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4"/>
  </p:notesMasterIdLst>
  <p:sldIdLst>
    <p:sldId id="259" r:id="rId2"/>
    <p:sldId id="272" r:id="rId3"/>
    <p:sldId id="277" r:id="rId4"/>
    <p:sldId id="310" r:id="rId5"/>
    <p:sldId id="339" r:id="rId6"/>
    <p:sldId id="333" r:id="rId7"/>
    <p:sldId id="335" r:id="rId8"/>
    <p:sldId id="336" r:id="rId9"/>
    <p:sldId id="327" r:id="rId10"/>
    <p:sldId id="328" r:id="rId11"/>
    <p:sldId id="329" r:id="rId12"/>
    <p:sldId id="330" r:id="rId13"/>
    <p:sldId id="331" r:id="rId14"/>
    <p:sldId id="332" r:id="rId15"/>
    <p:sldId id="311" r:id="rId16"/>
    <p:sldId id="338" r:id="rId17"/>
    <p:sldId id="317" r:id="rId18"/>
    <p:sldId id="337" r:id="rId19"/>
    <p:sldId id="312" r:id="rId20"/>
    <p:sldId id="282" r:id="rId21"/>
    <p:sldId id="320" r:id="rId22"/>
    <p:sldId id="314" r:id="rId23"/>
    <p:sldId id="322" r:id="rId24"/>
    <p:sldId id="321" r:id="rId25"/>
    <p:sldId id="279" r:id="rId26"/>
    <p:sldId id="280" r:id="rId27"/>
    <p:sldId id="281" r:id="rId28"/>
    <p:sldId id="270" r:id="rId29"/>
    <p:sldId id="295" r:id="rId30"/>
    <p:sldId id="319" r:id="rId31"/>
    <p:sldId id="318" r:id="rId32"/>
    <p:sldId id="2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293E03-0A5E-1EDC-7BA2-0E04136DD7A9}" name="Karleen Harp" initials="KH" userId="S::kharp@rainbowmwd.com::c37dbe31-4bdf-4b68-87b4-d2ec2d2120bb" providerId="AD"/>
  <p188:author id="{FC383DAE-81F1-F27D-0E69-9B56824BEA7C}" name="Amanda Weber" initials="AW" userId="S::aweber@rainbowmwd.com::b0eca780-b977-4a41-a8f9-2109549d5f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66AF"/>
    <a:srgbClr val="1B2E5C"/>
    <a:srgbClr val="97D8E9"/>
    <a:srgbClr val="FEBF0F"/>
    <a:srgbClr val="204C90"/>
    <a:srgbClr val="4FC6E0"/>
    <a:srgbClr val="F16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72A0AE-8A1C-421F-811E-CFC680180A2C}" v="206" dt="2024-04-16T18:54:59.411"/>
    <p1510:client id="{681ADCCE-9F23-4237-890E-926F902FBCA8}" v="400" dt="2024-04-15T17:28:07.698"/>
    <p1510:client id="{7AFC5A14-1D97-8C4D-965C-64822E57EF93}" v="185" dt="2024-04-15T22:17:01.666"/>
    <p1510:client id="{E0DF78E8-8A0A-8245-9F52-22121C5157D6}" v="1570" dt="2024-04-16T19:33:07.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51"/>
    <p:restoredTop sz="86259"/>
  </p:normalViewPr>
  <p:slideViewPr>
    <p:cSldViewPr snapToGrid="0">
      <p:cViewPr varScale="1">
        <p:scale>
          <a:sx n="91" d="100"/>
          <a:sy n="91" d="100"/>
        </p:scale>
        <p:origin x="200"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E460F-B87C-4EB7-9D83-13684AD5D74A}"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A310F3DA-61AA-4DAB-A6DD-465195650F75}">
      <dgm:prSet custT="1"/>
      <dgm:spPr/>
      <dgm:t>
        <a:bodyPr/>
        <a:lstStyle/>
        <a:p>
          <a:pPr>
            <a:lnSpc>
              <a:spcPct val="100000"/>
            </a:lnSpc>
            <a:defRPr b="1"/>
          </a:pPr>
          <a:r>
            <a:rPr lang="en-US" sz="2400" b="1" i="0" u="none">
              <a:solidFill>
                <a:schemeClr val="bg1"/>
              </a:solidFill>
              <a:latin typeface="Helvetica" pitchFamily="2" charset="0"/>
            </a:rPr>
            <a:t>Discovery</a:t>
          </a:r>
        </a:p>
        <a:p>
          <a:pPr>
            <a:lnSpc>
              <a:spcPct val="100000"/>
            </a:lnSpc>
            <a:defRPr b="1"/>
          </a:pPr>
          <a:r>
            <a:rPr lang="en-US" sz="2000" b="1" i="0">
              <a:solidFill>
                <a:srgbClr val="FEBF0F"/>
              </a:solidFill>
              <a:latin typeface="Helvetica" pitchFamily="2" charset="0"/>
            </a:rPr>
            <a:t>Completed</a:t>
          </a:r>
        </a:p>
      </dgm:t>
    </dgm:pt>
    <dgm:pt modelId="{D8374F2D-6CE6-4306-B4C6-A7B438409BD0}" type="parTrans" cxnId="{CEA240A4-4294-417C-8DFB-28EC8E5F6CB6}">
      <dgm:prSet/>
      <dgm:spPr/>
      <dgm:t>
        <a:bodyPr/>
        <a:lstStyle/>
        <a:p>
          <a:endParaRPr lang="en-US"/>
        </a:p>
      </dgm:t>
    </dgm:pt>
    <dgm:pt modelId="{4BCE1D33-AE27-452C-85DA-459979E5D693}" type="sibTrans" cxnId="{CEA240A4-4294-417C-8DFB-28EC8E5F6CB6}">
      <dgm:prSet/>
      <dgm:spPr/>
      <dgm:t>
        <a:bodyPr/>
        <a:lstStyle/>
        <a:p>
          <a:endParaRPr lang="en-US"/>
        </a:p>
      </dgm:t>
    </dgm:pt>
    <dgm:pt modelId="{80745768-FCDA-4375-8B56-8B6C34635A26}">
      <dgm:prSet custT="1"/>
      <dgm:spPr/>
      <dgm:t>
        <a:bodyPr/>
        <a:lstStyle/>
        <a:p>
          <a:pPr>
            <a:lnSpc>
              <a:spcPct val="100000"/>
            </a:lnSpc>
          </a:pPr>
          <a:r>
            <a:rPr lang="en-US" sz="1800" b="0" i="0">
              <a:solidFill>
                <a:schemeClr val="bg1"/>
              </a:solidFill>
              <a:latin typeface="Helvetica" pitchFamily="2" charset="0"/>
            </a:rPr>
            <a:t>Stakeholder feedback </a:t>
          </a:r>
        </a:p>
        <a:p>
          <a:pPr>
            <a:lnSpc>
              <a:spcPct val="100000"/>
            </a:lnSpc>
          </a:pPr>
          <a:r>
            <a:rPr lang="en-US" sz="1800" b="0" i="0">
              <a:solidFill>
                <a:schemeClr val="bg1"/>
              </a:solidFill>
              <a:latin typeface="Helvetica" pitchFamily="2" charset="0"/>
            </a:rPr>
            <a:t>(survey, committee, workshops)</a:t>
          </a:r>
        </a:p>
      </dgm:t>
    </dgm:pt>
    <dgm:pt modelId="{BA478DD2-CDF2-486D-A8B7-1A33A9C3229A}" type="parTrans" cxnId="{96A69F77-1536-4B93-AEF3-B538F8F1784D}">
      <dgm:prSet/>
      <dgm:spPr/>
      <dgm:t>
        <a:bodyPr/>
        <a:lstStyle/>
        <a:p>
          <a:endParaRPr lang="en-US"/>
        </a:p>
      </dgm:t>
    </dgm:pt>
    <dgm:pt modelId="{A98C861E-7E73-426B-8DD2-0CBA6F528991}" type="sibTrans" cxnId="{96A69F77-1536-4B93-AEF3-B538F8F1784D}">
      <dgm:prSet/>
      <dgm:spPr/>
      <dgm:t>
        <a:bodyPr/>
        <a:lstStyle/>
        <a:p>
          <a:endParaRPr lang="en-US"/>
        </a:p>
      </dgm:t>
    </dgm:pt>
    <dgm:pt modelId="{25D8C8E4-CF61-47F7-994A-47CCAEA7D4B1}">
      <dgm:prSet custT="1"/>
      <dgm:spPr/>
      <dgm:t>
        <a:bodyPr/>
        <a:lstStyle/>
        <a:p>
          <a:pPr>
            <a:lnSpc>
              <a:spcPct val="100000"/>
            </a:lnSpc>
          </a:pPr>
          <a:r>
            <a:rPr lang="en-US" sz="1800" b="0" i="0">
              <a:solidFill>
                <a:schemeClr val="bg1"/>
              </a:solidFill>
              <a:latin typeface="Helvetica" pitchFamily="2" charset="0"/>
            </a:rPr>
            <a:t>Content review</a:t>
          </a:r>
        </a:p>
      </dgm:t>
    </dgm:pt>
    <dgm:pt modelId="{172C023A-A3A4-4DED-B042-115ADC9846FC}" type="parTrans" cxnId="{D6B6926C-4E60-4C7D-A250-5120FB2B3A5B}">
      <dgm:prSet/>
      <dgm:spPr/>
      <dgm:t>
        <a:bodyPr/>
        <a:lstStyle/>
        <a:p>
          <a:endParaRPr lang="en-US"/>
        </a:p>
      </dgm:t>
    </dgm:pt>
    <dgm:pt modelId="{33A70DE6-FC99-4E16-BE94-D4D1D9B67C77}" type="sibTrans" cxnId="{D6B6926C-4E60-4C7D-A250-5120FB2B3A5B}">
      <dgm:prSet/>
      <dgm:spPr/>
      <dgm:t>
        <a:bodyPr/>
        <a:lstStyle/>
        <a:p>
          <a:endParaRPr lang="en-US"/>
        </a:p>
      </dgm:t>
    </dgm:pt>
    <dgm:pt modelId="{90E2BABD-D405-4B7C-B2CD-B5A038B762ED}">
      <dgm:prSet custT="1"/>
      <dgm:spPr/>
      <dgm:t>
        <a:bodyPr/>
        <a:lstStyle/>
        <a:p>
          <a:pPr>
            <a:lnSpc>
              <a:spcPct val="100000"/>
            </a:lnSpc>
          </a:pPr>
          <a:r>
            <a:rPr lang="en-US" sz="1800" b="0" i="0">
              <a:solidFill>
                <a:schemeClr val="bg1"/>
              </a:solidFill>
              <a:latin typeface="Helvetica" pitchFamily="2" charset="0"/>
            </a:rPr>
            <a:t>SWOT Analysis</a:t>
          </a:r>
        </a:p>
      </dgm:t>
    </dgm:pt>
    <dgm:pt modelId="{CAA59B49-AA62-4149-8E94-471FDE667A65}" type="parTrans" cxnId="{E81DB4E2-9CAE-4B88-9467-80CA8532DDBF}">
      <dgm:prSet/>
      <dgm:spPr/>
      <dgm:t>
        <a:bodyPr/>
        <a:lstStyle/>
        <a:p>
          <a:endParaRPr lang="en-US"/>
        </a:p>
      </dgm:t>
    </dgm:pt>
    <dgm:pt modelId="{334CEA78-2ABF-40F0-85F1-0722328D1068}" type="sibTrans" cxnId="{E81DB4E2-9CAE-4B88-9467-80CA8532DDBF}">
      <dgm:prSet/>
      <dgm:spPr/>
      <dgm:t>
        <a:bodyPr/>
        <a:lstStyle/>
        <a:p>
          <a:endParaRPr lang="en-US"/>
        </a:p>
      </dgm:t>
    </dgm:pt>
    <dgm:pt modelId="{42D8B124-DEE6-4111-A1A6-EBD8D2C0B046}">
      <dgm:prSet custT="1"/>
      <dgm:spPr/>
      <dgm:t>
        <a:bodyPr/>
        <a:lstStyle/>
        <a:p>
          <a:pPr>
            <a:lnSpc>
              <a:spcPct val="100000"/>
            </a:lnSpc>
          </a:pPr>
          <a:r>
            <a:rPr lang="en-US" sz="1800" b="0" i="0">
              <a:solidFill>
                <a:schemeClr val="bg1"/>
              </a:solidFill>
              <a:latin typeface="Helvetica" pitchFamily="2" charset="0"/>
            </a:rPr>
            <a:t>Demographic research</a:t>
          </a:r>
        </a:p>
      </dgm:t>
    </dgm:pt>
    <dgm:pt modelId="{B9E03B8B-AB22-4B34-A71D-27052E125E94}" type="parTrans" cxnId="{BD74F38E-3AD9-4BC0-BC33-1AE1ECFA8EA0}">
      <dgm:prSet/>
      <dgm:spPr/>
      <dgm:t>
        <a:bodyPr/>
        <a:lstStyle/>
        <a:p>
          <a:endParaRPr lang="en-US"/>
        </a:p>
      </dgm:t>
    </dgm:pt>
    <dgm:pt modelId="{238921C7-A0BB-4516-9F1F-9A36C8FCAF0E}" type="sibTrans" cxnId="{BD74F38E-3AD9-4BC0-BC33-1AE1ECFA8EA0}">
      <dgm:prSet/>
      <dgm:spPr/>
      <dgm:t>
        <a:bodyPr/>
        <a:lstStyle/>
        <a:p>
          <a:endParaRPr lang="en-US"/>
        </a:p>
      </dgm:t>
    </dgm:pt>
    <dgm:pt modelId="{6BD47841-B545-4602-9C0F-A66A1A320E3F}">
      <dgm:prSet custT="1"/>
      <dgm:spPr/>
      <dgm:t>
        <a:bodyPr/>
        <a:lstStyle/>
        <a:p>
          <a:pPr>
            <a:lnSpc>
              <a:spcPct val="100000"/>
            </a:lnSpc>
          </a:pPr>
          <a:r>
            <a:rPr lang="en-US" sz="1800" b="0" i="0">
              <a:solidFill>
                <a:schemeClr val="bg1"/>
              </a:solidFill>
              <a:latin typeface="Helvetica" pitchFamily="2" charset="0"/>
            </a:rPr>
            <a:t>Channel assessment</a:t>
          </a:r>
        </a:p>
      </dgm:t>
    </dgm:pt>
    <dgm:pt modelId="{F34BEDE2-3E9B-4083-9255-FA29BAB67FD6}" type="parTrans" cxnId="{ABC4CA9F-B9E7-4606-8D23-9667186C30D7}">
      <dgm:prSet/>
      <dgm:spPr/>
      <dgm:t>
        <a:bodyPr/>
        <a:lstStyle/>
        <a:p>
          <a:endParaRPr lang="en-US"/>
        </a:p>
      </dgm:t>
    </dgm:pt>
    <dgm:pt modelId="{F1B5B6A8-90B7-44D0-9C0E-519E35FEC41A}" type="sibTrans" cxnId="{ABC4CA9F-B9E7-4606-8D23-9667186C30D7}">
      <dgm:prSet/>
      <dgm:spPr/>
      <dgm:t>
        <a:bodyPr/>
        <a:lstStyle/>
        <a:p>
          <a:endParaRPr lang="en-US"/>
        </a:p>
      </dgm:t>
    </dgm:pt>
    <dgm:pt modelId="{009F4506-CB2F-44F1-8BCA-5F55C7BDF57F}">
      <dgm:prSet custT="1"/>
      <dgm:spPr/>
      <dgm:t>
        <a:bodyPr/>
        <a:lstStyle/>
        <a:p>
          <a:pPr>
            <a:lnSpc>
              <a:spcPct val="100000"/>
            </a:lnSpc>
            <a:defRPr b="1"/>
          </a:pPr>
          <a:r>
            <a:rPr lang="en-US" sz="2400" b="1" i="0">
              <a:solidFill>
                <a:schemeClr val="bg1"/>
              </a:solidFill>
              <a:latin typeface="Helvetica" pitchFamily="2" charset="0"/>
            </a:rPr>
            <a:t>Development</a:t>
          </a:r>
          <a:endParaRPr lang="en-US" sz="1800" b="1" i="0">
            <a:latin typeface="Helvetica" pitchFamily="2" charset="0"/>
          </a:endParaRPr>
        </a:p>
        <a:p>
          <a:pPr>
            <a:lnSpc>
              <a:spcPct val="100000"/>
            </a:lnSpc>
            <a:defRPr b="1"/>
          </a:pPr>
          <a:r>
            <a:rPr lang="en-US" sz="1800" b="1" i="0">
              <a:solidFill>
                <a:srgbClr val="FEBF0F"/>
              </a:solidFill>
              <a:latin typeface="Helvetica" pitchFamily="2" charset="0"/>
            </a:rPr>
            <a:t>Current Stage</a:t>
          </a:r>
          <a:r>
            <a:rPr lang="en-US" sz="1800" b="1" i="0">
              <a:latin typeface="Helvetica" pitchFamily="2" charset="0"/>
            </a:rPr>
            <a:t> </a:t>
          </a:r>
        </a:p>
        <a:p>
          <a:pPr>
            <a:lnSpc>
              <a:spcPct val="100000"/>
            </a:lnSpc>
            <a:defRPr b="1"/>
          </a:pPr>
          <a:r>
            <a:rPr lang="en-US" sz="2000" b="0" i="0">
              <a:solidFill>
                <a:schemeClr val="bg1"/>
              </a:solidFill>
              <a:latin typeface="Helvetica" pitchFamily="2" charset="0"/>
            </a:rPr>
            <a:t>Where do we want to be, and how will we get ther</a:t>
          </a:r>
          <a:r>
            <a:rPr lang="en-US" sz="2000" b="0" i="0">
              <a:solidFill>
                <a:srgbClr val="0966AF"/>
              </a:solidFill>
              <a:latin typeface="Helvetica" pitchFamily="2" charset="0"/>
            </a:rPr>
            <a:t>e</a:t>
          </a:r>
        </a:p>
      </dgm:t>
    </dgm:pt>
    <dgm:pt modelId="{A1FA278E-CF02-405D-92DC-2695F8A6417D}" type="parTrans" cxnId="{CF8EBFA5-BF6E-4EDA-BDEA-161BC5778E1B}">
      <dgm:prSet/>
      <dgm:spPr/>
      <dgm:t>
        <a:bodyPr/>
        <a:lstStyle/>
        <a:p>
          <a:endParaRPr lang="en-US"/>
        </a:p>
      </dgm:t>
    </dgm:pt>
    <dgm:pt modelId="{109EF6EF-7F09-4DAF-A509-01661D14F2C0}" type="sibTrans" cxnId="{CF8EBFA5-BF6E-4EDA-BDEA-161BC5778E1B}">
      <dgm:prSet/>
      <dgm:spPr/>
      <dgm:t>
        <a:bodyPr/>
        <a:lstStyle/>
        <a:p>
          <a:endParaRPr lang="en-US"/>
        </a:p>
      </dgm:t>
    </dgm:pt>
    <dgm:pt modelId="{BCE593FB-B897-41F5-A09B-6AFC8EFDB11B}">
      <dgm:prSet custT="1"/>
      <dgm:spPr/>
      <dgm:t>
        <a:bodyPr/>
        <a:lstStyle/>
        <a:p>
          <a:pPr>
            <a:lnSpc>
              <a:spcPct val="100000"/>
            </a:lnSpc>
          </a:pPr>
          <a:r>
            <a:rPr lang="en-US" sz="1800" b="0" i="0">
              <a:solidFill>
                <a:schemeClr val="bg1"/>
              </a:solidFill>
              <a:latin typeface="Helvetica" pitchFamily="2" charset="0"/>
            </a:rPr>
            <a:t>SMART Goal setting</a:t>
          </a:r>
        </a:p>
      </dgm:t>
    </dgm:pt>
    <dgm:pt modelId="{D050A22E-D28A-49C3-BB37-3CC15A266508}" type="parTrans" cxnId="{9CC81000-2214-4208-BF22-4541538EC32E}">
      <dgm:prSet/>
      <dgm:spPr/>
      <dgm:t>
        <a:bodyPr/>
        <a:lstStyle/>
        <a:p>
          <a:endParaRPr lang="en-US"/>
        </a:p>
      </dgm:t>
    </dgm:pt>
    <dgm:pt modelId="{D60CF53C-4ACB-494C-AD94-973B0745DD42}" type="sibTrans" cxnId="{9CC81000-2214-4208-BF22-4541538EC32E}">
      <dgm:prSet/>
      <dgm:spPr/>
      <dgm:t>
        <a:bodyPr/>
        <a:lstStyle/>
        <a:p>
          <a:endParaRPr lang="en-US"/>
        </a:p>
      </dgm:t>
    </dgm:pt>
    <dgm:pt modelId="{B1C456C8-497B-488B-9CAE-F02BED3C5142}">
      <dgm:prSet custT="1"/>
      <dgm:spPr/>
      <dgm:t>
        <a:bodyPr/>
        <a:lstStyle/>
        <a:p>
          <a:pPr>
            <a:lnSpc>
              <a:spcPct val="100000"/>
            </a:lnSpc>
          </a:pPr>
          <a:r>
            <a:rPr lang="en-US" sz="1800" b="0" i="0">
              <a:solidFill>
                <a:schemeClr val="bg1"/>
              </a:solidFill>
              <a:latin typeface="Helvetica" pitchFamily="2" charset="0"/>
            </a:rPr>
            <a:t>Tactical planning</a:t>
          </a:r>
        </a:p>
      </dgm:t>
    </dgm:pt>
    <dgm:pt modelId="{C9D414CD-B332-4A57-BA9E-462938F62DD9}" type="parTrans" cxnId="{F11732A5-FF7B-48DB-9BC9-01E99E0612A0}">
      <dgm:prSet/>
      <dgm:spPr/>
      <dgm:t>
        <a:bodyPr/>
        <a:lstStyle/>
        <a:p>
          <a:endParaRPr lang="en-US"/>
        </a:p>
      </dgm:t>
    </dgm:pt>
    <dgm:pt modelId="{09139F23-D746-4723-B8E6-1B6B9063C194}" type="sibTrans" cxnId="{F11732A5-FF7B-48DB-9BC9-01E99E0612A0}">
      <dgm:prSet/>
      <dgm:spPr/>
      <dgm:t>
        <a:bodyPr/>
        <a:lstStyle/>
        <a:p>
          <a:endParaRPr lang="en-US"/>
        </a:p>
      </dgm:t>
    </dgm:pt>
    <dgm:pt modelId="{ECA29BD8-237D-4DAD-9BD7-EDD47BACB762}">
      <dgm:prSet custT="1"/>
      <dgm:spPr/>
      <dgm:t>
        <a:bodyPr/>
        <a:lstStyle/>
        <a:p>
          <a:pPr>
            <a:lnSpc>
              <a:spcPct val="100000"/>
            </a:lnSpc>
          </a:pPr>
          <a:r>
            <a:rPr lang="en-US" sz="1800" b="0" i="0">
              <a:solidFill>
                <a:schemeClr val="bg1"/>
              </a:solidFill>
              <a:latin typeface="Helvetica" pitchFamily="2" charset="0"/>
            </a:rPr>
            <a:t>Resource allocation </a:t>
          </a:r>
        </a:p>
        <a:p>
          <a:pPr>
            <a:lnSpc>
              <a:spcPct val="100000"/>
            </a:lnSpc>
          </a:pPr>
          <a:r>
            <a:rPr lang="en-US" sz="1800" b="0" i="0">
              <a:solidFill>
                <a:schemeClr val="bg1"/>
              </a:solidFill>
              <a:latin typeface="Helvetica" pitchFamily="2" charset="0"/>
            </a:rPr>
            <a:t>(staff, budget)</a:t>
          </a:r>
        </a:p>
      </dgm:t>
    </dgm:pt>
    <dgm:pt modelId="{AACDB0DF-75B2-43C3-BE03-C0EFC75E26B8}" type="parTrans" cxnId="{EEE8346C-3228-44F9-A8F6-AA417F687F6A}">
      <dgm:prSet/>
      <dgm:spPr/>
      <dgm:t>
        <a:bodyPr/>
        <a:lstStyle/>
        <a:p>
          <a:endParaRPr lang="en-US"/>
        </a:p>
      </dgm:t>
    </dgm:pt>
    <dgm:pt modelId="{2869AA41-4E9D-4046-82FC-5F7D30C09E56}" type="sibTrans" cxnId="{EEE8346C-3228-44F9-A8F6-AA417F687F6A}">
      <dgm:prSet/>
      <dgm:spPr/>
      <dgm:t>
        <a:bodyPr/>
        <a:lstStyle/>
        <a:p>
          <a:endParaRPr lang="en-US"/>
        </a:p>
      </dgm:t>
    </dgm:pt>
    <dgm:pt modelId="{FD843176-E814-4CF0-B8E4-F74C045BD1AA}">
      <dgm:prSet custT="1"/>
      <dgm:spPr/>
      <dgm:t>
        <a:bodyPr/>
        <a:lstStyle/>
        <a:p>
          <a:pPr>
            <a:lnSpc>
              <a:spcPct val="100000"/>
            </a:lnSpc>
            <a:defRPr b="1"/>
          </a:pPr>
          <a:r>
            <a:rPr lang="en-US" sz="2400" b="1" i="0">
              <a:solidFill>
                <a:srgbClr val="1B2E5C"/>
              </a:solidFill>
              <a:latin typeface="Helvetica" pitchFamily="2" charset="0"/>
            </a:rPr>
            <a:t>Documentation</a:t>
          </a:r>
        </a:p>
        <a:p>
          <a:pPr>
            <a:lnSpc>
              <a:spcPct val="100000"/>
            </a:lnSpc>
            <a:defRPr b="1"/>
          </a:pPr>
          <a:r>
            <a:rPr lang="en-US" sz="2000" b="0" i="0">
              <a:solidFill>
                <a:srgbClr val="0966AF"/>
              </a:solidFill>
              <a:latin typeface="Helvetica" pitchFamily="2" charset="0"/>
            </a:rPr>
            <a:t>Formalize plan details and commitment to success</a:t>
          </a:r>
        </a:p>
      </dgm:t>
    </dgm:pt>
    <dgm:pt modelId="{4739D6B9-45E3-46B6-A831-3F47B308FEB1}" type="parTrans" cxnId="{74751AA7-529A-41E1-96D5-121135FF1DB6}">
      <dgm:prSet/>
      <dgm:spPr/>
      <dgm:t>
        <a:bodyPr/>
        <a:lstStyle/>
        <a:p>
          <a:endParaRPr lang="en-US"/>
        </a:p>
      </dgm:t>
    </dgm:pt>
    <dgm:pt modelId="{3DED4A9F-837E-4D3B-9825-FBEFB3C9AC62}" type="sibTrans" cxnId="{74751AA7-529A-41E1-96D5-121135FF1DB6}">
      <dgm:prSet/>
      <dgm:spPr/>
      <dgm:t>
        <a:bodyPr/>
        <a:lstStyle/>
        <a:p>
          <a:endParaRPr lang="en-US"/>
        </a:p>
      </dgm:t>
    </dgm:pt>
    <dgm:pt modelId="{2E1957C1-A1FE-4201-B4F4-D3CFF5FF93E3}">
      <dgm:prSet custT="1"/>
      <dgm:spPr/>
      <dgm:t>
        <a:bodyPr/>
        <a:lstStyle/>
        <a:p>
          <a:pPr>
            <a:lnSpc>
              <a:spcPct val="100000"/>
            </a:lnSpc>
          </a:pPr>
          <a:r>
            <a:rPr lang="en-US" sz="1800" b="0" i="0">
              <a:solidFill>
                <a:srgbClr val="1B2E5C"/>
              </a:solidFill>
              <a:latin typeface="Helvetica" pitchFamily="2" charset="0"/>
            </a:rPr>
            <a:t>Draft plan document</a:t>
          </a:r>
        </a:p>
      </dgm:t>
    </dgm:pt>
    <dgm:pt modelId="{EE72384A-4988-4169-AA3A-97AF234E705B}" type="parTrans" cxnId="{1F39A61A-A24F-41CE-9E5F-326B9CB8290F}">
      <dgm:prSet/>
      <dgm:spPr/>
      <dgm:t>
        <a:bodyPr/>
        <a:lstStyle/>
        <a:p>
          <a:endParaRPr lang="en-US"/>
        </a:p>
      </dgm:t>
    </dgm:pt>
    <dgm:pt modelId="{F99E3385-FE96-4A78-9862-AF1D34A3351B}" type="sibTrans" cxnId="{1F39A61A-A24F-41CE-9E5F-326B9CB8290F}">
      <dgm:prSet/>
      <dgm:spPr/>
      <dgm:t>
        <a:bodyPr/>
        <a:lstStyle/>
        <a:p>
          <a:endParaRPr lang="en-US"/>
        </a:p>
      </dgm:t>
    </dgm:pt>
    <dgm:pt modelId="{2FF43AE5-E4D2-43C4-BF4D-A6F4A525EE6F}">
      <dgm:prSet custT="1"/>
      <dgm:spPr/>
      <dgm:t>
        <a:bodyPr/>
        <a:lstStyle/>
        <a:p>
          <a:pPr>
            <a:lnSpc>
              <a:spcPct val="100000"/>
            </a:lnSpc>
          </a:pPr>
          <a:r>
            <a:rPr lang="en-US" sz="1800" b="0" i="0">
              <a:solidFill>
                <a:srgbClr val="1B2E5C"/>
              </a:solidFill>
              <a:latin typeface="Helvetica" pitchFamily="2" charset="0"/>
            </a:rPr>
            <a:t>Review, get feedback, edit</a:t>
          </a:r>
        </a:p>
        <a:p>
          <a:pPr>
            <a:lnSpc>
              <a:spcPct val="100000"/>
            </a:lnSpc>
          </a:pPr>
          <a:r>
            <a:rPr lang="en-US" sz="1800" b="0" i="0">
              <a:solidFill>
                <a:srgbClr val="1B2E5C"/>
              </a:solidFill>
              <a:latin typeface="Helvetica" pitchFamily="2" charset="0"/>
            </a:rPr>
            <a:t> Approve plan</a:t>
          </a:r>
        </a:p>
      </dgm:t>
    </dgm:pt>
    <dgm:pt modelId="{E5689E0C-E223-47D2-8DDA-76ED24A4BE51}" type="parTrans" cxnId="{50CBCA26-2D8B-4FB9-AA7D-82DA2924CCB5}">
      <dgm:prSet/>
      <dgm:spPr/>
      <dgm:t>
        <a:bodyPr/>
        <a:lstStyle/>
        <a:p>
          <a:endParaRPr lang="en-US"/>
        </a:p>
      </dgm:t>
    </dgm:pt>
    <dgm:pt modelId="{D4B386C7-A2DD-4B92-AAA9-38628C84315F}" type="sibTrans" cxnId="{50CBCA26-2D8B-4FB9-AA7D-82DA2924CCB5}">
      <dgm:prSet/>
      <dgm:spPr/>
      <dgm:t>
        <a:bodyPr/>
        <a:lstStyle/>
        <a:p>
          <a:endParaRPr lang="en-US"/>
        </a:p>
      </dgm:t>
    </dgm:pt>
    <dgm:pt modelId="{00916A96-06B7-4AA2-B4D7-0A882A6C7102}" type="pres">
      <dgm:prSet presAssocID="{4E6E460F-B87C-4EB7-9D83-13684AD5D74A}" presName="root" presStyleCnt="0">
        <dgm:presLayoutVars>
          <dgm:dir/>
          <dgm:resizeHandles val="exact"/>
        </dgm:presLayoutVars>
      </dgm:prSet>
      <dgm:spPr/>
    </dgm:pt>
    <dgm:pt modelId="{DE3BF05B-6CDA-488D-9D83-0EF0324D2A64}" type="pres">
      <dgm:prSet presAssocID="{A310F3DA-61AA-4DAB-A6DD-465195650F75}" presName="compNode" presStyleCnt="0"/>
      <dgm:spPr/>
    </dgm:pt>
    <dgm:pt modelId="{F32EA1FC-F4E9-4BD2-BA04-EDAC01640625}" type="pres">
      <dgm:prSet presAssocID="{A310F3DA-61AA-4DAB-A6DD-465195650F75}" presName="iconRect" presStyleLbl="node1" presStyleIdx="0" presStyleCnt="3" custLinFactNeighborX="-7119" custLinFactNeighborY="1219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52DB062A-5F47-4BD5-B8F7-5BCA56D56048}" type="pres">
      <dgm:prSet presAssocID="{A310F3DA-61AA-4DAB-A6DD-465195650F75}" presName="iconSpace" presStyleCnt="0"/>
      <dgm:spPr/>
    </dgm:pt>
    <dgm:pt modelId="{4AA2595C-97A8-4A4F-B444-88F9B6FF46E9}" type="pres">
      <dgm:prSet presAssocID="{A310F3DA-61AA-4DAB-A6DD-465195650F75}" presName="parTx" presStyleLbl="revTx" presStyleIdx="0" presStyleCnt="6" custLinFactNeighborX="-696">
        <dgm:presLayoutVars>
          <dgm:chMax val="0"/>
          <dgm:chPref val="0"/>
        </dgm:presLayoutVars>
      </dgm:prSet>
      <dgm:spPr/>
    </dgm:pt>
    <dgm:pt modelId="{97A49130-D449-48AD-BD74-00AFEB4A4A3A}" type="pres">
      <dgm:prSet presAssocID="{A310F3DA-61AA-4DAB-A6DD-465195650F75}" presName="txSpace" presStyleCnt="0"/>
      <dgm:spPr/>
    </dgm:pt>
    <dgm:pt modelId="{5D5ED2BB-2D81-4CF2-B49D-E87B4C08B059}" type="pres">
      <dgm:prSet presAssocID="{A310F3DA-61AA-4DAB-A6DD-465195650F75}" presName="desTx" presStyleLbl="revTx" presStyleIdx="1" presStyleCnt="6" custLinFactNeighborX="-397" custLinFactNeighborY="-26635">
        <dgm:presLayoutVars/>
      </dgm:prSet>
      <dgm:spPr/>
    </dgm:pt>
    <dgm:pt modelId="{CC9172BD-256C-4BA6-9339-184107ADAE36}" type="pres">
      <dgm:prSet presAssocID="{4BCE1D33-AE27-452C-85DA-459979E5D693}" presName="sibTrans" presStyleCnt="0"/>
      <dgm:spPr/>
    </dgm:pt>
    <dgm:pt modelId="{8DD84AA9-E6F8-4D38-9780-F5BD49A5F92B}" type="pres">
      <dgm:prSet presAssocID="{009F4506-CB2F-44F1-8BCA-5F55C7BDF57F}" presName="compNode" presStyleCnt="0"/>
      <dgm:spPr/>
    </dgm:pt>
    <dgm:pt modelId="{F0AC05AB-2A7F-4B5B-BB37-4AD128A7F29A}" type="pres">
      <dgm:prSet presAssocID="{009F4506-CB2F-44F1-8BCA-5F55C7BDF57F}" presName="iconRect" presStyleLbl="node1" presStyleIdx="1" presStyleCnt="3" custLinFactNeighborX="3258" custLinFactNeighborY="881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2400EBB4-3DCD-4756-B063-10A9D84686D7}" type="pres">
      <dgm:prSet presAssocID="{009F4506-CB2F-44F1-8BCA-5F55C7BDF57F}" presName="iconSpace" presStyleCnt="0"/>
      <dgm:spPr/>
    </dgm:pt>
    <dgm:pt modelId="{9328011A-82E0-41E9-949A-00224DAF0E24}" type="pres">
      <dgm:prSet presAssocID="{009F4506-CB2F-44F1-8BCA-5F55C7BDF57F}" presName="parTx" presStyleLbl="revTx" presStyleIdx="2" presStyleCnt="6" custScaleX="98962" custScaleY="131012" custLinFactNeighborX="1175" custLinFactNeighborY="8491">
        <dgm:presLayoutVars>
          <dgm:chMax val="0"/>
          <dgm:chPref val="0"/>
        </dgm:presLayoutVars>
      </dgm:prSet>
      <dgm:spPr/>
    </dgm:pt>
    <dgm:pt modelId="{E664ACA8-FCF1-4D39-B7F2-708D184D2F58}" type="pres">
      <dgm:prSet presAssocID="{009F4506-CB2F-44F1-8BCA-5F55C7BDF57F}" presName="txSpace" presStyleCnt="0"/>
      <dgm:spPr/>
    </dgm:pt>
    <dgm:pt modelId="{F4E25FDF-442A-486B-9AEB-07D2CE31DB96}" type="pres">
      <dgm:prSet presAssocID="{009F4506-CB2F-44F1-8BCA-5F55C7BDF57F}" presName="desTx" presStyleLbl="revTx" presStyleIdx="3" presStyleCnt="6" custScaleY="80160" custLinFactNeighborX="-190" custLinFactNeighborY="3667">
        <dgm:presLayoutVars/>
      </dgm:prSet>
      <dgm:spPr/>
    </dgm:pt>
    <dgm:pt modelId="{6E9C343C-3FFA-45C8-A1F8-7F37CA4848E6}" type="pres">
      <dgm:prSet presAssocID="{109EF6EF-7F09-4DAF-A509-01661D14F2C0}" presName="sibTrans" presStyleCnt="0"/>
      <dgm:spPr/>
    </dgm:pt>
    <dgm:pt modelId="{04C70AFB-F975-4BBF-B3BF-F89A81D2BEFE}" type="pres">
      <dgm:prSet presAssocID="{FD843176-E814-4CF0-B8E4-F74C045BD1AA}" presName="compNode" presStyleCnt="0"/>
      <dgm:spPr/>
    </dgm:pt>
    <dgm:pt modelId="{E8D10A7C-2925-4B18-8BCE-F39222CFD2C7}" type="pres">
      <dgm:prSet presAssocID="{FD843176-E814-4CF0-B8E4-F74C045BD1AA}" presName="iconRect" presStyleLbl="node1" presStyleIdx="2" presStyleCnt="3" custLinFactNeighborY="1219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26329122-6A1A-45AD-8276-757E520FC608}" type="pres">
      <dgm:prSet presAssocID="{FD843176-E814-4CF0-B8E4-F74C045BD1AA}" presName="iconSpace" presStyleCnt="0"/>
      <dgm:spPr/>
    </dgm:pt>
    <dgm:pt modelId="{1E94DEC2-91AC-4C7D-8C8C-CE9DBBAEE572}" type="pres">
      <dgm:prSet presAssocID="{FD843176-E814-4CF0-B8E4-F74C045BD1AA}" presName="parTx" presStyleLbl="revTx" presStyleIdx="4" presStyleCnt="6">
        <dgm:presLayoutVars>
          <dgm:chMax val="0"/>
          <dgm:chPref val="0"/>
        </dgm:presLayoutVars>
      </dgm:prSet>
      <dgm:spPr/>
    </dgm:pt>
    <dgm:pt modelId="{1A225868-CA5F-49B3-863B-DA31560A57D6}" type="pres">
      <dgm:prSet presAssocID="{FD843176-E814-4CF0-B8E4-F74C045BD1AA}" presName="txSpace" presStyleCnt="0"/>
      <dgm:spPr/>
    </dgm:pt>
    <dgm:pt modelId="{E94013B3-A3A0-40D9-BD13-521FDE7892F0}" type="pres">
      <dgm:prSet presAssocID="{FD843176-E814-4CF0-B8E4-F74C045BD1AA}" presName="desTx" presStyleLbl="revTx" presStyleIdx="5" presStyleCnt="6" custScaleY="89988" custLinFactNeighborY="1885">
        <dgm:presLayoutVars/>
      </dgm:prSet>
      <dgm:spPr/>
    </dgm:pt>
  </dgm:ptLst>
  <dgm:cxnLst>
    <dgm:cxn modelId="{9CC81000-2214-4208-BF22-4541538EC32E}" srcId="{009F4506-CB2F-44F1-8BCA-5F55C7BDF57F}" destId="{BCE593FB-B897-41F5-A09B-6AFC8EFDB11B}" srcOrd="0" destOrd="0" parTransId="{D050A22E-D28A-49C3-BB37-3CC15A266508}" sibTransId="{D60CF53C-4ACB-494C-AD94-973B0745DD42}"/>
    <dgm:cxn modelId="{66768F0B-D71D-41FE-B71B-272FC3880DBA}" type="presOf" srcId="{B1C456C8-497B-488B-9CAE-F02BED3C5142}" destId="{F4E25FDF-442A-486B-9AEB-07D2CE31DB96}" srcOrd="0" destOrd="1" presId="urn:microsoft.com/office/officeart/2018/5/layout/CenteredIconLabelDescriptionList"/>
    <dgm:cxn modelId="{F1933F16-1364-4D26-BFD7-7F461502CE39}" type="presOf" srcId="{FD843176-E814-4CF0-B8E4-F74C045BD1AA}" destId="{1E94DEC2-91AC-4C7D-8C8C-CE9DBBAEE572}" srcOrd="0" destOrd="0" presId="urn:microsoft.com/office/officeart/2018/5/layout/CenteredIconLabelDescriptionList"/>
    <dgm:cxn modelId="{1F39A61A-A24F-41CE-9E5F-326B9CB8290F}" srcId="{FD843176-E814-4CF0-B8E4-F74C045BD1AA}" destId="{2E1957C1-A1FE-4201-B4F4-D3CFF5FF93E3}" srcOrd="0" destOrd="0" parTransId="{EE72384A-4988-4169-AA3A-97AF234E705B}" sibTransId="{F99E3385-FE96-4A78-9862-AF1D34A3351B}"/>
    <dgm:cxn modelId="{50CBCA26-2D8B-4FB9-AA7D-82DA2924CCB5}" srcId="{FD843176-E814-4CF0-B8E4-F74C045BD1AA}" destId="{2FF43AE5-E4D2-43C4-BF4D-A6F4A525EE6F}" srcOrd="1" destOrd="0" parTransId="{E5689E0C-E223-47D2-8DDA-76ED24A4BE51}" sibTransId="{D4B386C7-A2DD-4B92-AAA9-38628C84315F}"/>
    <dgm:cxn modelId="{16393743-B718-412A-A5B4-A9A9418E6AAD}" type="presOf" srcId="{80745768-FCDA-4375-8B56-8B6C34635A26}" destId="{5D5ED2BB-2D81-4CF2-B49D-E87B4C08B059}" srcOrd="0" destOrd="0" presId="urn:microsoft.com/office/officeart/2018/5/layout/CenteredIconLabelDescriptionList"/>
    <dgm:cxn modelId="{53A71447-14F2-4C5B-BFBA-FB1FC967C723}" type="presOf" srcId="{2E1957C1-A1FE-4201-B4F4-D3CFF5FF93E3}" destId="{E94013B3-A3A0-40D9-BD13-521FDE7892F0}" srcOrd="0" destOrd="0" presId="urn:microsoft.com/office/officeart/2018/5/layout/CenteredIconLabelDescriptionList"/>
    <dgm:cxn modelId="{5F876560-2450-48FA-B82E-9296457A1A5A}" type="presOf" srcId="{2FF43AE5-E4D2-43C4-BF4D-A6F4A525EE6F}" destId="{E94013B3-A3A0-40D9-BD13-521FDE7892F0}" srcOrd="0" destOrd="1" presId="urn:microsoft.com/office/officeart/2018/5/layout/CenteredIconLabelDescriptionList"/>
    <dgm:cxn modelId="{4C2BE860-DB12-4127-9383-8F0B2663D229}" type="presOf" srcId="{4E6E460F-B87C-4EB7-9D83-13684AD5D74A}" destId="{00916A96-06B7-4AA2-B4D7-0A882A6C7102}" srcOrd="0" destOrd="0" presId="urn:microsoft.com/office/officeart/2018/5/layout/CenteredIconLabelDescriptionList"/>
    <dgm:cxn modelId="{506CBA6A-6E15-4A54-B927-D5E07C2ACC01}" type="presOf" srcId="{009F4506-CB2F-44F1-8BCA-5F55C7BDF57F}" destId="{9328011A-82E0-41E9-949A-00224DAF0E24}" srcOrd="0" destOrd="0" presId="urn:microsoft.com/office/officeart/2018/5/layout/CenteredIconLabelDescriptionList"/>
    <dgm:cxn modelId="{EEE8346C-3228-44F9-A8F6-AA417F687F6A}" srcId="{009F4506-CB2F-44F1-8BCA-5F55C7BDF57F}" destId="{ECA29BD8-237D-4DAD-9BD7-EDD47BACB762}" srcOrd="2" destOrd="0" parTransId="{AACDB0DF-75B2-43C3-BE03-C0EFC75E26B8}" sibTransId="{2869AA41-4E9D-4046-82FC-5F7D30C09E56}"/>
    <dgm:cxn modelId="{D6B6926C-4E60-4C7D-A250-5120FB2B3A5B}" srcId="{A310F3DA-61AA-4DAB-A6DD-465195650F75}" destId="{25D8C8E4-CF61-47F7-994A-47CCAEA7D4B1}" srcOrd="1" destOrd="0" parTransId="{172C023A-A3A4-4DED-B042-115ADC9846FC}" sibTransId="{33A70DE6-FC99-4E16-BE94-D4D1D9B67C77}"/>
    <dgm:cxn modelId="{96A69F77-1536-4B93-AEF3-B538F8F1784D}" srcId="{A310F3DA-61AA-4DAB-A6DD-465195650F75}" destId="{80745768-FCDA-4375-8B56-8B6C34635A26}" srcOrd="0" destOrd="0" parTransId="{BA478DD2-CDF2-486D-A8B7-1A33A9C3229A}" sibTransId="{A98C861E-7E73-426B-8DD2-0CBA6F528991}"/>
    <dgm:cxn modelId="{4B569D7D-453E-4885-840C-902BAB61F2AB}" type="presOf" srcId="{42D8B124-DEE6-4111-A1A6-EBD8D2C0B046}" destId="{5D5ED2BB-2D81-4CF2-B49D-E87B4C08B059}" srcOrd="0" destOrd="3" presId="urn:microsoft.com/office/officeart/2018/5/layout/CenteredIconLabelDescriptionList"/>
    <dgm:cxn modelId="{BD74F38E-3AD9-4BC0-BC33-1AE1ECFA8EA0}" srcId="{A310F3DA-61AA-4DAB-A6DD-465195650F75}" destId="{42D8B124-DEE6-4111-A1A6-EBD8D2C0B046}" srcOrd="3" destOrd="0" parTransId="{B9E03B8B-AB22-4B34-A71D-27052E125E94}" sibTransId="{238921C7-A0BB-4516-9F1F-9A36C8FCAF0E}"/>
    <dgm:cxn modelId="{ABC4CA9F-B9E7-4606-8D23-9667186C30D7}" srcId="{A310F3DA-61AA-4DAB-A6DD-465195650F75}" destId="{6BD47841-B545-4602-9C0F-A66A1A320E3F}" srcOrd="4" destOrd="0" parTransId="{F34BEDE2-3E9B-4083-9255-FA29BAB67FD6}" sibTransId="{F1B5B6A8-90B7-44D0-9C0E-519E35FEC41A}"/>
    <dgm:cxn modelId="{CEA240A4-4294-417C-8DFB-28EC8E5F6CB6}" srcId="{4E6E460F-B87C-4EB7-9D83-13684AD5D74A}" destId="{A310F3DA-61AA-4DAB-A6DD-465195650F75}" srcOrd="0" destOrd="0" parTransId="{D8374F2D-6CE6-4306-B4C6-A7B438409BD0}" sibTransId="{4BCE1D33-AE27-452C-85DA-459979E5D693}"/>
    <dgm:cxn modelId="{F11732A5-FF7B-48DB-9BC9-01E99E0612A0}" srcId="{009F4506-CB2F-44F1-8BCA-5F55C7BDF57F}" destId="{B1C456C8-497B-488B-9CAE-F02BED3C5142}" srcOrd="1" destOrd="0" parTransId="{C9D414CD-B332-4A57-BA9E-462938F62DD9}" sibTransId="{09139F23-D746-4723-B8E6-1B6B9063C194}"/>
    <dgm:cxn modelId="{CF8EBFA5-BF6E-4EDA-BDEA-161BC5778E1B}" srcId="{4E6E460F-B87C-4EB7-9D83-13684AD5D74A}" destId="{009F4506-CB2F-44F1-8BCA-5F55C7BDF57F}" srcOrd="1" destOrd="0" parTransId="{A1FA278E-CF02-405D-92DC-2695F8A6417D}" sibTransId="{109EF6EF-7F09-4DAF-A509-01661D14F2C0}"/>
    <dgm:cxn modelId="{74751AA7-529A-41E1-96D5-121135FF1DB6}" srcId="{4E6E460F-B87C-4EB7-9D83-13684AD5D74A}" destId="{FD843176-E814-4CF0-B8E4-F74C045BD1AA}" srcOrd="2" destOrd="0" parTransId="{4739D6B9-45E3-46B6-A831-3F47B308FEB1}" sibTransId="{3DED4A9F-837E-4D3B-9825-FBEFB3C9AC62}"/>
    <dgm:cxn modelId="{6A4FBDB4-E8E9-419F-966F-FC4C76E4FD15}" type="presOf" srcId="{BCE593FB-B897-41F5-A09B-6AFC8EFDB11B}" destId="{F4E25FDF-442A-486B-9AEB-07D2CE31DB96}" srcOrd="0" destOrd="0" presId="urn:microsoft.com/office/officeart/2018/5/layout/CenteredIconLabelDescriptionList"/>
    <dgm:cxn modelId="{CA52A4CF-2A3A-4B88-9F3E-D3A71C452431}" type="presOf" srcId="{90E2BABD-D405-4B7C-B2CD-B5A038B762ED}" destId="{5D5ED2BB-2D81-4CF2-B49D-E87B4C08B059}" srcOrd="0" destOrd="2" presId="urn:microsoft.com/office/officeart/2018/5/layout/CenteredIconLabelDescriptionList"/>
    <dgm:cxn modelId="{3A5B4ED6-D988-4992-9A2A-97A211DFA043}" type="presOf" srcId="{6BD47841-B545-4602-9C0F-A66A1A320E3F}" destId="{5D5ED2BB-2D81-4CF2-B49D-E87B4C08B059}" srcOrd="0" destOrd="4" presId="urn:microsoft.com/office/officeart/2018/5/layout/CenteredIconLabelDescriptionList"/>
    <dgm:cxn modelId="{E81DB4E2-9CAE-4B88-9467-80CA8532DDBF}" srcId="{A310F3DA-61AA-4DAB-A6DD-465195650F75}" destId="{90E2BABD-D405-4B7C-B2CD-B5A038B762ED}" srcOrd="2" destOrd="0" parTransId="{CAA59B49-AA62-4149-8E94-471FDE667A65}" sibTransId="{334CEA78-2ABF-40F0-85F1-0722328D1068}"/>
    <dgm:cxn modelId="{F29168E5-8362-4209-BC6F-6E02FF7D4D50}" type="presOf" srcId="{A310F3DA-61AA-4DAB-A6DD-465195650F75}" destId="{4AA2595C-97A8-4A4F-B444-88F9B6FF46E9}" srcOrd="0" destOrd="0" presId="urn:microsoft.com/office/officeart/2018/5/layout/CenteredIconLabelDescriptionList"/>
    <dgm:cxn modelId="{91587DE6-AE8F-4F40-9960-2365ACEEED63}" type="presOf" srcId="{ECA29BD8-237D-4DAD-9BD7-EDD47BACB762}" destId="{F4E25FDF-442A-486B-9AEB-07D2CE31DB96}" srcOrd="0" destOrd="2" presId="urn:microsoft.com/office/officeart/2018/5/layout/CenteredIconLabelDescriptionList"/>
    <dgm:cxn modelId="{29281DE9-A4ED-47ED-A63E-F041F753F000}" type="presOf" srcId="{25D8C8E4-CF61-47F7-994A-47CCAEA7D4B1}" destId="{5D5ED2BB-2D81-4CF2-B49D-E87B4C08B059}" srcOrd="0" destOrd="1" presId="urn:microsoft.com/office/officeart/2018/5/layout/CenteredIconLabelDescriptionList"/>
    <dgm:cxn modelId="{5ED4C3B1-74D4-4753-9ACF-9CF6A510A960}" type="presParOf" srcId="{00916A96-06B7-4AA2-B4D7-0A882A6C7102}" destId="{DE3BF05B-6CDA-488D-9D83-0EF0324D2A64}" srcOrd="0" destOrd="0" presId="urn:microsoft.com/office/officeart/2018/5/layout/CenteredIconLabelDescriptionList"/>
    <dgm:cxn modelId="{A4B066FF-C1A6-49BC-BB4E-B1ABC1AC813D}" type="presParOf" srcId="{DE3BF05B-6CDA-488D-9D83-0EF0324D2A64}" destId="{F32EA1FC-F4E9-4BD2-BA04-EDAC01640625}" srcOrd="0" destOrd="0" presId="urn:microsoft.com/office/officeart/2018/5/layout/CenteredIconLabelDescriptionList"/>
    <dgm:cxn modelId="{8E324174-FACC-482E-9663-5855CC8EA559}" type="presParOf" srcId="{DE3BF05B-6CDA-488D-9D83-0EF0324D2A64}" destId="{52DB062A-5F47-4BD5-B8F7-5BCA56D56048}" srcOrd="1" destOrd="0" presId="urn:microsoft.com/office/officeart/2018/5/layout/CenteredIconLabelDescriptionList"/>
    <dgm:cxn modelId="{8594B613-5DDC-4530-9E03-79150FBCD3E7}" type="presParOf" srcId="{DE3BF05B-6CDA-488D-9D83-0EF0324D2A64}" destId="{4AA2595C-97A8-4A4F-B444-88F9B6FF46E9}" srcOrd="2" destOrd="0" presId="urn:microsoft.com/office/officeart/2018/5/layout/CenteredIconLabelDescriptionList"/>
    <dgm:cxn modelId="{B4270078-6035-403C-9BB8-1B071CD5F0C6}" type="presParOf" srcId="{DE3BF05B-6CDA-488D-9D83-0EF0324D2A64}" destId="{97A49130-D449-48AD-BD74-00AFEB4A4A3A}" srcOrd="3" destOrd="0" presId="urn:microsoft.com/office/officeart/2018/5/layout/CenteredIconLabelDescriptionList"/>
    <dgm:cxn modelId="{59689C75-D4AE-48C0-9E91-D7DF5213D346}" type="presParOf" srcId="{DE3BF05B-6CDA-488D-9D83-0EF0324D2A64}" destId="{5D5ED2BB-2D81-4CF2-B49D-E87B4C08B059}" srcOrd="4" destOrd="0" presId="urn:microsoft.com/office/officeart/2018/5/layout/CenteredIconLabelDescriptionList"/>
    <dgm:cxn modelId="{9C9B85F9-A382-4583-BFD0-AD04C8439576}" type="presParOf" srcId="{00916A96-06B7-4AA2-B4D7-0A882A6C7102}" destId="{CC9172BD-256C-4BA6-9339-184107ADAE36}" srcOrd="1" destOrd="0" presId="urn:microsoft.com/office/officeart/2018/5/layout/CenteredIconLabelDescriptionList"/>
    <dgm:cxn modelId="{FB9E4AD8-813F-41A5-8D5C-6329734F391F}" type="presParOf" srcId="{00916A96-06B7-4AA2-B4D7-0A882A6C7102}" destId="{8DD84AA9-E6F8-4D38-9780-F5BD49A5F92B}" srcOrd="2" destOrd="0" presId="urn:microsoft.com/office/officeart/2018/5/layout/CenteredIconLabelDescriptionList"/>
    <dgm:cxn modelId="{DF0E241F-4E94-40B4-B238-CB8590DB9575}" type="presParOf" srcId="{8DD84AA9-E6F8-4D38-9780-F5BD49A5F92B}" destId="{F0AC05AB-2A7F-4B5B-BB37-4AD128A7F29A}" srcOrd="0" destOrd="0" presId="urn:microsoft.com/office/officeart/2018/5/layout/CenteredIconLabelDescriptionList"/>
    <dgm:cxn modelId="{A649A796-1DD7-486B-9963-966F5DD888DD}" type="presParOf" srcId="{8DD84AA9-E6F8-4D38-9780-F5BD49A5F92B}" destId="{2400EBB4-3DCD-4756-B063-10A9D84686D7}" srcOrd="1" destOrd="0" presId="urn:microsoft.com/office/officeart/2018/5/layout/CenteredIconLabelDescriptionList"/>
    <dgm:cxn modelId="{55DCBBD6-2B11-426A-B621-9317C65C6BB1}" type="presParOf" srcId="{8DD84AA9-E6F8-4D38-9780-F5BD49A5F92B}" destId="{9328011A-82E0-41E9-949A-00224DAF0E24}" srcOrd="2" destOrd="0" presId="urn:microsoft.com/office/officeart/2018/5/layout/CenteredIconLabelDescriptionList"/>
    <dgm:cxn modelId="{EB5A24C4-D6E9-4C23-81F9-90452384BD16}" type="presParOf" srcId="{8DD84AA9-E6F8-4D38-9780-F5BD49A5F92B}" destId="{E664ACA8-FCF1-4D39-B7F2-708D184D2F58}" srcOrd="3" destOrd="0" presId="urn:microsoft.com/office/officeart/2018/5/layout/CenteredIconLabelDescriptionList"/>
    <dgm:cxn modelId="{FC177ED8-EBC0-408C-A7CC-AA67F993DD44}" type="presParOf" srcId="{8DD84AA9-E6F8-4D38-9780-F5BD49A5F92B}" destId="{F4E25FDF-442A-486B-9AEB-07D2CE31DB96}" srcOrd="4" destOrd="0" presId="urn:microsoft.com/office/officeart/2018/5/layout/CenteredIconLabelDescriptionList"/>
    <dgm:cxn modelId="{49194EC1-56ED-45EB-AA3E-9BB27A41E94B}" type="presParOf" srcId="{00916A96-06B7-4AA2-B4D7-0A882A6C7102}" destId="{6E9C343C-3FFA-45C8-A1F8-7F37CA4848E6}" srcOrd="3" destOrd="0" presId="urn:microsoft.com/office/officeart/2018/5/layout/CenteredIconLabelDescriptionList"/>
    <dgm:cxn modelId="{C690F360-FD23-40D3-8505-674CA978B2AB}" type="presParOf" srcId="{00916A96-06B7-4AA2-B4D7-0A882A6C7102}" destId="{04C70AFB-F975-4BBF-B3BF-F89A81D2BEFE}" srcOrd="4" destOrd="0" presId="urn:microsoft.com/office/officeart/2018/5/layout/CenteredIconLabelDescriptionList"/>
    <dgm:cxn modelId="{55AC6CA8-401E-48F5-966C-4A1333E9E392}" type="presParOf" srcId="{04C70AFB-F975-4BBF-B3BF-F89A81D2BEFE}" destId="{E8D10A7C-2925-4B18-8BCE-F39222CFD2C7}" srcOrd="0" destOrd="0" presId="urn:microsoft.com/office/officeart/2018/5/layout/CenteredIconLabelDescriptionList"/>
    <dgm:cxn modelId="{67DA2222-1E08-4008-9C74-A319B89D0D75}" type="presParOf" srcId="{04C70AFB-F975-4BBF-B3BF-F89A81D2BEFE}" destId="{26329122-6A1A-45AD-8276-757E520FC608}" srcOrd="1" destOrd="0" presId="urn:microsoft.com/office/officeart/2018/5/layout/CenteredIconLabelDescriptionList"/>
    <dgm:cxn modelId="{4B0C066D-6B4F-4070-BDDF-D41C2AE6BC8F}" type="presParOf" srcId="{04C70AFB-F975-4BBF-B3BF-F89A81D2BEFE}" destId="{1E94DEC2-91AC-4C7D-8C8C-CE9DBBAEE572}" srcOrd="2" destOrd="0" presId="urn:microsoft.com/office/officeart/2018/5/layout/CenteredIconLabelDescriptionList"/>
    <dgm:cxn modelId="{EFA30606-02F1-4750-AFBE-84F39D9E6FAD}" type="presParOf" srcId="{04C70AFB-F975-4BBF-B3BF-F89A81D2BEFE}" destId="{1A225868-CA5F-49B3-863B-DA31560A57D6}" srcOrd="3" destOrd="0" presId="urn:microsoft.com/office/officeart/2018/5/layout/CenteredIconLabelDescriptionList"/>
    <dgm:cxn modelId="{6B36B39D-0F27-44DC-95EC-16B63EB3F061}" type="presParOf" srcId="{04C70AFB-F975-4BBF-B3BF-F89A81D2BEFE}" destId="{E94013B3-A3A0-40D9-BD13-521FDE7892F0}"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EA1FC-F4E9-4BD2-BA04-EDAC01640625}">
      <dsp:nvSpPr>
        <dsp:cNvPr id="0" name=""/>
        <dsp:cNvSpPr/>
      </dsp:nvSpPr>
      <dsp:spPr>
        <a:xfrm>
          <a:off x="965297" y="319443"/>
          <a:ext cx="1111154" cy="10469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A2595C-97A8-4A4F-B444-88F9B6FF46E9}">
      <dsp:nvSpPr>
        <dsp:cNvPr id="0" name=""/>
        <dsp:cNvSpPr/>
      </dsp:nvSpPr>
      <dsp:spPr>
        <a:xfrm>
          <a:off x="0" y="1409691"/>
          <a:ext cx="3174727" cy="1159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1" i="0" u="none" kern="1200">
              <a:solidFill>
                <a:schemeClr val="bg1"/>
              </a:solidFill>
              <a:latin typeface="Helvetica" pitchFamily="2" charset="0"/>
            </a:rPr>
            <a:t>Discovery</a:t>
          </a:r>
        </a:p>
        <a:p>
          <a:pPr marL="0" lvl="0" indent="0" algn="ctr" defTabSz="1066800">
            <a:lnSpc>
              <a:spcPct val="100000"/>
            </a:lnSpc>
            <a:spcBef>
              <a:spcPct val="0"/>
            </a:spcBef>
            <a:spcAft>
              <a:spcPct val="35000"/>
            </a:spcAft>
            <a:buNone/>
            <a:defRPr b="1"/>
          </a:pPr>
          <a:r>
            <a:rPr lang="en-US" sz="2000" b="1" i="0" kern="1200">
              <a:solidFill>
                <a:srgbClr val="FEBF0F"/>
              </a:solidFill>
              <a:latin typeface="Helvetica" pitchFamily="2" charset="0"/>
            </a:rPr>
            <a:t>Completed</a:t>
          </a:r>
        </a:p>
      </dsp:txBody>
      <dsp:txXfrm>
        <a:off x="0" y="1409691"/>
        <a:ext cx="3174727" cy="1159742"/>
      </dsp:txXfrm>
    </dsp:sp>
    <dsp:sp modelId="{5D5ED2BB-2D81-4CF2-B49D-E87B4C08B059}">
      <dsp:nvSpPr>
        <dsp:cNvPr id="0" name=""/>
        <dsp:cNvSpPr/>
      </dsp:nvSpPr>
      <dsp:spPr>
        <a:xfrm>
          <a:off x="10" y="2244478"/>
          <a:ext cx="3174727" cy="1518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Stakeholder feedback </a:t>
          </a:r>
        </a:p>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(survey, committee, workshops)</a:t>
          </a:r>
        </a:p>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Content review</a:t>
          </a:r>
        </a:p>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SWOT Analysis</a:t>
          </a:r>
        </a:p>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Demographic research</a:t>
          </a:r>
        </a:p>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Channel assessment</a:t>
          </a:r>
        </a:p>
      </dsp:txBody>
      <dsp:txXfrm>
        <a:off x="10" y="2244478"/>
        <a:ext cx="3174727" cy="1518563"/>
      </dsp:txXfrm>
    </dsp:sp>
    <dsp:sp modelId="{F0AC05AB-2A7F-4B5B-BB37-4AD128A7F29A}">
      <dsp:nvSpPr>
        <dsp:cNvPr id="0" name=""/>
        <dsp:cNvSpPr/>
      </dsp:nvSpPr>
      <dsp:spPr>
        <a:xfrm>
          <a:off x="4810907" y="359524"/>
          <a:ext cx="1111154" cy="10469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28011A-82E0-41E9-949A-00224DAF0E24}">
      <dsp:nvSpPr>
        <dsp:cNvPr id="0" name=""/>
        <dsp:cNvSpPr/>
      </dsp:nvSpPr>
      <dsp:spPr>
        <a:xfrm>
          <a:off x="3796192" y="1403760"/>
          <a:ext cx="3112201" cy="1519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1" i="0" kern="1200">
              <a:solidFill>
                <a:schemeClr val="bg1"/>
              </a:solidFill>
              <a:latin typeface="Helvetica" pitchFamily="2" charset="0"/>
            </a:rPr>
            <a:t>Development</a:t>
          </a:r>
          <a:endParaRPr lang="en-US" sz="1800" b="1" i="0" kern="1200">
            <a:latin typeface="Helvetica" pitchFamily="2" charset="0"/>
          </a:endParaRPr>
        </a:p>
        <a:p>
          <a:pPr marL="0" lvl="0" indent="0" algn="ctr" defTabSz="1066800">
            <a:lnSpc>
              <a:spcPct val="100000"/>
            </a:lnSpc>
            <a:spcBef>
              <a:spcPct val="0"/>
            </a:spcBef>
            <a:spcAft>
              <a:spcPct val="35000"/>
            </a:spcAft>
            <a:buNone/>
            <a:defRPr b="1"/>
          </a:pPr>
          <a:r>
            <a:rPr lang="en-US" sz="1800" b="1" i="0" kern="1200">
              <a:solidFill>
                <a:srgbClr val="FEBF0F"/>
              </a:solidFill>
              <a:latin typeface="Helvetica" pitchFamily="2" charset="0"/>
            </a:rPr>
            <a:t>Current Stage</a:t>
          </a:r>
          <a:r>
            <a:rPr lang="en-US" sz="1800" b="1" i="0" kern="1200">
              <a:latin typeface="Helvetica" pitchFamily="2" charset="0"/>
            </a:rPr>
            <a:t> </a:t>
          </a:r>
        </a:p>
        <a:p>
          <a:pPr marL="0" lvl="0" indent="0" algn="ctr" defTabSz="1066800">
            <a:lnSpc>
              <a:spcPct val="100000"/>
            </a:lnSpc>
            <a:spcBef>
              <a:spcPct val="0"/>
            </a:spcBef>
            <a:spcAft>
              <a:spcPct val="35000"/>
            </a:spcAft>
            <a:buNone/>
            <a:defRPr b="1"/>
          </a:pPr>
          <a:r>
            <a:rPr lang="en-US" sz="2000" b="0" i="0" kern="1200">
              <a:solidFill>
                <a:schemeClr val="bg1"/>
              </a:solidFill>
              <a:latin typeface="Helvetica" pitchFamily="2" charset="0"/>
            </a:rPr>
            <a:t>Where do we want to be, and how will we get ther</a:t>
          </a:r>
          <a:r>
            <a:rPr lang="en-US" sz="2000" b="0" i="0" kern="1200">
              <a:solidFill>
                <a:srgbClr val="0966AF"/>
              </a:solidFill>
              <a:latin typeface="Helvetica" pitchFamily="2" charset="0"/>
            </a:rPr>
            <a:t>e</a:t>
          </a:r>
        </a:p>
      </dsp:txBody>
      <dsp:txXfrm>
        <a:off x="3796192" y="1403760"/>
        <a:ext cx="3112201" cy="1519401"/>
      </dsp:txXfrm>
    </dsp:sp>
    <dsp:sp modelId="{F4E25FDF-442A-486B-9AEB-07D2CE31DB96}">
      <dsp:nvSpPr>
        <dsp:cNvPr id="0" name=""/>
        <dsp:cNvSpPr/>
      </dsp:nvSpPr>
      <dsp:spPr>
        <a:xfrm>
          <a:off x="3736887" y="2930669"/>
          <a:ext cx="3174727" cy="1217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SMART Goal setting</a:t>
          </a:r>
        </a:p>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Tactical planning</a:t>
          </a:r>
        </a:p>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Resource allocation </a:t>
          </a:r>
        </a:p>
        <a:p>
          <a:pPr marL="0" lvl="0" indent="0" algn="ctr" defTabSz="800100">
            <a:lnSpc>
              <a:spcPct val="100000"/>
            </a:lnSpc>
            <a:spcBef>
              <a:spcPct val="0"/>
            </a:spcBef>
            <a:spcAft>
              <a:spcPct val="35000"/>
            </a:spcAft>
            <a:buNone/>
          </a:pPr>
          <a:r>
            <a:rPr lang="en-US" sz="1800" b="0" i="0" kern="1200">
              <a:solidFill>
                <a:schemeClr val="bg1"/>
              </a:solidFill>
              <a:latin typeface="Helvetica" pitchFamily="2" charset="0"/>
            </a:rPr>
            <a:t>(staff, budget)</a:t>
          </a:r>
        </a:p>
      </dsp:txBody>
      <dsp:txXfrm>
        <a:off x="3736887" y="2930669"/>
        <a:ext cx="3174727" cy="1217094"/>
      </dsp:txXfrm>
    </dsp:sp>
    <dsp:sp modelId="{E8D10A7C-2925-4B18-8BCE-F39222CFD2C7}">
      <dsp:nvSpPr>
        <dsp:cNvPr id="0" name=""/>
        <dsp:cNvSpPr/>
      </dsp:nvSpPr>
      <dsp:spPr>
        <a:xfrm>
          <a:off x="8505010" y="357453"/>
          <a:ext cx="1111154" cy="10469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4DEC2-91AC-4C7D-8C8C-CE9DBBAEE572}">
      <dsp:nvSpPr>
        <dsp:cNvPr id="0" name=""/>
        <dsp:cNvSpPr/>
      </dsp:nvSpPr>
      <dsp:spPr>
        <a:xfrm>
          <a:off x="7473224" y="1447701"/>
          <a:ext cx="3174727" cy="1159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1" i="0" kern="1200">
              <a:solidFill>
                <a:srgbClr val="1B2E5C"/>
              </a:solidFill>
              <a:latin typeface="Helvetica" pitchFamily="2" charset="0"/>
            </a:rPr>
            <a:t>Documentation</a:t>
          </a:r>
        </a:p>
        <a:p>
          <a:pPr marL="0" lvl="0" indent="0" algn="ctr" defTabSz="1066800">
            <a:lnSpc>
              <a:spcPct val="100000"/>
            </a:lnSpc>
            <a:spcBef>
              <a:spcPct val="0"/>
            </a:spcBef>
            <a:spcAft>
              <a:spcPct val="35000"/>
            </a:spcAft>
            <a:buNone/>
            <a:defRPr b="1"/>
          </a:pPr>
          <a:r>
            <a:rPr lang="en-US" sz="2000" b="0" i="0" kern="1200">
              <a:solidFill>
                <a:srgbClr val="0966AF"/>
              </a:solidFill>
              <a:latin typeface="Helvetica" pitchFamily="2" charset="0"/>
            </a:rPr>
            <a:t>Formalize plan details and commitment to success</a:t>
          </a:r>
        </a:p>
      </dsp:txBody>
      <dsp:txXfrm>
        <a:off x="7473224" y="1447701"/>
        <a:ext cx="3174727" cy="1159742"/>
      </dsp:txXfrm>
    </dsp:sp>
    <dsp:sp modelId="{E94013B3-A3A0-40D9-BD13-521FDE7892F0}">
      <dsp:nvSpPr>
        <dsp:cNvPr id="0" name=""/>
        <dsp:cNvSpPr/>
      </dsp:nvSpPr>
      <dsp:spPr>
        <a:xfrm>
          <a:off x="7473224" y="2791601"/>
          <a:ext cx="3174727" cy="136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i="0" kern="1200">
              <a:solidFill>
                <a:srgbClr val="1B2E5C"/>
              </a:solidFill>
              <a:latin typeface="Helvetica" pitchFamily="2" charset="0"/>
            </a:rPr>
            <a:t>Draft plan document</a:t>
          </a:r>
        </a:p>
        <a:p>
          <a:pPr marL="0" lvl="0" indent="0" algn="ctr" defTabSz="800100">
            <a:lnSpc>
              <a:spcPct val="100000"/>
            </a:lnSpc>
            <a:spcBef>
              <a:spcPct val="0"/>
            </a:spcBef>
            <a:spcAft>
              <a:spcPct val="35000"/>
            </a:spcAft>
            <a:buNone/>
          </a:pPr>
          <a:r>
            <a:rPr lang="en-US" sz="1800" b="0" i="0" kern="1200">
              <a:solidFill>
                <a:srgbClr val="1B2E5C"/>
              </a:solidFill>
              <a:latin typeface="Helvetica" pitchFamily="2" charset="0"/>
            </a:rPr>
            <a:t>Review, get feedback, edit</a:t>
          </a:r>
        </a:p>
        <a:p>
          <a:pPr marL="0" lvl="0" indent="0" algn="ctr" defTabSz="800100">
            <a:lnSpc>
              <a:spcPct val="100000"/>
            </a:lnSpc>
            <a:spcBef>
              <a:spcPct val="0"/>
            </a:spcBef>
            <a:spcAft>
              <a:spcPct val="35000"/>
            </a:spcAft>
            <a:buNone/>
          </a:pPr>
          <a:r>
            <a:rPr lang="en-US" sz="1800" b="0" i="0" kern="1200">
              <a:solidFill>
                <a:srgbClr val="1B2E5C"/>
              </a:solidFill>
              <a:latin typeface="Helvetica" pitchFamily="2" charset="0"/>
            </a:rPr>
            <a:t> Approve plan</a:t>
          </a:r>
        </a:p>
      </dsp:txBody>
      <dsp:txXfrm>
        <a:off x="7473224" y="2791601"/>
        <a:ext cx="3174727" cy="1366524"/>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71399-4CEA-F64B-ADAA-54B0DFF2365F}" type="datetimeFigureOut">
              <a:rPr lang="en-US" smtClean="0"/>
              <a:t>4/16/24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A2F4D-5C1C-834B-BEFA-52EB684A702C}" type="slidenum">
              <a:rPr lang="en-US" smtClean="0"/>
              <a:t>‹#›</a:t>
            </a:fld>
            <a:endParaRPr lang="en-US" dirty="0"/>
          </a:p>
        </p:txBody>
      </p:sp>
    </p:spTree>
    <p:extLst>
      <p:ext uri="{BB962C8B-B14F-4D97-AF65-F5344CB8AC3E}">
        <p14:creationId xmlns:p14="http://schemas.microsoft.com/office/powerpoint/2010/main" val="209833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966AF"/>
                </a:solidFill>
              </a:rPr>
              <a:t>– FAQ one pager for detachment distributed</a:t>
            </a:r>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4</a:t>
            </a:fld>
            <a:endParaRPr lang="en-US"/>
          </a:p>
        </p:txBody>
      </p:sp>
    </p:spTree>
    <p:extLst>
      <p:ext uri="{BB962C8B-B14F-4D97-AF65-F5344CB8AC3E}">
        <p14:creationId xmlns:p14="http://schemas.microsoft.com/office/powerpoint/2010/main" val="739391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CIP website updated with new projects and photographs, committee member interest form launched on the website, landscape tips from Met with links to rebate information and come by the Avocado Festival Booth to receive your free 50 CA Friendly plant guide and poppy seeds, Career </a:t>
            </a:r>
            <a:r>
              <a:rPr lang="en-US" dirty="0" err="1"/>
              <a:t>opp</a:t>
            </a:r>
            <a:r>
              <a:rPr lang="en-US" dirty="0"/>
              <a:t> available on the website</a:t>
            </a:r>
            <a:br>
              <a:rPr lang="en-US" dirty="0"/>
            </a:br>
            <a:r>
              <a:rPr lang="en-US" dirty="0"/>
              <a:t>Spring newsletter was sent out to non-ratepayers with information on CIP, Committee opportunity, Be Water Wise spring plant guide, career opportunities, detachment update and avocado festival invite to stop by the booth.</a:t>
            </a:r>
          </a:p>
        </p:txBody>
      </p:sp>
      <p:sp>
        <p:nvSpPr>
          <p:cNvPr id="4" name="Slide Number Placeholder 3"/>
          <p:cNvSpPr>
            <a:spLocks noGrp="1"/>
          </p:cNvSpPr>
          <p:nvPr>
            <p:ph type="sldNum" sz="quarter" idx="5"/>
          </p:nvPr>
        </p:nvSpPr>
        <p:spPr/>
        <p:txBody>
          <a:bodyPr/>
          <a:lstStyle/>
          <a:p>
            <a:fld id="{C7CA2F4D-5C1C-834B-BEFA-52EB684A702C}" type="slidenum">
              <a:rPr lang="en-US" smtClean="0"/>
              <a:t>25</a:t>
            </a:fld>
            <a:endParaRPr lang="en-US" dirty="0"/>
          </a:p>
        </p:txBody>
      </p:sp>
    </p:spTree>
    <p:extLst>
      <p:ext uri="{BB962C8B-B14F-4D97-AF65-F5344CB8AC3E}">
        <p14:creationId xmlns:p14="http://schemas.microsoft.com/office/powerpoint/2010/main" val="833826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story published about the appointment of Cary Dale to the Board of Directors which ran on March 15. </a:t>
            </a:r>
          </a:p>
        </p:txBody>
      </p:sp>
      <p:sp>
        <p:nvSpPr>
          <p:cNvPr id="4" name="Slide Number Placeholder 3"/>
          <p:cNvSpPr>
            <a:spLocks noGrp="1"/>
          </p:cNvSpPr>
          <p:nvPr>
            <p:ph type="sldNum" sz="quarter" idx="5"/>
          </p:nvPr>
        </p:nvSpPr>
        <p:spPr/>
        <p:txBody>
          <a:bodyPr/>
          <a:lstStyle/>
          <a:p>
            <a:fld id="{C7CA2F4D-5C1C-834B-BEFA-52EB684A702C}" type="slidenum">
              <a:rPr lang="en-US" smtClean="0"/>
              <a:t>28</a:t>
            </a:fld>
            <a:endParaRPr lang="en-US" dirty="0"/>
          </a:p>
        </p:txBody>
      </p:sp>
    </p:spTree>
    <p:extLst>
      <p:ext uri="{BB962C8B-B14F-4D97-AF65-F5344CB8AC3E}">
        <p14:creationId xmlns:p14="http://schemas.microsoft.com/office/powerpoint/2010/main" val="383629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Collaborated with Engineering to develop a new project launch campaign to inform residents of the pump station projects. A new webpage, onsite signage and door hanger were created and printed. The project was featured in the April newsletter and the webpage will be updated as new information is released  and new photography posted.</a:t>
            </a:r>
          </a:p>
        </p:txBody>
      </p:sp>
      <p:sp>
        <p:nvSpPr>
          <p:cNvPr id="4" name="Slide Number Placeholder 3"/>
          <p:cNvSpPr>
            <a:spLocks noGrp="1"/>
          </p:cNvSpPr>
          <p:nvPr>
            <p:ph type="sldNum" sz="quarter" idx="5"/>
          </p:nvPr>
        </p:nvSpPr>
        <p:spPr/>
        <p:txBody>
          <a:bodyPr/>
          <a:lstStyle/>
          <a:p>
            <a:fld id="{C7CA2F4D-5C1C-834B-BEFA-52EB684A702C}" type="slidenum">
              <a:rPr lang="en-US" smtClean="0"/>
              <a:t>29</a:t>
            </a:fld>
            <a:endParaRPr lang="en-US" dirty="0"/>
          </a:p>
        </p:txBody>
      </p:sp>
    </p:spTree>
    <p:extLst>
      <p:ext uri="{BB962C8B-B14F-4D97-AF65-F5344CB8AC3E}">
        <p14:creationId xmlns:p14="http://schemas.microsoft.com/office/powerpoint/2010/main" val="113981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Committee member campaign in the progress with article to be published in the Village News, rack card available at the Avocado Festival and form on the website to capture information for interested parties.</a:t>
            </a:r>
          </a:p>
        </p:txBody>
      </p:sp>
      <p:sp>
        <p:nvSpPr>
          <p:cNvPr id="4" name="Slide Number Placeholder 3"/>
          <p:cNvSpPr>
            <a:spLocks noGrp="1"/>
          </p:cNvSpPr>
          <p:nvPr>
            <p:ph type="sldNum" sz="quarter" idx="5"/>
          </p:nvPr>
        </p:nvSpPr>
        <p:spPr/>
        <p:txBody>
          <a:bodyPr/>
          <a:lstStyle/>
          <a:p>
            <a:fld id="{C7CA2F4D-5C1C-834B-BEFA-52EB684A702C}" type="slidenum">
              <a:rPr lang="en-US" smtClean="0"/>
              <a:t>30</a:t>
            </a:fld>
            <a:endParaRPr lang="en-US" dirty="0"/>
          </a:p>
        </p:txBody>
      </p:sp>
    </p:spTree>
    <p:extLst>
      <p:ext uri="{BB962C8B-B14F-4D97-AF65-F5344CB8AC3E}">
        <p14:creationId xmlns:p14="http://schemas.microsoft.com/office/powerpoint/2010/main" val="370050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966AF"/>
                </a:solidFill>
              </a:rPr>
              <a:t>– FAQ one pager for detachment distributed</a:t>
            </a: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5</a:t>
            </a:fld>
            <a:endParaRPr lang="en-US" dirty="0"/>
          </a:p>
        </p:txBody>
      </p:sp>
    </p:spTree>
    <p:extLst>
      <p:ext uri="{BB962C8B-B14F-4D97-AF65-F5344CB8AC3E}">
        <p14:creationId xmlns:p14="http://schemas.microsoft.com/office/powerpoint/2010/main" val="116486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55A90-A2B0-505A-100C-21A16C5BA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C1FFB-9AEA-D768-6D76-153A60B08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FC733-0A6E-19C4-D5C9-B90F44469BAC}"/>
              </a:ext>
            </a:extLst>
          </p:cNvPr>
          <p:cNvSpPr>
            <a:spLocks noGrp="1"/>
          </p:cNvSpPr>
          <p:nvPr>
            <p:ph type="body" idx="1"/>
          </p:nvPr>
        </p:nvSpPr>
        <p:spPr/>
        <p:txBody>
          <a:bodyPr/>
          <a:lstStyle/>
          <a:p>
            <a:r>
              <a:rPr lang="en-US" dirty="0"/>
              <a:t>Survey questions aimed at overall experience with Rainbow Water Team.</a:t>
            </a:r>
            <a:br>
              <a:rPr lang="en-US" dirty="0"/>
            </a:br>
            <a:r>
              <a:rPr lang="en-US" dirty="0"/>
              <a:t>Committee recommends the survey to select for the festival.</a:t>
            </a:r>
          </a:p>
          <a:p>
            <a:r>
              <a:rPr lang="en-US" dirty="0"/>
              <a:t>We highly recommend the CS survey as it will address concerns highlighted from the past year and reviews the most common questions from neighboring water agencies.</a:t>
            </a:r>
          </a:p>
        </p:txBody>
      </p:sp>
      <p:sp>
        <p:nvSpPr>
          <p:cNvPr id="4" name="Slide Number Placeholder 3">
            <a:extLst>
              <a:ext uri="{FF2B5EF4-FFF2-40B4-BE49-F238E27FC236}">
                <a16:creationId xmlns:a16="http://schemas.microsoft.com/office/drawing/2014/main" id="{26088A07-1F0A-51B9-FDA1-353668375F12}"/>
              </a:ext>
            </a:extLst>
          </p:cNvPr>
          <p:cNvSpPr>
            <a:spLocks noGrp="1"/>
          </p:cNvSpPr>
          <p:nvPr>
            <p:ph type="sldNum" sz="quarter" idx="5"/>
          </p:nvPr>
        </p:nvSpPr>
        <p:spPr/>
        <p:txBody>
          <a:bodyPr/>
          <a:lstStyle/>
          <a:p>
            <a:fld id="{C7CA2F4D-5C1C-834B-BEFA-52EB684A702C}" type="slidenum">
              <a:rPr lang="en-US" smtClean="0"/>
              <a:t>16</a:t>
            </a:fld>
            <a:endParaRPr lang="en-US" dirty="0"/>
          </a:p>
        </p:txBody>
      </p:sp>
    </p:spTree>
    <p:extLst>
      <p:ext uri="{BB962C8B-B14F-4D97-AF65-F5344CB8AC3E}">
        <p14:creationId xmlns:p14="http://schemas.microsoft.com/office/powerpoint/2010/main" val="110422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55A90-A2B0-505A-100C-21A16C5BA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C1FFB-9AEA-D768-6D76-153A60B08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FC733-0A6E-19C4-D5C9-B90F44469BAC}"/>
              </a:ext>
            </a:extLst>
          </p:cNvPr>
          <p:cNvSpPr>
            <a:spLocks noGrp="1"/>
          </p:cNvSpPr>
          <p:nvPr>
            <p:ph type="body" idx="1"/>
          </p:nvPr>
        </p:nvSpPr>
        <p:spPr/>
        <p:txBody>
          <a:bodyPr/>
          <a:lstStyle/>
          <a:p>
            <a:r>
              <a:rPr lang="en-US" dirty="0"/>
              <a:t>Survey questions aimed at overall experience with Rainbow Water Team.</a:t>
            </a:r>
            <a:br>
              <a:rPr lang="en-US" dirty="0"/>
            </a:br>
            <a:r>
              <a:rPr lang="en-US" dirty="0"/>
              <a:t>Committee recommends the survey to select for the festival.</a:t>
            </a:r>
          </a:p>
          <a:p>
            <a:r>
              <a:rPr lang="en-US" dirty="0"/>
              <a:t>We highly recommend the CS survey as it will address concerns highlighted from the past year and reviews the most common questions from neighboring water agencies.</a:t>
            </a:r>
          </a:p>
        </p:txBody>
      </p:sp>
      <p:sp>
        <p:nvSpPr>
          <p:cNvPr id="4" name="Slide Number Placeholder 3">
            <a:extLst>
              <a:ext uri="{FF2B5EF4-FFF2-40B4-BE49-F238E27FC236}">
                <a16:creationId xmlns:a16="http://schemas.microsoft.com/office/drawing/2014/main" id="{26088A07-1F0A-51B9-FDA1-353668375F12}"/>
              </a:ext>
            </a:extLst>
          </p:cNvPr>
          <p:cNvSpPr>
            <a:spLocks noGrp="1"/>
          </p:cNvSpPr>
          <p:nvPr>
            <p:ph type="sldNum" sz="quarter" idx="5"/>
          </p:nvPr>
        </p:nvSpPr>
        <p:spPr/>
        <p:txBody>
          <a:bodyPr/>
          <a:lstStyle/>
          <a:p>
            <a:fld id="{C7CA2F4D-5C1C-834B-BEFA-52EB684A702C}" type="slidenum">
              <a:rPr lang="en-US" smtClean="0"/>
              <a:t>17</a:t>
            </a:fld>
            <a:endParaRPr lang="en-US" dirty="0"/>
          </a:p>
        </p:txBody>
      </p:sp>
    </p:spTree>
    <p:extLst>
      <p:ext uri="{BB962C8B-B14F-4D97-AF65-F5344CB8AC3E}">
        <p14:creationId xmlns:p14="http://schemas.microsoft.com/office/powerpoint/2010/main" val="27832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trip scheduled for next week with expected attendance of 30 students. </a:t>
            </a:r>
            <a:br>
              <a:rPr lang="en-US" dirty="0"/>
            </a:br>
            <a:r>
              <a:rPr lang="en-US" dirty="0"/>
              <a:t>Will be handing out swag from the Avocado Festival</a:t>
            </a: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19</a:t>
            </a:fld>
            <a:endParaRPr lang="en-US" dirty="0"/>
          </a:p>
        </p:txBody>
      </p:sp>
    </p:spTree>
    <p:extLst>
      <p:ext uri="{BB962C8B-B14F-4D97-AF65-F5344CB8AC3E}">
        <p14:creationId xmlns:p14="http://schemas.microsoft.com/office/powerpoint/2010/main" val="28659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 is open to the public, will have flyers in the office and registration code to pre-register for the June event. Serves as a community fundraiser.</a:t>
            </a:r>
          </a:p>
        </p:txBody>
      </p:sp>
      <p:sp>
        <p:nvSpPr>
          <p:cNvPr id="4" name="Slide Number Placeholder 3"/>
          <p:cNvSpPr>
            <a:spLocks noGrp="1"/>
          </p:cNvSpPr>
          <p:nvPr>
            <p:ph type="sldNum" sz="quarter" idx="5"/>
          </p:nvPr>
        </p:nvSpPr>
        <p:spPr/>
        <p:txBody>
          <a:bodyPr/>
          <a:lstStyle/>
          <a:p>
            <a:fld id="{C7CA2F4D-5C1C-834B-BEFA-52EB684A702C}" type="slidenum">
              <a:rPr lang="en-US" smtClean="0"/>
              <a:t>20</a:t>
            </a:fld>
            <a:endParaRPr lang="en-US" dirty="0"/>
          </a:p>
        </p:txBody>
      </p:sp>
    </p:spTree>
    <p:extLst>
      <p:ext uri="{BB962C8B-B14F-4D97-AF65-F5344CB8AC3E}">
        <p14:creationId xmlns:p14="http://schemas.microsoft.com/office/powerpoint/2010/main" val="3051447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318CB-ECB1-F6B8-8A0D-816750ED5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BEB87-0F17-96A8-5A92-E8E7F1700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EDC7B-0D54-A02C-6166-DECA8244813D}"/>
              </a:ext>
            </a:extLst>
          </p:cNvPr>
          <p:cNvSpPr>
            <a:spLocks noGrp="1"/>
          </p:cNvSpPr>
          <p:nvPr>
            <p:ph type="body" idx="1"/>
          </p:nvPr>
        </p:nvSpPr>
        <p:spPr/>
        <p:txBody>
          <a:bodyPr/>
          <a:lstStyle/>
          <a:p>
            <a:r>
              <a:rPr lang="en-US" dirty="0"/>
              <a:t>Information sent out to all volunteers who will work the event.</a:t>
            </a:r>
            <a:br>
              <a:rPr lang="en-US" dirty="0"/>
            </a:br>
            <a:r>
              <a:rPr lang="en-US" dirty="0"/>
              <a:t>Booth space 705 + 704 near college and main</a:t>
            </a:r>
            <a:br>
              <a:rPr lang="en-US" dirty="0"/>
            </a:br>
            <a:endParaRPr lang="en-US" dirty="0"/>
          </a:p>
        </p:txBody>
      </p:sp>
      <p:sp>
        <p:nvSpPr>
          <p:cNvPr id="4" name="Slide Number Placeholder 3">
            <a:extLst>
              <a:ext uri="{FF2B5EF4-FFF2-40B4-BE49-F238E27FC236}">
                <a16:creationId xmlns:a16="http://schemas.microsoft.com/office/drawing/2014/main" id="{C99A3F36-0E5B-2267-BA33-6A635234666C}"/>
              </a:ext>
            </a:extLst>
          </p:cNvPr>
          <p:cNvSpPr>
            <a:spLocks noGrp="1"/>
          </p:cNvSpPr>
          <p:nvPr>
            <p:ph type="sldNum" sz="quarter" idx="5"/>
          </p:nvPr>
        </p:nvSpPr>
        <p:spPr/>
        <p:txBody>
          <a:bodyPr/>
          <a:lstStyle/>
          <a:p>
            <a:fld id="{C7CA2F4D-5C1C-834B-BEFA-52EB684A702C}" type="slidenum">
              <a:rPr lang="en-US" smtClean="0"/>
              <a:t>21</a:t>
            </a:fld>
            <a:endParaRPr lang="en-US" dirty="0"/>
          </a:p>
        </p:txBody>
      </p:sp>
    </p:spTree>
    <p:extLst>
      <p:ext uri="{BB962C8B-B14F-4D97-AF65-F5344CB8AC3E}">
        <p14:creationId xmlns:p14="http://schemas.microsoft.com/office/powerpoint/2010/main" val="3135656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318CB-ECB1-F6B8-8A0D-816750ED5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BEB87-0F17-96A8-5A92-E8E7F1700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EDC7B-0D54-A02C-6166-DECA824481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9A3F36-0E5B-2267-BA33-6A635234666C}"/>
              </a:ext>
            </a:extLst>
          </p:cNvPr>
          <p:cNvSpPr>
            <a:spLocks noGrp="1"/>
          </p:cNvSpPr>
          <p:nvPr>
            <p:ph type="sldNum" sz="quarter" idx="5"/>
          </p:nvPr>
        </p:nvSpPr>
        <p:spPr/>
        <p:txBody>
          <a:bodyPr/>
          <a:lstStyle/>
          <a:p>
            <a:fld id="{C7CA2F4D-5C1C-834B-BEFA-52EB684A702C}" type="slidenum">
              <a:rPr lang="en-US" smtClean="0"/>
              <a:t>22</a:t>
            </a:fld>
            <a:endParaRPr lang="en-US" dirty="0"/>
          </a:p>
        </p:txBody>
      </p:sp>
    </p:spTree>
    <p:extLst>
      <p:ext uri="{BB962C8B-B14F-4D97-AF65-F5344CB8AC3E}">
        <p14:creationId xmlns:p14="http://schemas.microsoft.com/office/powerpoint/2010/main" val="181732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318CB-ECB1-F6B8-8A0D-816750ED5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BEB87-0F17-96A8-5A92-E8E7F1700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EDC7B-0D54-A02C-6166-DECA8244813D}"/>
              </a:ext>
            </a:extLst>
          </p:cNvPr>
          <p:cNvSpPr>
            <a:spLocks noGrp="1"/>
          </p:cNvSpPr>
          <p:nvPr>
            <p:ph type="body" idx="1"/>
          </p:nvPr>
        </p:nvSpPr>
        <p:spPr/>
        <p:txBody>
          <a:bodyPr/>
          <a:lstStyle/>
          <a:p>
            <a:r>
              <a:rPr lang="en-US" dirty="0"/>
              <a:t>Event brough together agencies from Southwest Riverside County, FPUD + Rainbow Water.</a:t>
            </a:r>
          </a:p>
          <a:p>
            <a:r>
              <a:rPr lang="en-US" dirty="0"/>
              <a:t>Guest speaker: Kris </a:t>
            </a:r>
            <a:r>
              <a:rPr lang="en-US" dirty="0" err="1"/>
              <a:t>Pickel</a:t>
            </a:r>
            <a:r>
              <a:rPr lang="en-US" dirty="0"/>
              <a:t>, award-winning journalist who has worked for major news stations markets across the U.S. She reviewed ways to anticipate and prepare for reporters’ questions. Understand how to engage with media, handling difficult or sensitive topics.</a:t>
            </a:r>
          </a:p>
        </p:txBody>
      </p:sp>
      <p:sp>
        <p:nvSpPr>
          <p:cNvPr id="4" name="Slide Number Placeholder 3">
            <a:extLst>
              <a:ext uri="{FF2B5EF4-FFF2-40B4-BE49-F238E27FC236}">
                <a16:creationId xmlns:a16="http://schemas.microsoft.com/office/drawing/2014/main" id="{C99A3F36-0E5B-2267-BA33-6A635234666C}"/>
              </a:ext>
            </a:extLst>
          </p:cNvPr>
          <p:cNvSpPr>
            <a:spLocks noGrp="1"/>
          </p:cNvSpPr>
          <p:nvPr>
            <p:ph type="sldNum" sz="quarter" idx="5"/>
          </p:nvPr>
        </p:nvSpPr>
        <p:spPr/>
        <p:txBody>
          <a:bodyPr/>
          <a:lstStyle/>
          <a:p>
            <a:fld id="{C7CA2F4D-5C1C-834B-BEFA-52EB684A702C}" type="slidenum">
              <a:rPr lang="en-US" smtClean="0"/>
              <a:t>23</a:t>
            </a:fld>
            <a:endParaRPr lang="en-US" dirty="0"/>
          </a:p>
        </p:txBody>
      </p:sp>
    </p:spTree>
    <p:extLst>
      <p:ext uri="{BB962C8B-B14F-4D97-AF65-F5344CB8AC3E}">
        <p14:creationId xmlns:p14="http://schemas.microsoft.com/office/powerpoint/2010/main" val="3689103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4/16/24</a:t>
            </a:fld>
            <a:endParaRPr lang="en-US" dirty="0"/>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504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2A9074C1-83AA-724F-8DDD-9268FE845052}" type="datetime1">
              <a:rPr lang="en-US" smtClean="0"/>
              <a:t>4/16/24</a:t>
            </a:fld>
            <a:endParaRPr lang="en-US" dirty="0"/>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0552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Round Single Corner Rectangle 7">
            <a:extLst>
              <a:ext uri="{FF2B5EF4-FFF2-40B4-BE49-F238E27FC236}">
                <a16:creationId xmlns:a16="http://schemas.microsoft.com/office/drawing/2014/main" id="{B262A401-AD5B-0CE6-E386-2258158E0935}"/>
              </a:ext>
            </a:extLst>
          </p:cNvPr>
          <p:cNvSpPr/>
          <p:nvPr userDrawn="1"/>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6305AC6C-7EC7-5145-80FE-2B1CBC0907CB}" type="datetime1">
              <a:rPr lang="en-US" smtClean="0"/>
              <a:t>4/16/24</a:t>
            </a:fld>
            <a:endParaRPr lang="en-US" dirty="0"/>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dirty="0"/>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userDrawn="1"/>
        </p:nvPicPr>
        <p:blipFill rotWithShape="1">
          <a:blip r:embed="rId2">
            <a:alphaModFix amt="38000"/>
          </a:blip>
          <a:srcRect l="-144" r="40633"/>
          <a:stretch/>
        </p:blipFill>
        <p:spPr>
          <a:xfrm>
            <a:off x="9155430" y="5254030"/>
            <a:ext cx="3036570" cy="1065805"/>
          </a:xfrm>
          <a:prstGeom prst="rect">
            <a:avLst/>
          </a:prstGeom>
        </p:spPr>
      </p:pic>
      <p:sp>
        <p:nvSpPr>
          <p:cNvPr id="2" name="Footer Placeholder 5">
            <a:extLst>
              <a:ext uri="{FF2B5EF4-FFF2-40B4-BE49-F238E27FC236}">
                <a16:creationId xmlns:a16="http://schemas.microsoft.com/office/drawing/2014/main" id="{623FD6C1-BA5C-C0FE-4909-24D1CE55A00F}"/>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958426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userDrawn="1"/>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9E64783D-5B4A-F741-83C6-344A72C7AC47}" type="datetime1">
              <a:rPr lang="en-US" smtClean="0"/>
              <a:t>4/16/24</a:t>
            </a:fld>
            <a:endParaRPr lang="en-US" dirty="0"/>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71B073CA-E1DB-6646-8627-B9A066EC1A46}" type="slidenum">
              <a:rPr lang="en-US" smtClean="0"/>
              <a:pPr/>
              <a:t>‹#›</a:t>
            </a:fld>
            <a:endParaRPr lang="en-US" dirty="0"/>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dirty="0"/>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userDrawn="1"/>
        </p:nvPicPr>
        <p:blipFill>
          <a:blip r:embed="rId2"/>
          <a:stretch>
            <a:fillRect/>
          </a:stretch>
        </p:blipFill>
        <p:spPr>
          <a:xfrm>
            <a:off x="3455232" y="464597"/>
            <a:ext cx="4947678" cy="2827244"/>
          </a:xfrm>
          <a:prstGeom prst="rect">
            <a:avLst/>
          </a:prstGeom>
        </p:spPr>
      </p:pic>
      <p:sp>
        <p:nvSpPr>
          <p:cNvPr id="6" name="Footer Placeholder 5">
            <a:extLst>
              <a:ext uri="{FF2B5EF4-FFF2-40B4-BE49-F238E27FC236}">
                <a16:creationId xmlns:a16="http://schemas.microsoft.com/office/drawing/2014/main" id="{27C844DF-C450-C075-C007-2BCB048E19D5}"/>
              </a:ext>
            </a:extLst>
          </p:cNvPr>
          <p:cNvSpPr>
            <a:spLocks noGrp="1"/>
          </p:cNvSpPr>
          <p:nvPr>
            <p:ph type="ftr" sz="quarter" idx="11"/>
          </p:nvPr>
        </p:nvSpPr>
        <p:spPr>
          <a:xfrm>
            <a:off x="5181600" y="6531417"/>
            <a:ext cx="6172200" cy="184742"/>
          </a:xfrm>
        </p:spPr>
        <p:txBody>
          <a:bodyPr/>
          <a:lstStyle>
            <a:lvl1pPr>
              <a:defRPr>
                <a:solidFill>
                  <a:schemeClr val="bg1"/>
                </a:solidFill>
              </a:defRPr>
            </a:lvl1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9068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userDrawn="1"/>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dirty="0"/>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714D6B88-87BA-2641-8BAF-C8FCD863772D}" type="datetime1">
              <a:rPr lang="en-US" smtClean="0"/>
              <a:t>4/16/24</a:t>
            </a:fld>
            <a:endParaRPr lang="en-US" dirty="0"/>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71B073CA-E1DB-6646-8627-B9A066EC1A46}" type="slidenum">
              <a:rPr lang="en-US" smtClean="0"/>
              <a:t>‹#›</a:t>
            </a:fld>
            <a:endParaRPr lang="en-US" dirty="0"/>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userDrawn="1"/>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userDrawn="1"/>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198138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userDrawn="1"/>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dirty="0"/>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userDrawn="1"/>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C01406B1-6AC8-C547-97A4-7242AEDA87E2}" type="datetime1">
              <a:rPr lang="en-US" smtClean="0"/>
              <a:t>4/16/24</a:t>
            </a:fld>
            <a:endParaRPr lang="en-US" dirty="0"/>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userDrawn="1"/>
        </p:nvPicPr>
        <p:blipFill rotWithShape="1">
          <a:blip r:embed="rId2"/>
          <a:srcRect l="20245" r="-3357"/>
          <a:stretch/>
        </p:blipFill>
        <p:spPr>
          <a:xfrm>
            <a:off x="0" y="5228031"/>
            <a:ext cx="4240924" cy="1065805"/>
          </a:xfrm>
          <a:prstGeom prst="rect">
            <a:avLst/>
          </a:prstGeom>
        </p:spPr>
      </p:pic>
      <p:sp>
        <p:nvSpPr>
          <p:cNvPr id="10" name="Footer Placeholder 5">
            <a:extLst>
              <a:ext uri="{FF2B5EF4-FFF2-40B4-BE49-F238E27FC236}">
                <a16:creationId xmlns:a16="http://schemas.microsoft.com/office/drawing/2014/main" id="{E9FBB26F-7F2D-53BA-58BB-605EAB54EDCD}"/>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86150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4/16/24</a:t>
            </a:fld>
            <a:endParaRPr lang="en-US" dirty="0"/>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userDrawn="1"/>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9817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userDrawn="1"/>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6305AC6C-7EC7-5145-80FE-2B1CBC0907CB}" type="datetime1">
              <a:rPr lang="en-US" smtClean="0"/>
              <a:pPr/>
              <a:t>4/16/24</a:t>
            </a:fld>
            <a:endParaRPr lang="en-US" dirty="0"/>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dirty="0"/>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2" name="Footer Placeholder 5">
            <a:extLst>
              <a:ext uri="{FF2B5EF4-FFF2-40B4-BE49-F238E27FC236}">
                <a16:creationId xmlns:a16="http://schemas.microsoft.com/office/drawing/2014/main" id="{DE12E19F-886B-291D-4A24-D72F51F52BEC}"/>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343446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userDrawn="1"/>
        </p:nvSpPr>
        <p:spPr>
          <a:xfrm>
            <a:off x="3563471" y="18856"/>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dirty="0"/>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2E248986-3079-8847-BFAC-9AC07298F152}" type="datetime1">
              <a:rPr lang="en-US" smtClean="0"/>
              <a:t>4/16/24</a:t>
            </a:fld>
            <a:endParaRPr lang="en-US" dirty="0"/>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userDrawn="1"/>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71B073CA-E1DB-6646-8627-B9A066EC1A46}" type="slidenum">
              <a:rPr lang="en-US" smtClean="0"/>
              <a:t>‹#›</a:t>
            </a:fld>
            <a:endParaRPr lang="en-US" dirty="0"/>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userDrawn="1"/>
        </p:nvPicPr>
        <p:blipFill rotWithShape="1">
          <a:blip r:embed="rId2">
            <a:alphaModFix amt="41000"/>
          </a:blip>
          <a:srcRect l="-706" t="-1197" r="19530" b="-1625"/>
          <a:stretch/>
        </p:blipFill>
        <p:spPr>
          <a:xfrm>
            <a:off x="7649026" y="4893906"/>
            <a:ext cx="4542972" cy="1685646"/>
          </a:xfrm>
          <a:prstGeom prst="rect">
            <a:avLst/>
          </a:prstGeom>
        </p:spPr>
      </p:pic>
      <p:sp>
        <p:nvSpPr>
          <p:cNvPr id="3" name="Footer Placeholder 5">
            <a:extLst>
              <a:ext uri="{FF2B5EF4-FFF2-40B4-BE49-F238E27FC236}">
                <a16:creationId xmlns:a16="http://schemas.microsoft.com/office/drawing/2014/main" id="{7792EB4E-44D6-E8FA-5A76-8855098E50EC}"/>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243067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userDrawn="1"/>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dirty="0"/>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7F5C93D6-0EF0-A14A-9126-265C614F6C27}" type="datetime1">
              <a:rPr lang="en-US" smtClean="0"/>
              <a:t>4/16/24</a:t>
            </a:fld>
            <a:endParaRPr lang="en-US" dirty="0"/>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userDrawn="1"/>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26" name="Oval 25">
            <a:extLst>
              <a:ext uri="{FF2B5EF4-FFF2-40B4-BE49-F238E27FC236}">
                <a16:creationId xmlns:a16="http://schemas.microsoft.com/office/drawing/2014/main" id="{771A9A40-5A4B-E5F9-924C-AF7241349943}"/>
              </a:ext>
            </a:extLst>
          </p:cNvPr>
          <p:cNvSpPr/>
          <p:nvPr userDrawn="1"/>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AE4609E-C3F6-C39B-571E-6582FDE01433}"/>
              </a:ext>
            </a:extLst>
          </p:cNvPr>
          <p:cNvSpPr/>
          <p:nvPr userDrawn="1"/>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21C696B4-32E5-934C-C935-E51AE7515C7C}"/>
              </a:ext>
            </a:extLst>
          </p:cNvPr>
          <p:cNvSpPr/>
          <p:nvPr userDrawn="1"/>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9" name="Picture 8">
            <a:extLst>
              <a:ext uri="{FF2B5EF4-FFF2-40B4-BE49-F238E27FC236}">
                <a16:creationId xmlns:a16="http://schemas.microsoft.com/office/drawing/2014/main" id="{BCCEEA9C-B7DA-B7D8-6817-7A94E5D6C1B3}"/>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7" name="Footer Placeholder 5">
            <a:extLst>
              <a:ext uri="{FF2B5EF4-FFF2-40B4-BE49-F238E27FC236}">
                <a16:creationId xmlns:a16="http://schemas.microsoft.com/office/drawing/2014/main" id="{126845BB-5054-7090-0BF2-9B3EA4810309}"/>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214840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4/16/24</a:t>
            </a:fld>
            <a:endParaRPr lang="en-US" dirty="0"/>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dirty="0"/>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dirty="0"/>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userDrawn="1"/>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0970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dirty="0"/>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FDBE01DC-7CC6-4F45-B2A3-7E71C06D6525}" type="datetime1">
              <a:rPr lang="en-US" smtClean="0"/>
              <a:t>4/16/24</a:t>
            </a:fld>
            <a:endParaRPr lang="en-US" dirty="0"/>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10" name="Footer Placeholder 5">
            <a:extLst>
              <a:ext uri="{FF2B5EF4-FFF2-40B4-BE49-F238E27FC236}">
                <a16:creationId xmlns:a16="http://schemas.microsoft.com/office/drawing/2014/main" id="{3CE2BD4C-F0D8-FCE9-E2FF-E46FEE523F0B}"/>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7198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CE6FC62D-82D1-F943-B2A0-0CD620E791E5}" type="datetime1">
              <a:rPr lang="en-US" smtClean="0"/>
              <a:t>4/16/24</a:t>
            </a:fld>
            <a:endParaRPr lang="en-US" dirty="0"/>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71B073CA-E1DB-6646-8627-B9A066EC1A46}" type="slidenum">
              <a:rPr lang="en-US" smtClean="0"/>
              <a:pPr/>
              <a:t>‹#›</a:t>
            </a:fld>
            <a:endParaRPr lang="en-US" dirty="0"/>
          </a:p>
        </p:txBody>
      </p:sp>
    </p:spTree>
    <p:extLst>
      <p:ext uri="{BB962C8B-B14F-4D97-AF65-F5344CB8AC3E}">
        <p14:creationId xmlns:p14="http://schemas.microsoft.com/office/powerpoint/2010/main" val="104281925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8" r:id="rId3"/>
    <p:sldLayoutId id="2147483661" r:id="rId4"/>
    <p:sldLayoutId id="2147483660" r:id="rId5"/>
    <p:sldLayoutId id="2147483656" r:id="rId6"/>
    <p:sldLayoutId id="2147483650" r:id="rId7"/>
    <p:sldLayoutId id="2147483651" r:id="rId8"/>
    <p:sldLayoutId id="2147483653" r:id="rId9"/>
    <p:sldLayoutId id="2147483654" r:id="rId10"/>
    <p:sldLayoutId id="2147483657" r:id="rId11"/>
    <p:sldLayoutId id="2147483659" r:id="rId12"/>
  </p:sldLayoutIdLst>
  <p:hf hdr="0"/>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B3E8-718C-7F6F-E529-B8E9BBD15B1F}"/>
              </a:ext>
            </a:extLst>
          </p:cNvPr>
          <p:cNvSpPr>
            <a:spLocks noGrp="1"/>
          </p:cNvSpPr>
          <p:nvPr>
            <p:ph type="title"/>
          </p:nvPr>
        </p:nvSpPr>
        <p:spPr>
          <a:xfrm>
            <a:off x="3993932" y="861456"/>
            <a:ext cx="7359868" cy="2484869"/>
          </a:xfrm>
        </p:spPr>
        <p:txBody>
          <a:bodyPr>
            <a:normAutofit/>
          </a:bodyPr>
          <a:lstStyle/>
          <a:p>
            <a:r>
              <a:rPr lang="en-US" dirty="0"/>
              <a:t>Communications &amp; Customer Service</a:t>
            </a:r>
          </a:p>
        </p:txBody>
      </p:sp>
      <p:sp>
        <p:nvSpPr>
          <p:cNvPr id="3" name="Text Placeholder 2">
            <a:extLst>
              <a:ext uri="{FF2B5EF4-FFF2-40B4-BE49-F238E27FC236}">
                <a16:creationId xmlns:a16="http://schemas.microsoft.com/office/drawing/2014/main" id="{A35A2C4D-CC9E-8E09-06A5-07A5D6FA4822}"/>
              </a:ext>
            </a:extLst>
          </p:cNvPr>
          <p:cNvSpPr>
            <a:spLocks noGrp="1"/>
          </p:cNvSpPr>
          <p:nvPr>
            <p:ph type="body" idx="1"/>
          </p:nvPr>
        </p:nvSpPr>
        <p:spPr>
          <a:xfrm>
            <a:off x="4694662" y="4020997"/>
            <a:ext cx="6659138" cy="458418"/>
          </a:xfrm>
        </p:spPr>
        <p:txBody>
          <a:bodyPr>
            <a:normAutofit/>
          </a:bodyPr>
          <a:lstStyle/>
          <a:p>
            <a:r>
              <a:rPr lang="en-US" dirty="0"/>
              <a:t>April 16, 2024</a:t>
            </a:r>
          </a:p>
        </p:txBody>
      </p:sp>
      <p:sp>
        <p:nvSpPr>
          <p:cNvPr id="4" name="Text Placeholder 2">
            <a:extLst>
              <a:ext uri="{FF2B5EF4-FFF2-40B4-BE49-F238E27FC236}">
                <a16:creationId xmlns:a16="http://schemas.microsoft.com/office/drawing/2014/main" id="{713370BB-D922-2073-86EA-759A41D0289D}"/>
              </a:ext>
            </a:extLst>
          </p:cNvPr>
          <p:cNvSpPr txBox="1">
            <a:spLocks/>
          </p:cNvSpPr>
          <p:nvPr/>
        </p:nvSpPr>
        <p:spPr>
          <a:xfrm>
            <a:off x="4694662" y="3304284"/>
            <a:ext cx="6659138" cy="4584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b="0" i="0" kern="1200">
                <a:solidFill>
                  <a:srgbClr val="0966AF"/>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COMMITTEE MEETING</a:t>
            </a:r>
          </a:p>
        </p:txBody>
      </p:sp>
    </p:spTree>
    <p:extLst>
      <p:ext uri="{BB962C8B-B14F-4D97-AF65-F5344CB8AC3E}">
        <p14:creationId xmlns:p14="http://schemas.microsoft.com/office/powerpoint/2010/main" val="305263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5D29E4-DB63-9E16-D5B0-EDEFCE3CA9A2}"/>
              </a:ext>
            </a:extLst>
          </p:cNvPr>
          <p:cNvSpPr>
            <a:spLocks noGrp="1"/>
          </p:cNvSpPr>
          <p:nvPr>
            <p:ph type="dt" sz="half" idx="10"/>
          </p:nvPr>
        </p:nvSpPr>
        <p:spPr/>
        <p:txBody>
          <a:bodyPr/>
          <a:lstStyle/>
          <a:p>
            <a:fld id="{2E248986-3079-8847-BFAC-9AC07298F152}" type="datetime1">
              <a:rPr lang="en-US" smtClean="0"/>
              <a:t>4/16/24</a:t>
            </a:fld>
            <a:endParaRPr lang="en-US"/>
          </a:p>
        </p:txBody>
      </p:sp>
      <p:sp>
        <p:nvSpPr>
          <p:cNvPr id="7" name="Slide Number Placeholder 6">
            <a:extLst>
              <a:ext uri="{FF2B5EF4-FFF2-40B4-BE49-F238E27FC236}">
                <a16:creationId xmlns:a16="http://schemas.microsoft.com/office/drawing/2014/main" id="{183D5C2B-162B-5A58-F9CB-A32C20F93995}"/>
              </a:ext>
            </a:extLst>
          </p:cNvPr>
          <p:cNvSpPr>
            <a:spLocks noGrp="1"/>
          </p:cNvSpPr>
          <p:nvPr>
            <p:ph type="sldNum" sz="quarter" idx="12"/>
          </p:nvPr>
        </p:nvSpPr>
        <p:spPr/>
        <p:txBody>
          <a:bodyPr/>
          <a:lstStyle/>
          <a:p>
            <a:fld id="{71B073CA-E1DB-6646-8627-B9A066EC1A46}" type="slidenum">
              <a:rPr lang="en-US" smtClean="0"/>
              <a:t>9</a:t>
            </a:fld>
            <a:endParaRPr lang="en-US"/>
          </a:p>
        </p:txBody>
      </p:sp>
      <p:sp>
        <p:nvSpPr>
          <p:cNvPr id="8" name="Title 7">
            <a:extLst>
              <a:ext uri="{FF2B5EF4-FFF2-40B4-BE49-F238E27FC236}">
                <a16:creationId xmlns:a16="http://schemas.microsoft.com/office/drawing/2014/main" id="{D6A3F61C-CF3E-50F6-FE46-E7E4D5B679A3}"/>
              </a:ext>
            </a:extLst>
          </p:cNvPr>
          <p:cNvSpPr>
            <a:spLocks noGrp="1"/>
          </p:cNvSpPr>
          <p:nvPr>
            <p:ph type="title"/>
          </p:nvPr>
        </p:nvSpPr>
        <p:spPr/>
        <p:txBody>
          <a:bodyPr/>
          <a:lstStyle/>
          <a:p>
            <a:r>
              <a:rPr lang="en-US"/>
              <a:t>Audience Concerns and Key Messages</a:t>
            </a:r>
          </a:p>
        </p:txBody>
      </p:sp>
      <p:sp>
        <p:nvSpPr>
          <p:cNvPr id="9" name="Text Placeholder 8">
            <a:extLst>
              <a:ext uri="{FF2B5EF4-FFF2-40B4-BE49-F238E27FC236}">
                <a16:creationId xmlns:a16="http://schemas.microsoft.com/office/drawing/2014/main" id="{FC73061D-9771-141F-D657-8B2A07C07BFA}"/>
              </a:ext>
            </a:extLst>
          </p:cNvPr>
          <p:cNvSpPr>
            <a:spLocks noGrp="1"/>
          </p:cNvSpPr>
          <p:nvPr>
            <p:ph type="body" sz="half" idx="2"/>
          </p:nvPr>
        </p:nvSpPr>
        <p:spPr/>
        <p:txBody>
          <a:bodyPr>
            <a:normAutofit lnSpcReduction="10000"/>
          </a:bodyPr>
          <a:lstStyle/>
          <a:p>
            <a:r>
              <a:rPr lang="en-US"/>
              <a:t>Primary audience:</a:t>
            </a:r>
            <a:r>
              <a:rPr lang="en-US" b="1"/>
              <a:t> Residents</a:t>
            </a:r>
          </a:p>
          <a:p>
            <a:r>
              <a:rPr lang="en-US"/>
              <a:t>Interests:</a:t>
            </a:r>
          </a:p>
          <a:p>
            <a:pPr marL="285750" indent="-285750">
              <a:buFontTx/>
              <a:buChar char="-"/>
            </a:pPr>
            <a:r>
              <a:rPr lang="en-US"/>
              <a:t>Rates: why they are what they are</a:t>
            </a:r>
          </a:p>
          <a:p>
            <a:pPr marL="285750" indent="-285750">
              <a:buFontTx/>
              <a:buChar char="-"/>
            </a:pPr>
            <a:r>
              <a:rPr lang="en-US"/>
              <a:t>Water quality &amp; safety</a:t>
            </a:r>
          </a:p>
          <a:p>
            <a:pPr marL="285750" indent="-285750">
              <a:buFontTx/>
              <a:buChar char="-"/>
            </a:pPr>
            <a:r>
              <a:rPr lang="en-US"/>
              <a:t>Water efficiency/saving money</a:t>
            </a:r>
          </a:p>
          <a:p>
            <a:pPr marL="285750" indent="-285750">
              <a:buFontTx/>
              <a:buChar char="-"/>
            </a:pPr>
            <a:r>
              <a:rPr lang="en-US"/>
              <a:t>System reliability/leak prevention</a:t>
            </a:r>
          </a:p>
          <a:p>
            <a:pPr marL="285750" indent="-285750">
              <a:buFontTx/>
              <a:buChar char="-"/>
            </a:pPr>
            <a:r>
              <a:rPr lang="en-US"/>
              <a:t>Transparency and trustworthiness</a:t>
            </a:r>
          </a:p>
          <a:p>
            <a:pPr marL="285750" indent="-285750">
              <a:buFontTx/>
              <a:buChar char="-"/>
            </a:pPr>
            <a:r>
              <a:rPr lang="en-US"/>
              <a:t>How we get water to their house</a:t>
            </a:r>
          </a:p>
          <a:p>
            <a:r>
              <a:rPr lang="en-US"/>
              <a:t>Needs: </a:t>
            </a:r>
          </a:p>
          <a:p>
            <a:pPr marL="285750" indent="-285750">
              <a:buFontTx/>
              <a:buChar char="-"/>
            </a:pPr>
            <a:r>
              <a:rPr lang="en-US"/>
              <a:t>How-to information (pay bills, find meter, shut off water, save money, repair backflow, contact us)</a:t>
            </a:r>
          </a:p>
          <a:p>
            <a:pPr marL="285750" indent="-285750">
              <a:buFontTx/>
              <a:buChar char="-"/>
            </a:pPr>
            <a:r>
              <a:rPr lang="en-US"/>
              <a:t>Emergency alerts</a:t>
            </a:r>
          </a:p>
        </p:txBody>
      </p:sp>
      <p:sp>
        <p:nvSpPr>
          <p:cNvPr id="10" name="Content Placeholder 9">
            <a:extLst>
              <a:ext uri="{FF2B5EF4-FFF2-40B4-BE49-F238E27FC236}">
                <a16:creationId xmlns:a16="http://schemas.microsoft.com/office/drawing/2014/main" id="{373A4FC9-2010-7828-C651-69F88C1294F8}"/>
              </a:ext>
            </a:extLst>
          </p:cNvPr>
          <p:cNvSpPr>
            <a:spLocks noGrp="1"/>
          </p:cNvSpPr>
          <p:nvPr>
            <p:ph sz="quarter" idx="4"/>
          </p:nvPr>
        </p:nvSpPr>
        <p:spPr>
          <a:xfrm>
            <a:off x="5435443" y="671449"/>
            <a:ext cx="6184263" cy="5867463"/>
          </a:xfrm>
        </p:spPr>
        <p:txBody>
          <a:bodyPr>
            <a:normAutofit fontScale="70000" lnSpcReduction="20000"/>
          </a:bodyPr>
          <a:lstStyle/>
          <a:p>
            <a:pPr marL="0" indent="0">
              <a:lnSpc>
                <a:spcPct val="120000"/>
              </a:lnSpc>
              <a:buNone/>
            </a:pPr>
            <a:r>
              <a:rPr lang="en-US" b="1" dirty="0">
                <a:solidFill>
                  <a:srgbClr val="0966AF"/>
                </a:solidFill>
              </a:rPr>
              <a:t>Key messages:</a:t>
            </a:r>
            <a:endParaRPr lang="en-US" b="1">
              <a:solidFill>
                <a:srgbClr val="0966AF"/>
              </a:solidFill>
            </a:endParaRPr>
          </a:p>
          <a:p>
            <a:pPr marL="514350" indent="-514350">
              <a:lnSpc>
                <a:spcPct val="120000"/>
              </a:lnSpc>
              <a:buFont typeface="+mj-lt"/>
              <a:buAutoNum type="arabicPeriod"/>
            </a:pPr>
            <a:r>
              <a:rPr lang="en-US" b="1"/>
              <a:t>Rainbow Water provides a good value for the price. </a:t>
            </a:r>
            <a:r>
              <a:rPr lang="en-US" dirty="0"/>
              <a:t>We do this by:</a:t>
            </a:r>
            <a:endParaRPr lang="en-US"/>
          </a:p>
          <a:p>
            <a:pPr lvl="1">
              <a:lnSpc>
                <a:spcPct val="120000"/>
              </a:lnSpc>
            </a:pPr>
            <a:r>
              <a:rPr lang="en-US" dirty="0"/>
              <a:t>Delivering water to your door from hundreds of miles away</a:t>
            </a:r>
            <a:endParaRPr lang="en-US"/>
          </a:p>
          <a:p>
            <a:pPr lvl="1">
              <a:lnSpc>
                <a:spcPct val="120000"/>
              </a:lnSpc>
            </a:pPr>
            <a:r>
              <a:rPr lang="en-US" dirty="0"/>
              <a:t>Ensuring water meets or exceeds all water quality regulations</a:t>
            </a:r>
            <a:endParaRPr lang="en-US"/>
          </a:p>
          <a:p>
            <a:pPr lvl="1">
              <a:lnSpc>
                <a:spcPct val="120000"/>
              </a:lnSpc>
            </a:pPr>
            <a:r>
              <a:rPr lang="en-US" dirty="0"/>
              <a:t>Investing in infrastructure improvements to ensure reliability</a:t>
            </a:r>
            <a:endParaRPr lang="en-US"/>
          </a:p>
          <a:p>
            <a:pPr marL="514350" indent="-514350">
              <a:lnSpc>
                <a:spcPct val="120000"/>
              </a:lnSpc>
              <a:buFont typeface="+mj-lt"/>
              <a:buAutoNum type="arabicPeriod"/>
            </a:pPr>
            <a:r>
              <a:rPr lang="en-US" b="1"/>
              <a:t>Rainbow Water cares about its customers</a:t>
            </a:r>
            <a:r>
              <a:rPr lang="en-US" dirty="0"/>
              <a:t>. We show this by:</a:t>
            </a:r>
            <a:endParaRPr lang="en-US"/>
          </a:p>
          <a:p>
            <a:pPr lvl="1">
              <a:lnSpc>
                <a:spcPct val="120000"/>
              </a:lnSpc>
            </a:pPr>
            <a:r>
              <a:rPr lang="en-US" dirty="0"/>
              <a:t>Being transparent about our budget and operations</a:t>
            </a:r>
            <a:endParaRPr lang="en-US"/>
          </a:p>
          <a:p>
            <a:pPr lvl="1">
              <a:lnSpc>
                <a:spcPct val="120000"/>
              </a:lnSpc>
            </a:pPr>
            <a:r>
              <a:rPr lang="en-US" dirty="0"/>
              <a:t>Helping customers save money through programs like Flume and </a:t>
            </a:r>
            <a:r>
              <a:rPr lang="en-US" dirty="0" err="1"/>
              <a:t>CropSWAP</a:t>
            </a:r>
            <a:endParaRPr lang="en-US"/>
          </a:p>
          <a:p>
            <a:pPr lvl="1">
              <a:lnSpc>
                <a:spcPct val="120000"/>
              </a:lnSpc>
            </a:pPr>
            <a:r>
              <a:rPr lang="en-US" dirty="0"/>
              <a:t>Providing bill payment plans </a:t>
            </a:r>
            <a:endParaRPr lang="en-US"/>
          </a:p>
          <a:p>
            <a:pPr lvl="1">
              <a:lnSpc>
                <a:spcPct val="120000"/>
              </a:lnSpc>
            </a:pPr>
            <a:r>
              <a:rPr lang="en-US" dirty="0"/>
              <a:t>Responding promptly to calls, service requests, and emergency shutdowns</a:t>
            </a:r>
            <a:endParaRPr lang="en-US"/>
          </a:p>
          <a:p>
            <a:pPr lvl="1">
              <a:lnSpc>
                <a:spcPct val="120000"/>
              </a:lnSpc>
            </a:pPr>
            <a:r>
              <a:rPr lang="en-US" dirty="0"/>
              <a:t>Offering helpful information about their service</a:t>
            </a:r>
            <a:endParaRPr lang="en-US"/>
          </a:p>
        </p:txBody>
      </p:sp>
    </p:spTree>
    <p:extLst>
      <p:ext uri="{BB962C8B-B14F-4D97-AF65-F5344CB8AC3E}">
        <p14:creationId xmlns:p14="http://schemas.microsoft.com/office/powerpoint/2010/main" val="422119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5D29E4-DB63-9E16-D5B0-EDEFCE3CA9A2}"/>
              </a:ext>
            </a:extLst>
          </p:cNvPr>
          <p:cNvSpPr>
            <a:spLocks noGrp="1"/>
          </p:cNvSpPr>
          <p:nvPr>
            <p:ph type="dt" sz="half" idx="10"/>
          </p:nvPr>
        </p:nvSpPr>
        <p:spPr/>
        <p:txBody>
          <a:bodyPr/>
          <a:lstStyle/>
          <a:p>
            <a:fld id="{2E248986-3079-8847-BFAC-9AC07298F152}" type="datetime1">
              <a:rPr lang="en-US" smtClean="0"/>
              <a:t>4/16/24</a:t>
            </a:fld>
            <a:endParaRPr lang="en-US"/>
          </a:p>
        </p:txBody>
      </p:sp>
      <p:sp>
        <p:nvSpPr>
          <p:cNvPr id="7" name="Slide Number Placeholder 6">
            <a:extLst>
              <a:ext uri="{FF2B5EF4-FFF2-40B4-BE49-F238E27FC236}">
                <a16:creationId xmlns:a16="http://schemas.microsoft.com/office/drawing/2014/main" id="{183D5C2B-162B-5A58-F9CB-A32C20F93995}"/>
              </a:ext>
            </a:extLst>
          </p:cNvPr>
          <p:cNvSpPr>
            <a:spLocks noGrp="1"/>
          </p:cNvSpPr>
          <p:nvPr>
            <p:ph type="sldNum" sz="quarter" idx="12"/>
          </p:nvPr>
        </p:nvSpPr>
        <p:spPr/>
        <p:txBody>
          <a:bodyPr/>
          <a:lstStyle/>
          <a:p>
            <a:fld id="{71B073CA-E1DB-6646-8627-B9A066EC1A46}" type="slidenum">
              <a:rPr lang="en-US" smtClean="0"/>
              <a:t>10</a:t>
            </a:fld>
            <a:endParaRPr lang="en-US"/>
          </a:p>
        </p:txBody>
      </p:sp>
      <p:sp>
        <p:nvSpPr>
          <p:cNvPr id="8" name="Title 7">
            <a:extLst>
              <a:ext uri="{FF2B5EF4-FFF2-40B4-BE49-F238E27FC236}">
                <a16:creationId xmlns:a16="http://schemas.microsoft.com/office/drawing/2014/main" id="{D6A3F61C-CF3E-50F6-FE46-E7E4D5B679A3}"/>
              </a:ext>
            </a:extLst>
          </p:cNvPr>
          <p:cNvSpPr>
            <a:spLocks noGrp="1"/>
          </p:cNvSpPr>
          <p:nvPr>
            <p:ph type="title"/>
          </p:nvPr>
        </p:nvSpPr>
        <p:spPr/>
        <p:txBody>
          <a:bodyPr/>
          <a:lstStyle/>
          <a:p>
            <a:r>
              <a:rPr lang="en-US"/>
              <a:t>Audience Concerns and Key Messages</a:t>
            </a:r>
          </a:p>
        </p:txBody>
      </p:sp>
      <p:sp>
        <p:nvSpPr>
          <p:cNvPr id="9" name="Text Placeholder 8">
            <a:extLst>
              <a:ext uri="{FF2B5EF4-FFF2-40B4-BE49-F238E27FC236}">
                <a16:creationId xmlns:a16="http://schemas.microsoft.com/office/drawing/2014/main" id="{FC73061D-9771-141F-D657-8B2A07C07BFA}"/>
              </a:ext>
            </a:extLst>
          </p:cNvPr>
          <p:cNvSpPr>
            <a:spLocks noGrp="1"/>
          </p:cNvSpPr>
          <p:nvPr>
            <p:ph type="body" sz="half" idx="2"/>
          </p:nvPr>
        </p:nvSpPr>
        <p:spPr/>
        <p:txBody>
          <a:bodyPr>
            <a:normAutofit fontScale="92500" lnSpcReduction="10000"/>
          </a:bodyPr>
          <a:lstStyle/>
          <a:p>
            <a:r>
              <a:rPr lang="en-US"/>
              <a:t>Primary audience: </a:t>
            </a:r>
            <a:r>
              <a:rPr lang="en-US" b="1"/>
              <a:t>Agricultural ratepayers</a:t>
            </a:r>
          </a:p>
          <a:p>
            <a:r>
              <a:rPr lang="en-US"/>
              <a:t>Interests:</a:t>
            </a:r>
          </a:p>
          <a:p>
            <a:pPr marL="285750" indent="-285750">
              <a:buFontTx/>
              <a:buChar char="-"/>
            </a:pPr>
            <a:r>
              <a:rPr lang="en-US"/>
              <a:t>Fixed/variable rate structure</a:t>
            </a:r>
          </a:p>
          <a:p>
            <a:pPr marL="285750" indent="-285750">
              <a:buFontTx/>
              <a:buChar char="-"/>
            </a:pPr>
            <a:r>
              <a:rPr lang="en-US"/>
              <a:t>Efficiency programs/CropSWAP</a:t>
            </a:r>
          </a:p>
          <a:p>
            <a:pPr marL="285750" indent="-285750">
              <a:buFontTx/>
              <a:buChar char="-"/>
            </a:pPr>
            <a:r>
              <a:rPr lang="en-US"/>
              <a:t>Reliability</a:t>
            </a:r>
          </a:p>
          <a:p>
            <a:pPr marL="285750" indent="-285750">
              <a:buFontTx/>
              <a:buChar char="-"/>
            </a:pPr>
            <a:r>
              <a:rPr lang="en-US"/>
              <a:t>Being represented</a:t>
            </a:r>
          </a:p>
          <a:p>
            <a:pPr marL="285750" indent="-285750">
              <a:buFontTx/>
              <a:buChar char="-"/>
            </a:pPr>
            <a:r>
              <a:rPr lang="en-US"/>
              <a:t>Water resources</a:t>
            </a:r>
          </a:p>
          <a:p>
            <a:r>
              <a:rPr lang="en-US"/>
              <a:t>Needs: </a:t>
            </a:r>
          </a:p>
          <a:p>
            <a:pPr marL="285750" indent="-285750">
              <a:buFontTx/>
              <a:buChar char="-"/>
            </a:pPr>
            <a:r>
              <a:rPr lang="en-US"/>
              <a:t>Sustainable rates to stay in business</a:t>
            </a:r>
          </a:p>
          <a:p>
            <a:pPr marL="285750" indent="-285750">
              <a:buFontTx/>
              <a:buChar char="-"/>
            </a:pPr>
            <a:r>
              <a:rPr lang="en-US"/>
              <a:t>Location of meters</a:t>
            </a:r>
          </a:p>
          <a:p>
            <a:pPr marL="285750" indent="-285750">
              <a:buFontTx/>
              <a:buChar char="-"/>
            </a:pPr>
            <a:r>
              <a:rPr lang="en-US"/>
              <a:t>Information about water quality &amp; impact on trees</a:t>
            </a:r>
          </a:p>
          <a:p>
            <a:pPr marL="285750" indent="-285750">
              <a:buFontTx/>
              <a:buChar char="-"/>
            </a:pPr>
            <a:r>
              <a:rPr lang="en-US"/>
              <a:t>Information about water pressure</a:t>
            </a:r>
          </a:p>
        </p:txBody>
      </p:sp>
      <p:sp>
        <p:nvSpPr>
          <p:cNvPr id="10" name="Content Placeholder 9">
            <a:extLst>
              <a:ext uri="{FF2B5EF4-FFF2-40B4-BE49-F238E27FC236}">
                <a16:creationId xmlns:a16="http://schemas.microsoft.com/office/drawing/2014/main" id="{373A4FC9-2010-7828-C651-69F88C1294F8}"/>
              </a:ext>
            </a:extLst>
          </p:cNvPr>
          <p:cNvSpPr>
            <a:spLocks noGrp="1"/>
          </p:cNvSpPr>
          <p:nvPr>
            <p:ph sz="quarter" idx="4"/>
          </p:nvPr>
        </p:nvSpPr>
        <p:spPr>
          <a:xfrm>
            <a:off x="5558669" y="832954"/>
            <a:ext cx="5821300" cy="5705958"/>
          </a:xfrm>
        </p:spPr>
        <p:txBody>
          <a:bodyPr>
            <a:normAutofit fontScale="70000" lnSpcReduction="20000"/>
          </a:bodyPr>
          <a:lstStyle/>
          <a:p>
            <a:pPr marL="0" indent="0">
              <a:lnSpc>
                <a:spcPct val="120000"/>
              </a:lnSpc>
              <a:buNone/>
            </a:pPr>
            <a:r>
              <a:rPr lang="en-US" b="1" dirty="0">
                <a:solidFill>
                  <a:srgbClr val="0966AF"/>
                </a:solidFill>
              </a:rPr>
              <a:t>Key messages:</a:t>
            </a:r>
            <a:endParaRPr lang="en-US" b="1">
              <a:solidFill>
                <a:srgbClr val="0966AF"/>
              </a:solidFill>
            </a:endParaRPr>
          </a:p>
          <a:p>
            <a:pPr marL="514350" indent="-514350">
              <a:lnSpc>
                <a:spcPct val="120000"/>
              </a:lnSpc>
              <a:buFont typeface="+mj-lt"/>
              <a:buAutoNum type="arabicPeriod"/>
            </a:pPr>
            <a:r>
              <a:rPr lang="en-US" b="1"/>
              <a:t>Rainbow Water supports agriculture. </a:t>
            </a:r>
            <a:r>
              <a:rPr lang="en-US" dirty="0"/>
              <a:t>We do this by:</a:t>
            </a:r>
            <a:endParaRPr lang="en-US"/>
          </a:p>
          <a:p>
            <a:pPr lvl="1">
              <a:lnSpc>
                <a:spcPct val="120000"/>
              </a:lnSpc>
            </a:pPr>
            <a:r>
              <a:rPr lang="en-US" dirty="0"/>
              <a:t>Seeking innovative ways to keep rates sustainable, like detachment</a:t>
            </a:r>
            <a:endParaRPr lang="en-US"/>
          </a:p>
          <a:p>
            <a:pPr lvl="1">
              <a:lnSpc>
                <a:spcPct val="120000"/>
              </a:lnSpc>
            </a:pPr>
            <a:r>
              <a:rPr lang="en-US"/>
              <a:t>Advocating for agriculture regionally</a:t>
            </a:r>
          </a:p>
          <a:p>
            <a:pPr lvl="1">
              <a:lnSpc>
                <a:spcPct val="120000"/>
              </a:lnSpc>
            </a:pPr>
            <a:r>
              <a:rPr lang="en-US" dirty="0"/>
              <a:t>Offering efficiency programs like </a:t>
            </a:r>
            <a:r>
              <a:rPr lang="en-US" err="1"/>
              <a:t>CropSWAP</a:t>
            </a:r>
            <a:r>
              <a:rPr lang="en-US" dirty="0"/>
              <a:t> and Flume</a:t>
            </a:r>
            <a:endParaRPr lang="en-US"/>
          </a:p>
          <a:p>
            <a:pPr lvl="1">
              <a:lnSpc>
                <a:spcPct val="120000"/>
              </a:lnSpc>
            </a:pPr>
            <a:r>
              <a:rPr lang="en-US" dirty="0"/>
              <a:t>Investing in distribution system improvements to ensure reliability</a:t>
            </a:r>
            <a:endParaRPr lang="en-US"/>
          </a:p>
          <a:p>
            <a:pPr lvl="1">
              <a:lnSpc>
                <a:spcPct val="120000"/>
              </a:lnSpc>
            </a:pPr>
            <a:r>
              <a:rPr lang="en-US" dirty="0"/>
              <a:t>Encouraging agricultural ratepayers to participate on advisory committees</a:t>
            </a:r>
            <a:endParaRPr lang="en-US"/>
          </a:p>
          <a:p>
            <a:pPr lvl="1">
              <a:lnSpc>
                <a:spcPct val="120000"/>
              </a:lnSpc>
            </a:pPr>
            <a:r>
              <a:rPr lang="en-US" dirty="0"/>
              <a:t>Researching alternative water resource options</a:t>
            </a:r>
            <a:endParaRPr lang="en-US"/>
          </a:p>
          <a:p>
            <a:pPr lvl="1">
              <a:lnSpc>
                <a:spcPct val="120000"/>
              </a:lnSpc>
            </a:pPr>
            <a:r>
              <a:rPr lang="en-US" dirty="0"/>
              <a:t>Sharing helpful and timely information about planned shutdowns, water quality</a:t>
            </a:r>
            <a:r>
              <a:rPr lang="en-US"/>
              <a:t>,</a:t>
            </a:r>
            <a:r>
              <a:rPr lang="en-US" dirty="0"/>
              <a:t> and pressure</a:t>
            </a:r>
            <a:endParaRPr lang="en-US"/>
          </a:p>
          <a:p>
            <a:pPr lvl="1">
              <a:lnSpc>
                <a:spcPct val="120000"/>
              </a:lnSpc>
            </a:pPr>
            <a:r>
              <a:rPr lang="en-US"/>
              <a:t>We have the infrastructure to support agriculture – our system was designed for it</a:t>
            </a:r>
          </a:p>
        </p:txBody>
      </p:sp>
    </p:spTree>
    <p:extLst>
      <p:ext uri="{BB962C8B-B14F-4D97-AF65-F5344CB8AC3E}">
        <p14:creationId xmlns:p14="http://schemas.microsoft.com/office/powerpoint/2010/main" val="185980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5D29E4-DB63-9E16-D5B0-EDEFCE3CA9A2}"/>
              </a:ext>
            </a:extLst>
          </p:cNvPr>
          <p:cNvSpPr>
            <a:spLocks noGrp="1"/>
          </p:cNvSpPr>
          <p:nvPr>
            <p:ph type="dt" sz="half" idx="10"/>
          </p:nvPr>
        </p:nvSpPr>
        <p:spPr/>
        <p:txBody>
          <a:bodyPr/>
          <a:lstStyle/>
          <a:p>
            <a:fld id="{2E248986-3079-8847-BFAC-9AC07298F152}" type="datetime1">
              <a:rPr lang="en-US" smtClean="0"/>
              <a:t>4/16/24</a:t>
            </a:fld>
            <a:endParaRPr lang="en-US"/>
          </a:p>
        </p:txBody>
      </p:sp>
      <p:sp>
        <p:nvSpPr>
          <p:cNvPr id="7" name="Slide Number Placeholder 6">
            <a:extLst>
              <a:ext uri="{FF2B5EF4-FFF2-40B4-BE49-F238E27FC236}">
                <a16:creationId xmlns:a16="http://schemas.microsoft.com/office/drawing/2014/main" id="{183D5C2B-162B-5A58-F9CB-A32C20F93995}"/>
              </a:ext>
            </a:extLst>
          </p:cNvPr>
          <p:cNvSpPr>
            <a:spLocks noGrp="1"/>
          </p:cNvSpPr>
          <p:nvPr>
            <p:ph type="sldNum" sz="quarter" idx="12"/>
          </p:nvPr>
        </p:nvSpPr>
        <p:spPr/>
        <p:txBody>
          <a:bodyPr/>
          <a:lstStyle/>
          <a:p>
            <a:fld id="{71B073CA-E1DB-6646-8627-B9A066EC1A46}" type="slidenum">
              <a:rPr lang="en-US" smtClean="0"/>
              <a:t>11</a:t>
            </a:fld>
            <a:endParaRPr lang="en-US"/>
          </a:p>
        </p:txBody>
      </p:sp>
      <p:sp>
        <p:nvSpPr>
          <p:cNvPr id="8" name="Title 7">
            <a:extLst>
              <a:ext uri="{FF2B5EF4-FFF2-40B4-BE49-F238E27FC236}">
                <a16:creationId xmlns:a16="http://schemas.microsoft.com/office/drawing/2014/main" id="{D6A3F61C-CF3E-50F6-FE46-E7E4D5B679A3}"/>
              </a:ext>
            </a:extLst>
          </p:cNvPr>
          <p:cNvSpPr>
            <a:spLocks noGrp="1"/>
          </p:cNvSpPr>
          <p:nvPr>
            <p:ph type="title"/>
          </p:nvPr>
        </p:nvSpPr>
        <p:spPr/>
        <p:txBody>
          <a:bodyPr/>
          <a:lstStyle/>
          <a:p>
            <a:r>
              <a:rPr lang="en-US"/>
              <a:t>Audience Concerns and Key Messages</a:t>
            </a:r>
          </a:p>
        </p:txBody>
      </p:sp>
      <p:sp>
        <p:nvSpPr>
          <p:cNvPr id="9" name="Text Placeholder 8">
            <a:extLst>
              <a:ext uri="{FF2B5EF4-FFF2-40B4-BE49-F238E27FC236}">
                <a16:creationId xmlns:a16="http://schemas.microsoft.com/office/drawing/2014/main" id="{FC73061D-9771-141F-D657-8B2A07C07BFA}"/>
              </a:ext>
            </a:extLst>
          </p:cNvPr>
          <p:cNvSpPr>
            <a:spLocks noGrp="1"/>
          </p:cNvSpPr>
          <p:nvPr>
            <p:ph type="body" sz="half" idx="2"/>
          </p:nvPr>
        </p:nvSpPr>
        <p:spPr/>
        <p:txBody>
          <a:bodyPr>
            <a:normAutofit/>
          </a:bodyPr>
          <a:lstStyle/>
          <a:p>
            <a:r>
              <a:rPr lang="en-US"/>
              <a:t>Primary audience: </a:t>
            </a:r>
            <a:r>
              <a:rPr lang="en-US" b="1"/>
              <a:t>Board of Directors</a:t>
            </a:r>
          </a:p>
          <a:p>
            <a:r>
              <a:rPr lang="en-US"/>
              <a:t>Interests:</a:t>
            </a:r>
          </a:p>
          <a:p>
            <a:pPr marL="285750" indent="-285750">
              <a:buFontTx/>
              <a:buChar char="-"/>
            </a:pPr>
            <a:r>
              <a:rPr lang="en-US"/>
              <a:t>How their decisions affect ratepayers</a:t>
            </a:r>
          </a:p>
          <a:p>
            <a:pPr marL="285750" indent="-285750">
              <a:buFontTx/>
              <a:buChar char="-"/>
            </a:pPr>
            <a:r>
              <a:rPr lang="en-US"/>
              <a:t>How staff is executing the mission, strategic plan, goals and objectives</a:t>
            </a:r>
          </a:p>
          <a:p>
            <a:r>
              <a:rPr lang="en-US"/>
              <a:t>Needs: </a:t>
            </a:r>
          </a:p>
          <a:p>
            <a:pPr marL="285750" indent="-285750">
              <a:buFontTx/>
              <a:buChar char="-"/>
            </a:pPr>
            <a:r>
              <a:rPr lang="en-US"/>
              <a:t>Accurate and timely information to make informed decisions</a:t>
            </a:r>
          </a:p>
          <a:p>
            <a:pPr marL="285750" indent="-285750">
              <a:buFontTx/>
              <a:buChar char="-"/>
            </a:pPr>
            <a:r>
              <a:rPr lang="en-US"/>
              <a:t>Alternative options and impacts of each option</a:t>
            </a:r>
          </a:p>
          <a:p>
            <a:pPr marL="285750" indent="-285750">
              <a:buFontTx/>
              <a:buChar char="-"/>
            </a:pPr>
            <a:r>
              <a:rPr lang="en-US"/>
              <a:t>Understanding of legal obligations</a:t>
            </a:r>
          </a:p>
        </p:txBody>
      </p:sp>
      <p:sp>
        <p:nvSpPr>
          <p:cNvPr id="10" name="Content Placeholder 9">
            <a:extLst>
              <a:ext uri="{FF2B5EF4-FFF2-40B4-BE49-F238E27FC236}">
                <a16:creationId xmlns:a16="http://schemas.microsoft.com/office/drawing/2014/main" id="{373A4FC9-2010-7828-C651-69F88C1294F8}"/>
              </a:ext>
            </a:extLst>
          </p:cNvPr>
          <p:cNvSpPr>
            <a:spLocks noGrp="1"/>
          </p:cNvSpPr>
          <p:nvPr>
            <p:ph sz="quarter" idx="4"/>
          </p:nvPr>
        </p:nvSpPr>
        <p:spPr/>
        <p:txBody>
          <a:bodyPr>
            <a:normAutofit/>
          </a:bodyPr>
          <a:lstStyle/>
          <a:p>
            <a:pPr marL="0" indent="0">
              <a:buNone/>
            </a:pPr>
            <a:r>
              <a:rPr lang="en-US" b="1" dirty="0">
                <a:solidFill>
                  <a:srgbClr val="0966AF"/>
                </a:solidFill>
              </a:rPr>
              <a:t>Key messages:</a:t>
            </a:r>
          </a:p>
          <a:p>
            <a:pPr marL="514350" indent="-514350">
              <a:buFont typeface="+mj-lt"/>
              <a:buAutoNum type="arabicPeriod"/>
            </a:pPr>
            <a:r>
              <a:rPr lang="en-US" b="1"/>
              <a:t>Rainbow Water makes responsible decisions. </a:t>
            </a:r>
            <a:r>
              <a:rPr lang="en-US" dirty="0"/>
              <a:t>We do this by:</a:t>
            </a:r>
          </a:p>
          <a:p>
            <a:pPr lvl="1"/>
            <a:r>
              <a:rPr lang="en-US" dirty="0"/>
              <a:t>Providing timely and transparent updates to the Board on operations</a:t>
            </a:r>
          </a:p>
          <a:p>
            <a:pPr lvl="1"/>
            <a:r>
              <a:rPr lang="en-US" dirty="0"/>
              <a:t>Providing the Board with reliable and accurate data</a:t>
            </a:r>
          </a:p>
          <a:p>
            <a:pPr lvl="1"/>
            <a:r>
              <a:rPr lang="en-US" dirty="0"/>
              <a:t>Offering multiple options and the impacts of each option for the Board’s consideration</a:t>
            </a:r>
          </a:p>
          <a:p>
            <a:pPr lvl="1"/>
            <a:endParaRPr lang="en-US" dirty="0"/>
          </a:p>
        </p:txBody>
      </p:sp>
    </p:spTree>
    <p:extLst>
      <p:ext uri="{BB962C8B-B14F-4D97-AF65-F5344CB8AC3E}">
        <p14:creationId xmlns:p14="http://schemas.microsoft.com/office/powerpoint/2010/main" val="2556810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5D29E4-DB63-9E16-D5B0-EDEFCE3CA9A2}"/>
              </a:ext>
            </a:extLst>
          </p:cNvPr>
          <p:cNvSpPr>
            <a:spLocks noGrp="1"/>
          </p:cNvSpPr>
          <p:nvPr>
            <p:ph type="dt" sz="half" idx="10"/>
          </p:nvPr>
        </p:nvSpPr>
        <p:spPr/>
        <p:txBody>
          <a:bodyPr/>
          <a:lstStyle/>
          <a:p>
            <a:fld id="{2E248986-3079-8847-BFAC-9AC07298F152}" type="datetime1">
              <a:rPr lang="en-US" smtClean="0"/>
              <a:t>4/16/24</a:t>
            </a:fld>
            <a:endParaRPr lang="en-US"/>
          </a:p>
        </p:txBody>
      </p:sp>
      <p:sp>
        <p:nvSpPr>
          <p:cNvPr id="7" name="Slide Number Placeholder 6">
            <a:extLst>
              <a:ext uri="{FF2B5EF4-FFF2-40B4-BE49-F238E27FC236}">
                <a16:creationId xmlns:a16="http://schemas.microsoft.com/office/drawing/2014/main" id="{183D5C2B-162B-5A58-F9CB-A32C20F93995}"/>
              </a:ext>
            </a:extLst>
          </p:cNvPr>
          <p:cNvSpPr>
            <a:spLocks noGrp="1"/>
          </p:cNvSpPr>
          <p:nvPr>
            <p:ph type="sldNum" sz="quarter" idx="12"/>
          </p:nvPr>
        </p:nvSpPr>
        <p:spPr/>
        <p:txBody>
          <a:bodyPr/>
          <a:lstStyle/>
          <a:p>
            <a:fld id="{71B073CA-E1DB-6646-8627-B9A066EC1A46}" type="slidenum">
              <a:rPr lang="en-US" smtClean="0"/>
              <a:t>12</a:t>
            </a:fld>
            <a:endParaRPr lang="en-US"/>
          </a:p>
        </p:txBody>
      </p:sp>
      <p:sp>
        <p:nvSpPr>
          <p:cNvPr id="8" name="Title 7">
            <a:extLst>
              <a:ext uri="{FF2B5EF4-FFF2-40B4-BE49-F238E27FC236}">
                <a16:creationId xmlns:a16="http://schemas.microsoft.com/office/drawing/2014/main" id="{D6A3F61C-CF3E-50F6-FE46-E7E4D5B679A3}"/>
              </a:ext>
            </a:extLst>
          </p:cNvPr>
          <p:cNvSpPr>
            <a:spLocks noGrp="1"/>
          </p:cNvSpPr>
          <p:nvPr>
            <p:ph type="title"/>
          </p:nvPr>
        </p:nvSpPr>
        <p:spPr/>
        <p:txBody>
          <a:bodyPr/>
          <a:lstStyle/>
          <a:p>
            <a:r>
              <a:rPr lang="en-US"/>
              <a:t>Audience Concerns and Key Messages</a:t>
            </a:r>
          </a:p>
        </p:txBody>
      </p:sp>
      <p:sp>
        <p:nvSpPr>
          <p:cNvPr id="9" name="Text Placeholder 8">
            <a:extLst>
              <a:ext uri="{FF2B5EF4-FFF2-40B4-BE49-F238E27FC236}">
                <a16:creationId xmlns:a16="http://schemas.microsoft.com/office/drawing/2014/main" id="{FC73061D-9771-141F-D657-8B2A07C07BFA}"/>
              </a:ext>
            </a:extLst>
          </p:cNvPr>
          <p:cNvSpPr>
            <a:spLocks noGrp="1"/>
          </p:cNvSpPr>
          <p:nvPr>
            <p:ph type="body" sz="half" idx="2"/>
          </p:nvPr>
        </p:nvSpPr>
        <p:spPr/>
        <p:txBody>
          <a:bodyPr>
            <a:normAutofit lnSpcReduction="10000"/>
          </a:bodyPr>
          <a:lstStyle/>
          <a:p>
            <a:r>
              <a:rPr lang="en-US"/>
              <a:t>Primary audience: </a:t>
            </a:r>
            <a:r>
              <a:rPr lang="en-US" b="1"/>
              <a:t>Staff</a:t>
            </a:r>
          </a:p>
          <a:p>
            <a:r>
              <a:rPr lang="en-US"/>
              <a:t>Interests:</a:t>
            </a:r>
          </a:p>
          <a:p>
            <a:pPr marL="285750" indent="-285750">
              <a:buFontTx/>
              <a:buChar char="-"/>
            </a:pPr>
            <a:r>
              <a:rPr lang="en-US"/>
              <a:t>Being informed of plans</a:t>
            </a:r>
          </a:p>
          <a:p>
            <a:pPr marL="285750" indent="-285750">
              <a:buFontTx/>
              <a:buChar char="-"/>
            </a:pPr>
            <a:r>
              <a:rPr lang="en-US"/>
              <a:t>Ways to provide feedback</a:t>
            </a:r>
          </a:p>
          <a:p>
            <a:pPr marL="285750" indent="-285750">
              <a:buFontTx/>
              <a:buChar char="-"/>
            </a:pPr>
            <a:r>
              <a:rPr lang="en-US"/>
              <a:t>Why changes are made</a:t>
            </a:r>
          </a:p>
          <a:p>
            <a:pPr marL="285750" indent="-285750">
              <a:buFontTx/>
              <a:buChar char="-"/>
            </a:pPr>
            <a:r>
              <a:rPr lang="en-US"/>
              <a:t>Team connections</a:t>
            </a:r>
          </a:p>
          <a:p>
            <a:pPr marL="285750" indent="-285750">
              <a:buFontTx/>
              <a:buChar char="-"/>
            </a:pPr>
            <a:r>
              <a:rPr lang="en-US"/>
              <a:t>Career growth opportunities</a:t>
            </a:r>
          </a:p>
          <a:p>
            <a:r>
              <a:rPr lang="en-US"/>
              <a:t>Needs: </a:t>
            </a:r>
          </a:p>
          <a:p>
            <a:pPr marL="285750" indent="-285750">
              <a:buFontTx/>
              <a:buChar char="-"/>
            </a:pPr>
            <a:r>
              <a:rPr lang="en-US"/>
              <a:t>Resources to do jobs effectively</a:t>
            </a:r>
          </a:p>
          <a:p>
            <a:pPr marL="285750" indent="-285750">
              <a:buFontTx/>
              <a:buChar char="-"/>
            </a:pPr>
            <a:r>
              <a:rPr lang="en-US"/>
              <a:t>Information to share with customers</a:t>
            </a:r>
          </a:p>
          <a:p>
            <a:pPr marL="285750" indent="-285750">
              <a:buFontTx/>
              <a:buChar char="-"/>
            </a:pPr>
            <a:r>
              <a:rPr lang="en-US"/>
              <a:t>Consistency with messages</a:t>
            </a:r>
          </a:p>
          <a:p>
            <a:pPr marL="285750" indent="-285750">
              <a:buFontTx/>
              <a:buChar char="-"/>
            </a:pPr>
            <a:r>
              <a:rPr lang="en-US"/>
              <a:t>Timely information &amp; training</a:t>
            </a:r>
          </a:p>
        </p:txBody>
      </p:sp>
      <p:sp>
        <p:nvSpPr>
          <p:cNvPr id="10" name="Content Placeholder 9">
            <a:extLst>
              <a:ext uri="{FF2B5EF4-FFF2-40B4-BE49-F238E27FC236}">
                <a16:creationId xmlns:a16="http://schemas.microsoft.com/office/drawing/2014/main" id="{373A4FC9-2010-7828-C651-69F88C1294F8}"/>
              </a:ext>
            </a:extLst>
          </p:cNvPr>
          <p:cNvSpPr>
            <a:spLocks noGrp="1"/>
          </p:cNvSpPr>
          <p:nvPr>
            <p:ph sz="quarter" idx="4"/>
          </p:nvPr>
        </p:nvSpPr>
        <p:spPr>
          <a:xfrm>
            <a:off x="5667311" y="1045464"/>
            <a:ext cx="6036908" cy="5310886"/>
          </a:xfrm>
        </p:spPr>
        <p:txBody>
          <a:bodyPr>
            <a:normAutofit fontScale="92500"/>
          </a:bodyPr>
          <a:lstStyle/>
          <a:p>
            <a:pPr marL="0" indent="0">
              <a:buNone/>
            </a:pPr>
            <a:r>
              <a:rPr lang="en-US" b="1" dirty="0">
                <a:solidFill>
                  <a:srgbClr val="0966AF"/>
                </a:solidFill>
              </a:rPr>
              <a:t>Key messages:</a:t>
            </a:r>
          </a:p>
          <a:p>
            <a:pPr marL="514350" indent="-514350">
              <a:buFont typeface="+mj-lt"/>
              <a:buAutoNum type="arabicPeriod"/>
            </a:pPr>
            <a:r>
              <a:rPr lang="en-US" b="1"/>
              <a:t>Rainbow Water values and supports its team members</a:t>
            </a:r>
            <a:r>
              <a:rPr lang="en-US" dirty="0"/>
              <a:t>. We do this by:</a:t>
            </a:r>
          </a:p>
          <a:p>
            <a:pPr lvl="1"/>
            <a:r>
              <a:rPr lang="en-US" dirty="0"/>
              <a:t>Offering training, education, and advancement opportunities</a:t>
            </a:r>
          </a:p>
          <a:p>
            <a:pPr lvl="1"/>
            <a:r>
              <a:rPr lang="en-US" dirty="0"/>
              <a:t>Ensuring staff has tools and resources to do jobs effectively</a:t>
            </a:r>
            <a:r>
              <a:rPr lang="en-US"/>
              <a:t> and safely</a:t>
            </a:r>
            <a:endParaRPr lang="en-US" dirty="0"/>
          </a:p>
          <a:p>
            <a:pPr lvl="1"/>
            <a:r>
              <a:rPr lang="en-US" dirty="0"/>
              <a:t>Providing timely updates through multiple channels, including All-Hands, message boards, and 1:1s.</a:t>
            </a:r>
          </a:p>
          <a:p>
            <a:pPr lvl="1"/>
            <a:r>
              <a:rPr lang="en-US" dirty="0"/>
              <a:t>Soliciting feedback at All-Hands, through surveys, stay interviews and 1:1s.</a:t>
            </a:r>
          </a:p>
          <a:p>
            <a:pPr lvl="1"/>
            <a:r>
              <a:rPr lang="en-US" dirty="0"/>
              <a:t>Facilitating team connections through employee events and workshops</a:t>
            </a:r>
          </a:p>
          <a:p>
            <a:pPr lvl="1"/>
            <a:endParaRPr lang="en-US" dirty="0"/>
          </a:p>
        </p:txBody>
      </p:sp>
    </p:spTree>
    <p:extLst>
      <p:ext uri="{BB962C8B-B14F-4D97-AF65-F5344CB8AC3E}">
        <p14:creationId xmlns:p14="http://schemas.microsoft.com/office/powerpoint/2010/main" val="323473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5D29E4-DB63-9E16-D5B0-EDEFCE3CA9A2}"/>
              </a:ext>
            </a:extLst>
          </p:cNvPr>
          <p:cNvSpPr>
            <a:spLocks noGrp="1"/>
          </p:cNvSpPr>
          <p:nvPr>
            <p:ph type="dt" sz="half" idx="10"/>
          </p:nvPr>
        </p:nvSpPr>
        <p:spPr/>
        <p:txBody>
          <a:bodyPr/>
          <a:lstStyle/>
          <a:p>
            <a:fld id="{2E248986-3079-8847-BFAC-9AC07298F152}" type="datetime1">
              <a:rPr lang="en-US" smtClean="0"/>
              <a:t>4/16/24</a:t>
            </a:fld>
            <a:endParaRPr lang="en-US"/>
          </a:p>
        </p:txBody>
      </p:sp>
      <p:sp>
        <p:nvSpPr>
          <p:cNvPr id="7" name="Slide Number Placeholder 6">
            <a:extLst>
              <a:ext uri="{FF2B5EF4-FFF2-40B4-BE49-F238E27FC236}">
                <a16:creationId xmlns:a16="http://schemas.microsoft.com/office/drawing/2014/main" id="{183D5C2B-162B-5A58-F9CB-A32C20F93995}"/>
              </a:ext>
            </a:extLst>
          </p:cNvPr>
          <p:cNvSpPr>
            <a:spLocks noGrp="1"/>
          </p:cNvSpPr>
          <p:nvPr>
            <p:ph type="sldNum" sz="quarter" idx="12"/>
          </p:nvPr>
        </p:nvSpPr>
        <p:spPr/>
        <p:txBody>
          <a:bodyPr/>
          <a:lstStyle/>
          <a:p>
            <a:fld id="{71B073CA-E1DB-6646-8627-B9A066EC1A46}" type="slidenum">
              <a:rPr lang="en-US" smtClean="0"/>
              <a:t>13</a:t>
            </a:fld>
            <a:endParaRPr lang="en-US"/>
          </a:p>
        </p:txBody>
      </p:sp>
      <p:sp>
        <p:nvSpPr>
          <p:cNvPr id="8" name="Title 7">
            <a:extLst>
              <a:ext uri="{FF2B5EF4-FFF2-40B4-BE49-F238E27FC236}">
                <a16:creationId xmlns:a16="http://schemas.microsoft.com/office/drawing/2014/main" id="{D6A3F61C-CF3E-50F6-FE46-E7E4D5B679A3}"/>
              </a:ext>
            </a:extLst>
          </p:cNvPr>
          <p:cNvSpPr>
            <a:spLocks noGrp="1"/>
          </p:cNvSpPr>
          <p:nvPr>
            <p:ph type="title"/>
          </p:nvPr>
        </p:nvSpPr>
        <p:spPr/>
        <p:txBody>
          <a:bodyPr/>
          <a:lstStyle/>
          <a:p>
            <a:r>
              <a:rPr lang="en-US"/>
              <a:t>Audience Concerns and Key Messages</a:t>
            </a:r>
          </a:p>
        </p:txBody>
      </p:sp>
      <p:sp>
        <p:nvSpPr>
          <p:cNvPr id="9" name="Text Placeholder 8">
            <a:extLst>
              <a:ext uri="{FF2B5EF4-FFF2-40B4-BE49-F238E27FC236}">
                <a16:creationId xmlns:a16="http://schemas.microsoft.com/office/drawing/2014/main" id="{FC73061D-9771-141F-D657-8B2A07C07BFA}"/>
              </a:ext>
            </a:extLst>
          </p:cNvPr>
          <p:cNvSpPr>
            <a:spLocks noGrp="1"/>
          </p:cNvSpPr>
          <p:nvPr>
            <p:ph type="body" sz="half" idx="2"/>
          </p:nvPr>
        </p:nvSpPr>
        <p:spPr/>
        <p:txBody>
          <a:bodyPr>
            <a:normAutofit/>
          </a:bodyPr>
          <a:lstStyle/>
          <a:p>
            <a:r>
              <a:rPr lang="en-US"/>
              <a:t>Primary audience: </a:t>
            </a:r>
            <a:r>
              <a:rPr lang="en-US" b="1"/>
              <a:t>Local media</a:t>
            </a:r>
          </a:p>
          <a:p>
            <a:r>
              <a:rPr lang="en-US"/>
              <a:t>Interests:</a:t>
            </a:r>
          </a:p>
          <a:p>
            <a:pPr marL="285750" indent="-285750">
              <a:buFontTx/>
              <a:buChar char="-"/>
            </a:pPr>
            <a:r>
              <a:rPr lang="en-US"/>
              <a:t>Breaking news</a:t>
            </a:r>
          </a:p>
          <a:p>
            <a:pPr marL="285750" indent="-285750">
              <a:buFontTx/>
              <a:buChar char="-"/>
            </a:pPr>
            <a:r>
              <a:rPr lang="en-US"/>
              <a:t>Emergency response</a:t>
            </a:r>
          </a:p>
          <a:p>
            <a:pPr marL="285750" indent="-285750">
              <a:buFontTx/>
              <a:buChar char="-"/>
            </a:pPr>
            <a:r>
              <a:rPr lang="en-US"/>
              <a:t>Low effort/done for them content</a:t>
            </a:r>
          </a:p>
          <a:p>
            <a:pPr marL="285750" indent="-285750">
              <a:buFontTx/>
              <a:buChar char="-"/>
            </a:pPr>
            <a:r>
              <a:rPr lang="en-US"/>
              <a:t>Feel good stories</a:t>
            </a:r>
          </a:p>
          <a:p>
            <a:r>
              <a:rPr lang="en-US"/>
              <a:t>Needs: </a:t>
            </a:r>
          </a:p>
          <a:p>
            <a:pPr marL="285750" indent="-285750">
              <a:buFontTx/>
              <a:buChar char="-"/>
            </a:pPr>
            <a:r>
              <a:rPr lang="en-US"/>
              <a:t>Newsworthy content</a:t>
            </a:r>
          </a:p>
          <a:p>
            <a:pPr marL="285750" indent="-285750">
              <a:buFontTx/>
              <a:buChar char="-"/>
            </a:pPr>
            <a:r>
              <a:rPr lang="en-US"/>
              <a:t>Timely information</a:t>
            </a:r>
          </a:p>
          <a:p>
            <a:pPr marL="285750" indent="-285750">
              <a:buFontTx/>
              <a:buChar char="-"/>
            </a:pPr>
            <a:r>
              <a:rPr lang="en-US"/>
              <a:t>Current &amp; evergreen information</a:t>
            </a:r>
          </a:p>
        </p:txBody>
      </p:sp>
      <p:sp>
        <p:nvSpPr>
          <p:cNvPr id="10" name="Content Placeholder 9">
            <a:extLst>
              <a:ext uri="{FF2B5EF4-FFF2-40B4-BE49-F238E27FC236}">
                <a16:creationId xmlns:a16="http://schemas.microsoft.com/office/drawing/2014/main" id="{373A4FC9-2010-7828-C651-69F88C1294F8}"/>
              </a:ext>
            </a:extLst>
          </p:cNvPr>
          <p:cNvSpPr>
            <a:spLocks noGrp="1"/>
          </p:cNvSpPr>
          <p:nvPr>
            <p:ph sz="quarter" idx="4"/>
          </p:nvPr>
        </p:nvSpPr>
        <p:spPr>
          <a:xfrm>
            <a:off x="5667311" y="1045464"/>
            <a:ext cx="5821300" cy="5114176"/>
          </a:xfrm>
        </p:spPr>
        <p:txBody>
          <a:bodyPr>
            <a:normAutofit/>
          </a:bodyPr>
          <a:lstStyle/>
          <a:p>
            <a:pPr marL="0" indent="0">
              <a:buNone/>
            </a:pPr>
            <a:r>
              <a:rPr lang="en-US" b="1" dirty="0">
                <a:solidFill>
                  <a:srgbClr val="0966AF"/>
                </a:solidFill>
              </a:rPr>
              <a:t>Key messages:</a:t>
            </a:r>
          </a:p>
          <a:p>
            <a:pPr marL="514350" indent="-514350">
              <a:buFont typeface="+mj-lt"/>
              <a:buAutoNum type="arabicPeriod"/>
            </a:pPr>
            <a:r>
              <a:rPr lang="en-US" b="1"/>
              <a:t>Rainbow Water is an important partner in the local community. </a:t>
            </a:r>
            <a:r>
              <a:rPr lang="en-US" dirty="0"/>
              <a:t>We do this by:</a:t>
            </a:r>
          </a:p>
          <a:p>
            <a:pPr lvl="1"/>
            <a:r>
              <a:rPr lang="en-US" dirty="0"/>
              <a:t>Collaborating with North County Fire on training, education</a:t>
            </a:r>
            <a:r>
              <a:rPr lang="en-US"/>
              <a:t>,</a:t>
            </a:r>
            <a:r>
              <a:rPr lang="en-US" dirty="0"/>
              <a:t> and fire suppression efforts (</a:t>
            </a:r>
            <a:r>
              <a:rPr lang="en-US" dirty="0" err="1"/>
              <a:t>heli</a:t>
            </a:r>
            <a:r>
              <a:rPr lang="en-US" dirty="0"/>
              <a:t>-hydrant)</a:t>
            </a:r>
          </a:p>
          <a:p>
            <a:pPr lvl="1"/>
            <a:r>
              <a:rPr lang="en-US" dirty="0"/>
              <a:t>Supporting schools by educating students about water efficiency and STEM careers in the water industry</a:t>
            </a:r>
          </a:p>
          <a:p>
            <a:pPr lvl="1"/>
            <a:r>
              <a:rPr lang="en-US" dirty="0"/>
              <a:t>Participating in civic groups like Rotary</a:t>
            </a:r>
          </a:p>
          <a:p>
            <a:pPr lvl="1"/>
            <a:endParaRPr lang="en-US" dirty="0"/>
          </a:p>
        </p:txBody>
      </p:sp>
    </p:spTree>
    <p:extLst>
      <p:ext uri="{BB962C8B-B14F-4D97-AF65-F5344CB8AC3E}">
        <p14:creationId xmlns:p14="http://schemas.microsoft.com/office/powerpoint/2010/main" val="1834855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CCF2B-0B21-EA4A-7AAF-D7142DFB0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C1E8D-0790-B1E7-1E64-6C1A7FD8BECC}"/>
              </a:ext>
            </a:extLst>
          </p:cNvPr>
          <p:cNvSpPr>
            <a:spLocks noGrp="1"/>
          </p:cNvSpPr>
          <p:nvPr>
            <p:ph type="title"/>
          </p:nvPr>
        </p:nvSpPr>
        <p:spPr>
          <a:xfrm>
            <a:off x="2349306" y="1334422"/>
            <a:ext cx="9004494" cy="2484869"/>
          </a:xfrm>
        </p:spPr>
        <p:txBody>
          <a:bodyPr>
            <a:normAutofit/>
          </a:bodyPr>
          <a:lstStyle/>
          <a:p>
            <a:r>
              <a:rPr lang="en-US" dirty="0"/>
              <a:t>Customer </a:t>
            </a:r>
            <a:br>
              <a:rPr lang="en-US" dirty="0"/>
            </a:br>
            <a:r>
              <a:rPr lang="en-US" dirty="0"/>
              <a:t>Service Survey</a:t>
            </a:r>
          </a:p>
        </p:txBody>
      </p:sp>
      <p:sp>
        <p:nvSpPr>
          <p:cNvPr id="4" name="Footer Placeholder 3">
            <a:extLst>
              <a:ext uri="{FF2B5EF4-FFF2-40B4-BE49-F238E27FC236}">
                <a16:creationId xmlns:a16="http://schemas.microsoft.com/office/drawing/2014/main" id="{2708F81D-D4B3-3293-03F5-4F4F60D03E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8B7E7D-E844-D085-86E8-0FAB6BA45CFA}"/>
              </a:ext>
            </a:extLst>
          </p:cNvPr>
          <p:cNvSpPr>
            <a:spLocks noGrp="1"/>
          </p:cNvSpPr>
          <p:nvPr>
            <p:ph type="sldNum" sz="quarter" idx="12"/>
          </p:nvPr>
        </p:nvSpPr>
        <p:spPr/>
        <p:txBody>
          <a:bodyPr/>
          <a:lstStyle/>
          <a:p>
            <a:fld id="{71B073CA-E1DB-6646-8627-B9A066EC1A46}" type="slidenum">
              <a:rPr lang="en-US" smtClean="0"/>
              <a:pPr/>
              <a:t>14</a:t>
            </a:fld>
            <a:endParaRPr lang="en-US" dirty="0"/>
          </a:p>
        </p:txBody>
      </p:sp>
      <p:sp>
        <p:nvSpPr>
          <p:cNvPr id="6" name="Text Placeholder 5">
            <a:extLst>
              <a:ext uri="{FF2B5EF4-FFF2-40B4-BE49-F238E27FC236}">
                <a16:creationId xmlns:a16="http://schemas.microsoft.com/office/drawing/2014/main" id="{4B4C0857-CB2F-4211-16AE-171AB0931E6B}"/>
              </a:ext>
            </a:extLst>
          </p:cNvPr>
          <p:cNvSpPr>
            <a:spLocks noGrp="1"/>
          </p:cNvSpPr>
          <p:nvPr>
            <p:ph type="body" idx="1"/>
          </p:nvPr>
        </p:nvSpPr>
        <p:spPr>
          <a:xfrm>
            <a:off x="3944203" y="4020997"/>
            <a:ext cx="7409597" cy="591339"/>
          </a:xfrm>
        </p:spPr>
        <p:txBody>
          <a:bodyPr>
            <a:normAutofit/>
          </a:bodyPr>
          <a:lstStyle/>
          <a:p>
            <a:r>
              <a:rPr lang="en-US" dirty="0"/>
              <a:t>2024 Update</a:t>
            </a:r>
          </a:p>
        </p:txBody>
      </p:sp>
    </p:spTree>
    <p:extLst>
      <p:ext uri="{BB962C8B-B14F-4D97-AF65-F5344CB8AC3E}">
        <p14:creationId xmlns:p14="http://schemas.microsoft.com/office/powerpoint/2010/main" val="3403940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66BE2-BF9C-45BE-614F-D8323A1A3918}"/>
              </a:ext>
            </a:extLst>
          </p:cNvPr>
          <p:cNvSpPr>
            <a:spLocks noGrp="1"/>
          </p:cNvSpPr>
          <p:nvPr>
            <p:ph type="title"/>
          </p:nvPr>
        </p:nvSpPr>
        <p:spPr/>
        <p:txBody>
          <a:bodyPr/>
          <a:lstStyle/>
          <a:p>
            <a:r>
              <a:rPr lang="en-US" dirty="0"/>
              <a:t>2024 Survey Update</a:t>
            </a:r>
          </a:p>
        </p:txBody>
      </p:sp>
      <p:sp>
        <p:nvSpPr>
          <p:cNvPr id="5" name="Footer Placeholder 4">
            <a:extLst>
              <a:ext uri="{FF2B5EF4-FFF2-40B4-BE49-F238E27FC236}">
                <a16:creationId xmlns:a16="http://schemas.microsoft.com/office/drawing/2014/main" id="{BBADF5C3-CC6E-E1F7-762C-42D6917DB6C0}"/>
              </a:ext>
            </a:extLst>
          </p:cNvPr>
          <p:cNvSpPr>
            <a:spLocks noGrp="1"/>
          </p:cNvSpPr>
          <p:nvPr>
            <p:ph type="ftr" sz="quarter" idx="11"/>
          </p:nvPr>
        </p:nvSpPr>
        <p:spPr/>
        <p:txBody>
          <a:bodyPr/>
          <a:lstStyle/>
          <a:p>
            <a:r>
              <a:rPr lang="en-US"/>
              <a:t>COMMUNICATIONS &amp; CUSTOMER SERVICE COMMITTEE MEETING</a:t>
            </a:r>
          </a:p>
          <a:p>
            <a:endParaRPr lang="en-US" dirty="0"/>
          </a:p>
        </p:txBody>
      </p:sp>
      <p:sp>
        <p:nvSpPr>
          <p:cNvPr id="6" name="Slide Number Placeholder 5">
            <a:extLst>
              <a:ext uri="{FF2B5EF4-FFF2-40B4-BE49-F238E27FC236}">
                <a16:creationId xmlns:a16="http://schemas.microsoft.com/office/drawing/2014/main" id="{6FD795F7-33F6-52F0-0F47-ED697EEE891C}"/>
              </a:ext>
            </a:extLst>
          </p:cNvPr>
          <p:cNvSpPr>
            <a:spLocks noGrp="1"/>
          </p:cNvSpPr>
          <p:nvPr>
            <p:ph type="sldNum" sz="quarter" idx="12"/>
          </p:nvPr>
        </p:nvSpPr>
        <p:spPr/>
        <p:txBody>
          <a:bodyPr/>
          <a:lstStyle/>
          <a:p>
            <a:fld id="{71B073CA-E1DB-6646-8627-B9A066EC1A46}" type="slidenum">
              <a:rPr lang="en-US" smtClean="0"/>
              <a:t>15</a:t>
            </a:fld>
            <a:endParaRPr lang="en-US" dirty="0"/>
          </a:p>
        </p:txBody>
      </p:sp>
      <p:sp>
        <p:nvSpPr>
          <p:cNvPr id="8" name="Rounded Rectangle 7">
            <a:extLst>
              <a:ext uri="{FF2B5EF4-FFF2-40B4-BE49-F238E27FC236}">
                <a16:creationId xmlns:a16="http://schemas.microsoft.com/office/drawing/2014/main" id="{122F3811-FA83-BA40-38BA-CC5441B456E8}"/>
              </a:ext>
            </a:extLst>
          </p:cNvPr>
          <p:cNvSpPr/>
          <p:nvPr/>
        </p:nvSpPr>
        <p:spPr>
          <a:xfrm>
            <a:off x="7532648" y="2453268"/>
            <a:ext cx="4098074" cy="975732"/>
          </a:xfrm>
          <a:prstGeom prst="roundRect">
            <a:avLst/>
          </a:prstGeom>
          <a:gradFill>
            <a:gsLst>
              <a:gs pos="26000">
                <a:srgbClr val="204C90"/>
              </a:gs>
              <a:gs pos="93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87C46A0D-0A9C-FF31-60AB-EAC4B9535D16}"/>
              </a:ext>
            </a:extLst>
          </p:cNvPr>
          <p:cNvSpPr/>
          <p:nvPr/>
        </p:nvSpPr>
        <p:spPr>
          <a:xfrm>
            <a:off x="7532648" y="4898724"/>
            <a:ext cx="4098074" cy="975732"/>
          </a:xfrm>
          <a:prstGeom prst="roundRect">
            <a:avLst/>
          </a:prstGeom>
          <a:gradFill>
            <a:gsLst>
              <a:gs pos="25000">
                <a:srgbClr val="204C90"/>
              </a:gs>
              <a:gs pos="85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4F363F67-D9EB-50B6-EB7E-42C0BDEFAF3E}"/>
              </a:ext>
            </a:extLst>
          </p:cNvPr>
          <p:cNvSpPr/>
          <p:nvPr/>
        </p:nvSpPr>
        <p:spPr>
          <a:xfrm>
            <a:off x="7532648" y="3649271"/>
            <a:ext cx="4098074" cy="975732"/>
          </a:xfrm>
          <a:prstGeom prst="roundRect">
            <a:avLst/>
          </a:prstGeom>
          <a:gradFill>
            <a:gsLst>
              <a:gs pos="26000">
                <a:srgbClr val="204C90"/>
              </a:gs>
              <a:gs pos="88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676AA75-5D0B-C758-BA9D-786748C4819F}"/>
              </a:ext>
            </a:extLst>
          </p:cNvPr>
          <p:cNvSpPr txBox="1"/>
          <p:nvPr/>
        </p:nvSpPr>
        <p:spPr>
          <a:xfrm>
            <a:off x="8456182" y="2646714"/>
            <a:ext cx="3134740" cy="646331"/>
          </a:xfrm>
          <a:prstGeom prst="rect">
            <a:avLst/>
          </a:prstGeom>
          <a:noFill/>
        </p:spPr>
        <p:txBody>
          <a:bodyPr wrap="square" rtlCol="0">
            <a:spAutoFit/>
          </a:bodyPr>
          <a:lstStyle/>
          <a:p>
            <a:r>
              <a:rPr lang="en-US" dirty="0">
                <a:solidFill>
                  <a:schemeClr val="bg1"/>
                </a:solidFill>
              </a:rPr>
              <a:t>Review experience, explain info, &amp; resolve issue.</a:t>
            </a:r>
          </a:p>
        </p:txBody>
      </p:sp>
      <p:sp>
        <p:nvSpPr>
          <p:cNvPr id="12" name="TextBox 11">
            <a:extLst>
              <a:ext uri="{FF2B5EF4-FFF2-40B4-BE49-F238E27FC236}">
                <a16:creationId xmlns:a16="http://schemas.microsoft.com/office/drawing/2014/main" id="{DC4041B3-91B9-9602-D94E-595C89173022}"/>
              </a:ext>
            </a:extLst>
          </p:cNvPr>
          <p:cNvSpPr txBox="1"/>
          <p:nvPr/>
        </p:nvSpPr>
        <p:spPr>
          <a:xfrm>
            <a:off x="8416383" y="5114134"/>
            <a:ext cx="3411662" cy="646331"/>
          </a:xfrm>
          <a:prstGeom prst="rect">
            <a:avLst/>
          </a:prstGeom>
          <a:noFill/>
        </p:spPr>
        <p:txBody>
          <a:bodyPr wrap="square" rtlCol="0">
            <a:spAutoFit/>
          </a:bodyPr>
          <a:lstStyle/>
          <a:p>
            <a:r>
              <a:rPr lang="en-US" dirty="0">
                <a:solidFill>
                  <a:schemeClr val="bg1"/>
                </a:solidFill>
              </a:rPr>
              <a:t>Establish a consistent metric, </a:t>
            </a:r>
            <a:br>
              <a:rPr lang="en-US" dirty="0">
                <a:solidFill>
                  <a:schemeClr val="bg1"/>
                </a:solidFill>
              </a:rPr>
            </a:br>
            <a:r>
              <a:rPr lang="en-US" dirty="0">
                <a:solidFill>
                  <a:schemeClr val="bg1"/>
                </a:solidFill>
              </a:rPr>
              <a:t>rate on a scale from 1 – 5.</a:t>
            </a:r>
          </a:p>
        </p:txBody>
      </p:sp>
      <p:sp>
        <p:nvSpPr>
          <p:cNvPr id="13" name="TextBox 12">
            <a:extLst>
              <a:ext uri="{FF2B5EF4-FFF2-40B4-BE49-F238E27FC236}">
                <a16:creationId xmlns:a16="http://schemas.microsoft.com/office/drawing/2014/main" id="{01D85916-A16E-C25F-5609-4222318786DB}"/>
              </a:ext>
            </a:extLst>
          </p:cNvPr>
          <p:cNvSpPr txBox="1"/>
          <p:nvPr/>
        </p:nvSpPr>
        <p:spPr>
          <a:xfrm>
            <a:off x="8416383" y="3855643"/>
            <a:ext cx="3214339" cy="646331"/>
          </a:xfrm>
          <a:prstGeom prst="rect">
            <a:avLst/>
          </a:prstGeom>
          <a:noFill/>
        </p:spPr>
        <p:txBody>
          <a:bodyPr wrap="square" rtlCol="0">
            <a:spAutoFit/>
          </a:bodyPr>
          <a:lstStyle/>
          <a:p>
            <a:r>
              <a:rPr lang="en-US" dirty="0">
                <a:solidFill>
                  <a:schemeClr val="bg1"/>
                </a:solidFill>
              </a:rPr>
              <a:t>Follow up email or phone to contact for further assistance.</a:t>
            </a:r>
          </a:p>
        </p:txBody>
      </p:sp>
      <p:sp>
        <p:nvSpPr>
          <p:cNvPr id="14" name="TextBox 13">
            <a:extLst>
              <a:ext uri="{FF2B5EF4-FFF2-40B4-BE49-F238E27FC236}">
                <a16:creationId xmlns:a16="http://schemas.microsoft.com/office/drawing/2014/main" id="{1181C28B-2DA3-64B7-1A11-4407405A51A5}"/>
              </a:ext>
            </a:extLst>
          </p:cNvPr>
          <p:cNvSpPr txBox="1"/>
          <p:nvPr/>
        </p:nvSpPr>
        <p:spPr>
          <a:xfrm>
            <a:off x="7532649" y="1846372"/>
            <a:ext cx="3955962" cy="830997"/>
          </a:xfrm>
          <a:prstGeom prst="rect">
            <a:avLst/>
          </a:prstGeom>
          <a:noFill/>
        </p:spPr>
        <p:txBody>
          <a:bodyPr wrap="square" rtlCol="0">
            <a:spAutoFit/>
          </a:bodyPr>
          <a:lstStyle/>
          <a:p>
            <a:pPr algn="ctr"/>
            <a:r>
              <a:rPr lang="en-US" sz="2400" b="1" i="0" dirty="0">
                <a:solidFill>
                  <a:srgbClr val="204C90"/>
                </a:solidFill>
                <a:latin typeface="Helvetica" pitchFamily="2" charset="0"/>
              </a:rPr>
              <a:t>Survey Goals</a:t>
            </a:r>
          </a:p>
          <a:p>
            <a:endParaRPr lang="en-US" sz="2400" dirty="0"/>
          </a:p>
        </p:txBody>
      </p:sp>
      <p:pic>
        <p:nvPicPr>
          <p:cNvPr id="15" name="Graphic 14" descr="Open envelope outline">
            <a:extLst>
              <a:ext uri="{FF2B5EF4-FFF2-40B4-BE49-F238E27FC236}">
                <a16:creationId xmlns:a16="http://schemas.microsoft.com/office/drawing/2014/main" id="{617C2C56-2076-CD24-B1C6-9031508160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77782" y="3916759"/>
            <a:ext cx="457200" cy="457200"/>
          </a:xfrm>
          <a:prstGeom prst="rect">
            <a:avLst/>
          </a:prstGeom>
        </p:spPr>
      </p:pic>
      <p:pic>
        <p:nvPicPr>
          <p:cNvPr id="16" name="Graphic 15" descr="Rating Star with solid fill">
            <a:extLst>
              <a:ext uri="{FF2B5EF4-FFF2-40B4-BE49-F238E27FC236}">
                <a16:creationId xmlns:a16="http://schemas.microsoft.com/office/drawing/2014/main" id="{4EDC44EE-0E51-C9A2-DE85-1630E4F28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3439" y="5114134"/>
            <a:ext cx="650488" cy="650488"/>
          </a:xfrm>
          <a:prstGeom prst="rect">
            <a:avLst/>
          </a:prstGeom>
        </p:spPr>
      </p:pic>
      <p:sp>
        <p:nvSpPr>
          <p:cNvPr id="17" name="Content Placeholder 2">
            <a:extLst>
              <a:ext uri="{FF2B5EF4-FFF2-40B4-BE49-F238E27FC236}">
                <a16:creationId xmlns:a16="http://schemas.microsoft.com/office/drawing/2014/main" id="{C3804195-8367-62C9-B5DF-5BB9CACAC2F9}"/>
              </a:ext>
            </a:extLst>
          </p:cNvPr>
          <p:cNvSpPr>
            <a:spLocks noGrp="1"/>
          </p:cNvSpPr>
          <p:nvPr>
            <p:ph sz="half" idx="1"/>
          </p:nvPr>
        </p:nvSpPr>
        <p:spPr>
          <a:xfrm>
            <a:off x="838199" y="1825625"/>
            <a:ext cx="5166247" cy="4351338"/>
          </a:xfrm>
        </p:spPr>
        <p:txBody>
          <a:bodyPr>
            <a:normAutofit/>
          </a:bodyPr>
          <a:lstStyle/>
          <a:p>
            <a:r>
              <a:rPr lang="en-US" dirty="0"/>
              <a:t>New survey to launch at the Avocado Festival</a:t>
            </a:r>
          </a:p>
          <a:p>
            <a:pPr lvl="1"/>
            <a:r>
              <a:rPr lang="en-US" dirty="0"/>
              <a:t>Customer Service Team researched questions best suited to measure performance</a:t>
            </a:r>
          </a:p>
          <a:p>
            <a:pPr lvl="1"/>
            <a:r>
              <a:rPr lang="en-US" dirty="0"/>
              <a:t>Alternate survey with questions from previous meeting</a:t>
            </a:r>
          </a:p>
          <a:p>
            <a:pPr marL="457200" lvl="1" indent="0">
              <a:buNone/>
            </a:pPr>
            <a:endParaRPr lang="en-US" dirty="0"/>
          </a:p>
        </p:txBody>
      </p:sp>
      <p:pic>
        <p:nvPicPr>
          <p:cNvPr id="18" name="Graphic 17" descr="Lightbulb and gear outline">
            <a:extLst>
              <a:ext uri="{FF2B5EF4-FFF2-40B4-BE49-F238E27FC236}">
                <a16:creationId xmlns:a16="http://schemas.microsoft.com/office/drawing/2014/main" id="{7A0A8655-BF3C-9BA4-E5EF-77B8B41278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03439" y="2631688"/>
            <a:ext cx="662547" cy="662547"/>
          </a:xfrm>
          <a:prstGeom prst="rect">
            <a:avLst/>
          </a:prstGeom>
        </p:spPr>
      </p:pic>
    </p:spTree>
    <p:extLst>
      <p:ext uri="{BB962C8B-B14F-4D97-AF65-F5344CB8AC3E}">
        <p14:creationId xmlns:p14="http://schemas.microsoft.com/office/powerpoint/2010/main" val="3311976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2F167-DE11-8902-C9ED-4631B27EE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EA9A94-B7C7-B37C-3A65-89C25A23C821}"/>
              </a:ext>
            </a:extLst>
          </p:cNvPr>
          <p:cNvSpPr>
            <a:spLocks noGrp="1"/>
          </p:cNvSpPr>
          <p:nvPr>
            <p:ph type="title"/>
          </p:nvPr>
        </p:nvSpPr>
        <p:spPr/>
        <p:txBody>
          <a:bodyPr/>
          <a:lstStyle/>
          <a:p>
            <a:r>
              <a:rPr lang="en-US" dirty="0"/>
              <a:t>2024 Survey Update</a:t>
            </a:r>
          </a:p>
        </p:txBody>
      </p:sp>
      <p:sp>
        <p:nvSpPr>
          <p:cNvPr id="3" name="Content Placeholder 2">
            <a:extLst>
              <a:ext uri="{FF2B5EF4-FFF2-40B4-BE49-F238E27FC236}">
                <a16:creationId xmlns:a16="http://schemas.microsoft.com/office/drawing/2014/main" id="{1C2E4EF1-7C09-C25A-3C5C-B21BD4EC67CB}"/>
              </a:ext>
            </a:extLst>
          </p:cNvPr>
          <p:cNvSpPr>
            <a:spLocks noGrp="1"/>
          </p:cNvSpPr>
          <p:nvPr>
            <p:ph sz="half" idx="1"/>
          </p:nvPr>
        </p:nvSpPr>
        <p:spPr>
          <a:xfrm>
            <a:off x="838199" y="1825625"/>
            <a:ext cx="5166247" cy="607890"/>
          </a:xfrm>
        </p:spPr>
        <p:txBody>
          <a:bodyPr>
            <a:normAutofit/>
          </a:bodyPr>
          <a:lstStyle/>
          <a:p>
            <a:r>
              <a:rPr lang="en-US" dirty="0"/>
              <a:t>Option 1 Survey</a:t>
            </a:r>
          </a:p>
        </p:txBody>
      </p:sp>
      <p:sp>
        <p:nvSpPr>
          <p:cNvPr id="6" name="Slide Number Placeholder 5">
            <a:extLst>
              <a:ext uri="{FF2B5EF4-FFF2-40B4-BE49-F238E27FC236}">
                <a16:creationId xmlns:a16="http://schemas.microsoft.com/office/drawing/2014/main" id="{7030F001-F7E7-0422-735C-7653A6710D80}"/>
              </a:ext>
            </a:extLst>
          </p:cNvPr>
          <p:cNvSpPr>
            <a:spLocks noGrp="1"/>
          </p:cNvSpPr>
          <p:nvPr>
            <p:ph type="sldNum" sz="quarter" idx="12"/>
          </p:nvPr>
        </p:nvSpPr>
        <p:spPr/>
        <p:txBody>
          <a:bodyPr/>
          <a:lstStyle/>
          <a:p>
            <a:fld id="{71B073CA-E1DB-6646-8627-B9A066EC1A46}" type="slidenum">
              <a:rPr lang="en-US" smtClean="0"/>
              <a:t>16</a:t>
            </a:fld>
            <a:endParaRPr lang="en-US" dirty="0"/>
          </a:p>
        </p:txBody>
      </p:sp>
      <p:sp>
        <p:nvSpPr>
          <p:cNvPr id="7" name="TextBox 6">
            <a:extLst>
              <a:ext uri="{FF2B5EF4-FFF2-40B4-BE49-F238E27FC236}">
                <a16:creationId xmlns:a16="http://schemas.microsoft.com/office/drawing/2014/main" id="{5B41E3E5-B4E8-4935-6E8B-34E5654E3E49}"/>
              </a:ext>
            </a:extLst>
          </p:cNvPr>
          <p:cNvSpPr txBox="1"/>
          <p:nvPr/>
        </p:nvSpPr>
        <p:spPr>
          <a:xfrm>
            <a:off x="1055369" y="2433515"/>
            <a:ext cx="10740391" cy="2677656"/>
          </a:xfrm>
          <a:prstGeom prst="rect">
            <a:avLst/>
          </a:prstGeom>
          <a:noFill/>
        </p:spPr>
        <p:txBody>
          <a:bodyPr wrap="square">
            <a:spAutoFit/>
          </a:bodyPr>
          <a:lstStyle/>
          <a:p>
            <a:pPr marL="0" marR="0" algn="l">
              <a:spcBef>
                <a:spcPts val="0"/>
              </a:spcBef>
              <a:spcAft>
                <a:spcPts val="0"/>
              </a:spcAft>
              <a:buFont typeface="+mj-lt"/>
              <a:buAutoNum type="arabicPeriod"/>
            </a:pPr>
            <a:r>
              <a:rPr lang="en-US" sz="2400" u="none" strike="noStrike" dirty="0">
                <a:solidFill>
                  <a:srgbClr val="212121"/>
                </a:solidFill>
                <a:effectLst/>
                <a:latin typeface="Helvetica" pitchFamily="2" charset="0"/>
              </a:rPr>
              <a:t>Please rate the QUALITY of water (taste, color, smell) delivered by RMWD </a:t>
            </a:r>
            <a:br>
              <a:rPr lang="en-US" sz="2400" u="none" strike="noStrike" dirty="0">
                <a:solidFill>
                  <a:srgbClr val="212121"/>
                </a:solidFill>
                <a:effectLst/>
                <a:latin typeface="Helvetica" pitchFamily="2" charset="0"/>
              </a:rPr>
            </a:br>
            <a:r>
              <a:rPr lang="en-US" sz="2400" u="none" strike="noStrike" dirty="0">
                <a:solidFill>
                  <a:srgbClr val="212121"/>
                </a:solidFill>
                <a:effectLst/>
                <a:latin typeface="Helvetica" pitchFamily="2" charset="0"/>
              </a:rPr>
              <a:t>scale of 1-5</a:t>
            </a:r>
            <a:r>
              <a:rPr lang="en-US" sz="2400" dirty="0">
                <a:solidFill>
                  <a:srgbClr val="212121"/>
                </a:solidFill>
                <a:latin typeface="Helvetica" pitchFamily="2" charset="0"/>
              </a:rPr>
              <a:t>.</a:t>
            </a:r>
            <a:endParaRPr lang="en-US" sz="2400" u="none" strike="noStrike" dirty="0">
              <a:solidFill>
                <a:srgbClr val="212121"/>
              </a:solidFill>
              <a:effectLst/>
              <a:latin typeface="Helvetica" pitchFamily="2" charset="0"/>
            </a:endParaRPr>
          </a:p>
          <a:p>
            <a:pPr marL="0" marR="0" algn="l">
              <a:spcBef>
                <a:spcPts val="0"/>
              </a:spcBef>
              <a:spcAft>
                <a:spcPts val="0"/>
              </a:spcAft>
              <a:buFont typeface="+mj-lt"/>
              <a:buAutoNum type="arabicPeriod"/>
            </a:pPr>
            <a:r>
              <a:rPr lang="en-US" sz="2400" u="none" strike="noStrike" dirty="0">
                <a:solidFill>
                  <a:srgbClr val="212121"/>
                </a:solidFill>
                <a:effectLst/>
                <a:latin typeface="Helvetica" pitchFamily="2" charset="0"/>
              </a:rPr>
              <a:t>Please rate the courtesy/professionalism of RMWD employees (1-5)</a:t>
            </a:r>
          </a:p>
          <a:p>
            <a:pPr marL="0" marR="0" algn="l">
              <a:spcBef>
                <a:spcPts val="0"/>
              </a:spcBef>
              <a:spcAft>
                <a:spcPts val="0"/>
              </a:spcAft>
              <a:buFont typeface="+mj-lt"/>
              <a:buAutoNum type="arabicPeriod"/>
            </a:pPr>
            <a:r>
              <a:rPr lang="en-US" sz="2400" u="none" strike="noStrike" dirty="0">
                <a:solidFill>
                  <a:srgbClr val="000000"/>
                </a:solidFill>
                <a:effectLst/>
                <a:highlight>
                  <a:srgbClr val="FFFFFF"/>
                </a:highlight>
                <a:latin typeface="Helvetica" pitchFamily="2" charset="0"/>
              </a:rPr>
              <a:t>How knowledgeable is the RMWD employee you spoke to? (1-5)</a:t>
            </a:r>
            <a:endParaRPr lang="en-US" sz="2400" u="none" strike="noStrike" dirty="0">
              <a:solidFill>
                <a:srgbClr val="212121"/>
              </a:solidFill>
              <a:effectLst/>
              <a:latin typeface="Helvetica" pitchFamily="2" charset="0"/>
            </a:endParaRPr>
          </a:p>
          <a:p>
            <a:pPr marL="0" marR="0" algn="l">
              <a:spcBef>
                <a:spcPts val="0"/>
              </a:spcBef>
              <a:spcAft>
                <a:spcPts val="0"/>
              </a:spcAft>
              <a:buFont typeface="+mj-lt"/>
              <a:buAutoNum type="arabicPeriod"/>
            </a:pPr>
            <a:r>
              <a:rPr lang="en-US" sz="2400" u="none" strike="noStrike" dirty="0">
                <a:solidFill>
                  <a:srgbClr val="212121"/>
                </a:solidFill>
                <a:effectLst/>
                <a:latin typeface="Helvetica" pitchFamily="2" charset="0"/>
              </a:rPr>
              <a:t>Do you feel like RMWD cares about your concerns? (Y/N)</a:t>
            </a:r>
          </a:p>
          <a:p>
            <a:pPr marL="0" marR="0" algn="l">
              <a:spcBef>
                <a:spcPts val="0"/>
              </a:spcBef>
              <a:spcAft>
                <a:spcPts val="0"/>
              </a:spcAft>
              <a:buFont typeface="+mj-lt"/>
              <a:buAutoNum type="arabicPeriod"/>
            </a:pPr>
            <a:r>
              <a:rPr lang="en-US" sz="2400" u="none" strike="noStrike" dirty="0">
                <a:solidFill>
                  <a:srgbClr val="000000"/>
                </a:solidFill>
                <a:effectLst/>
                <a:highlight>
                  <a:srgbClr val="FFFFFF"/>
                </a:highlight>
                <a:latin typeface="Helvetica" pitchFamily="2" charset="0"/>
              </a:rPr>
              <a:t>Please rate the speed of service/ease of doing business at RMWD (1-5)</a:t>
            </a:r>
            <a:endParaRPr lang="en-US" sz="2400" u="none" strike="noStrike" dirty="0">
              <a:solidFill>
                <a:srgbClr val="212121"/>
              </a:solidFill>
              <a:effectLst/>
              <a:latin typeface="Helvetica" pitchFamily="2" charset="0"/>
            </a:endParaRPr>
          </a:p>
          <a:p>
            <a:pPr marL="0" marR="0" algn="l">
              <a:spcBef>
                <a:spcPts val="0"/>
              </a:spcBef>
              <a:spcAft>
                <a:spcPts val="0"/>
              </a:spcAft>
              <a:buFont typeface="+mj-lt"/>
              <a:buAutoNum type="arabicPeriod"/>
            </a:pPr>
            <a:r>
              <a:rPr lang="en-US" sz="2400" u="none" strike="noStrike" dirty="0">
                <a:solidFill>
                  <a:srgbClr val="000000"/>
                </a:solidFill>
                <a:effectLst/>
                <a:highlight>
                  <a:srgbClr val="FFFFFF"/>
                </a:highlight>
                <a:latin typeface="Helvetica" pitchFamily="2" charset="0"/>
              </a:rPr>
              <a:t>Please rate the speed of any maintenance/repair work done by RMWD (1-5)</a:t>
            </a:r>
            <a:endParaRPr lang="en-US" sz="2400" u="none" strike="noStrike" dirty="0">
              <a:solidFill>
                <a:srgbClr val="212121"/>
              </a:solidFill>
              <a:effectLst/>
              <a:latin typeface="Helvetica" pitchFamily="2" charset="0"/>
            </a:endParaRPr>
          </a:p>
        </p:txBody>
      </p:sp>
    </p:spTree>
    <p:extLst>
      <p:ext uri="{BB962C8B-B14F-4D97-AF65-F5344CB8AC3E}">
        <p14:creationId xmlns:p14="http://schemas.microsoft.com/office/powerpoint/2010/main" val="125206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2F167-DE11-8902-C9ED-4631B27EE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EA9A94-B7C7-B37C-3A65-89C25A23C821}"/>
              </a:ext>
            </a:extLst>
          </p:cNvPr>
          <p:cNvSpPr>
            <a:spLocks noGrp="1"/>
          </p:cNvSpPr>
          <p:nvPr>
            <p:ph type="title"/>
          </p:nvPr>
        </p:nvSpPr>
        <p:spPr/>
        <p:txBody>
          <a:bodyPr/>
          <a:lstStyle/>
          <a:p>
            <a:r>
              <a:rPr lang="en-US" dirty="0"/>
              <a:t>2024 Survey Update</a:t>
            </a:r>
          </a:p>
        </p:txBody>
      </p:sp>
      <p:sp>
        <p:nvSpPr>
          <p:cNvPr id="3" name="Content Placeholder 2">
            <a:extLst>
              <a:ext uri="{FF2B5EF4-FFF2-40B4-BE49-F238E27FC236}">
                <a16:creationId xmlns:a16="http://schemas.microsoft.com/office/drawing/2014/main" id="{1C2E4EF1-7C09-C25A-3C5C-B21BD4EC67CB}"/>
              </a:ext>
            </a:extLst>
          </p:cNvPr>
          <p:cNvSpPr>
            <a:spLocks noGrp="1"/>
          </p:cNvSpPr>
          <p:nvPr>
            <p:ph sz="half" idx="1"/>
          </p:nvPr>
        </p:nvSpPr>
        <p:spPr>
          <a:xfrm>
            <a:off x="838199" y="1825625"/>
            <a:ext cx="5166247" cy="607890"/>
          </a:xfrm>
        </p:spPr>
        <p:txBody>
          <a:bodyPr>
            <a:normAutofit/>
          </a:bodyPr>
          <a:lstStyle/>
          <a:p>
            <a:r>
              <a:rPr lang="en-US" dirty="0"/>
              <a:t>Option 2 Survey</a:t>
            </a:r>
          </a:p>
          <a:p>
            <a:pPr marL="457200" lvl="1" indent="0">
              <a:buNone/>
            </a:pPr>
            <a:endParaRPr lang="en-US" dirty="0"/>
          </a:p>
        </p:txBody>
      </p:sp>
      <p:sp>
        <p:nvSpPr>
          <p:cNvPr id="6" name="Slide Number Placeholder 5">
            <a:extLst>
              <a:ext uri="{FF2B5EF4-FFF2-40B4-BE49-F238E27FC236}">
                <a16:creationId xmlns:a16="http://schemas.microsoft.com/office/drawing/2014/main" id="{7030F001-F7E7-0422-735C-7653A6710D80}"/>
              </a:ext>
            </a:extLst>
          </p:cNvPr>
          <p:cNvSpPr>
            <a:spLocks noGrp="1"/>
          </p:cNvSpPr>
          <p:nvPr>
            <p:ph type="sldNum" sz="quarter" idx="12"/>
          </p:nvPr>
        </p:nvSpPr>
        <p:spPr/>
        <p:txBody>
          <a:bodyPr/>
          <a:lstStyle/>
          <a:p>
            <a:fld id="{71B073CA-E1DB-6646-8627-B9A066EC1A46}" type="slidenum">
              <a:rPr lang="en-US" smtClean="0"/>
              <a:t>17</a:t>
            </a:fld>
            <a:endParaRPr lang="en-US" dirty="0"/>
          </a:p>
        </p:txBody>
      </p:sp>
      <p:pic>
        <p:nvPicPr>
          <p:cNvPr id="5" name="Picture 4" descr="A survey form with stars and text&#10;&#10;Description automatically generated">
            <a:extLst>
              <a:ext uri="{FF2B5EF4-FFF2-40B4-BE49-F238E27FC236}">
                <a16:creationId xmlns:a16="http://schemas.microsoft.com/office/drawing/2014/main" id="{DEC2CF95-A1F3-DD06-D9B8-43F30E3FEE6E}"/>
              </a:ext>
            </a:extLst>
          </p:cNvPr>
          <p:cNvPicPr>
            <a:picLocks noChangeAspect="1"/>
          </p:cNvPicPr>
          <p:nvPr/>
        </p:nvPicPr>
        <p:blipFill>
          <a:blip r:embed="rId3"/>
          <a:stretch>
            <a:fillRect/>
          </a:stretch>
        </p:blipFill>
        <p:spPr>
          <a:xfrm>
            <a:off x="6890944" y="1816787"/>
            <a:ext cx="5301056" cy="4360176"/>
          </a:xfrm>
          <a:prstGeom prst="rect">
            <a:avLst/>
          </a:prstGeom>
        </p:spPr>
      </p:pic>
      <p:sp>
        <p:nvSpPr>
          <p:cNvPr id="7" name="TextBox 6">
            <a:extLst>
              <a:ext uri="{FF2B5EF4-FFF2-40B4-BE49-F238E27FC236}">
                <a16:creationId xmlns:a16="http://schemas.microsoft.com/office/drawing/2014/main" id="{B8C3DE18-A937-32C3-3717-26ABAC6BD9A2}"/>
              </a:ext>
            </a:extLst>
          </p:cNvPr>
          <p:cNvSpPr txBox="1"/>
          <p:nvPr/>
        </p:nvSpPr>
        <p:spPr>
          <a:xfrm>
            <a:off x="83935" y="2300827"/>
            <a:ext cx="6807009" cy="4247317"/>
          </a:xfrm>
          <a:prstGeom prst="rect">
            <a:avLst/>
          </a:prstGeom>
          <a:noFill/>
        </p:spPr>
        <p:txBody>
          <a:bodyPr wrap="square">
            <a:spAutoFit/>
          </a:bodyPr>
          <a:lstStyle/>
          <a:p>
            <a:pPr marL="1257300" marR="0" lvl="2" indent="-342900">
              <a:spcBef>
                <a:spcPts val="0"/>
              </a:spcBef>
              <a:spcAft>
                <a:spcPts val="0"/>
              </a:spcAft>
              <a:buFont typeface="+mj-lt"/>
              <a:buAutoNum type="arabicPeriod"/>
            </a:pPr>
            <a:r>
              <a:rPr lang="en-US" sz="1800" kern="100" dirty="0">
                <a:effectLst/>
                <a:latin typeface="Helvetica" pitchFamily="2" charset="0"/>
                <a:ea typeface="Calibri" panose="020F0502020204030204" pitchFamily="34" charset="0"/>
                <a:cs typeface="Times New Roman" panose="02020603050405020304" pitchFamily="18" charset="0"/>
              </a:rPr>
              <a:t>How would you rate your overall experience with Rainbow Water? (scale 1-5)</a:t>
            </a:r>
          </a:p>
          <a:p>
            <a:pPr marL="1257300" lvl="2" indent="-342900">
              <a:spcBef>
                <a:spcPts val="0"/>
              </a:spcBef>
              <a:buAutoNum type="arabicPeriod"/>
            </a:pPr>
            <a:r>
              <a:rPr lang="en-US" sz="1800" kern="100" dirty="0">
                <a:latin typeface="Helvetica" pitchFamily="2" charset="0"/>
                <a:ea typeface="Calibri" panose="020F0502020204030204" pitchFamily="34" charset="0"/>
                <a:cs typeface="Times New Roman"/>
              </a:rPr>
              <a:t>Did our team explain</a:t>
            </a:r>
            <a:r>
              <a:rPr lang="en-US" sz="1800" kern="100" dirty="0">
                <a:effectLst/>
                <a:latin typeface="Helvetica" pitchFamily="2" charset="0"/>
                <a:ea typeface="Calibri" panose="020F0502020204030204" pitchFamily="34" charset="0"/>
                <a:cs typeface="Times New Roman"/>
              </a:rPr>
              <a:t> information clearly and concisely? (scale 1-5)</a:t>
            </a:r>
          </a:p>
          <a:p>
            <a:pPr marL="1257300" marR="0" lvl="2" indent="-342900">
              <a:spcBef>
                <a:spcPts val="0"/>
              </a:spcBef>
              <a:spcAft>
                <a:spcPts val="0"/>
              </a:spcAft>
              <a:buFont typeface="+mj-lt"/>
              <a:buAutoNum type="arabicPeriod"/>
              <a:tabLst>
                <a:tab pos="1371600" algn="l"/>
              </a:tabLst>
            </a:pPr>
            <a:r>
              <a:rPr lang="en-US" sz="1800" kern="100" dirty="0">
                <a:effectLst/>
                <a:latin typeface="Helvetica" pitchFamily="2" charset="0"/>
                <a:ea typeface="Calibri" panose="020F0502020204030204" pitchFamily="34" charset="0"/>
                <a:cs typeface="Times New Roman" panose="02020603050405020304" pitchFamily="18" charset="0"/>
              </a:rPr>
              <a:t>Was your issue resolved? </a:t>
            </a:r>
            <a:r>
              <a:rPr lang="en-US" sz="1800" kern="100" dirty="0">
                <a:latin typeface="Helvetica" pitchFamily="2" charset="0"/>
                <a:ea typeface="Calibri" panose="020F0502020204030204" pitchFamily="34" charset="0"/>
                <a:cs typeface="Times New Roman" panose="02020603050405020304" pitchFamily="18" charset="0"/>
              </a:rPr>
              <a:t>Yes or No</a:t>
            </a:r>
            <a:endParaRPr lang="en-US" sz="1800" kern="100" dirty="0">
              <a:effectLst/>
              <a:latin typeface="Helvetica" pitchFamily="2" charset="0"/>
              <a:ea typeface="Calibri" panose="020F0502020204030204" pitchFamily="34" charset="0"/>
              <a:cs typeface="Times New Roman" panose="02020603050405020304" pitchFamily="18" charset="0"/>
            </a:endParaRPr>
          </a:p>
          <a:p>
            <a:pPr marL="1257300" lvl="2" indent="-342900">
              <a:spcBef>
                <a:spcPts val="0"/>
              </a:spcBef>
              <a:buFont typeface="+mj-lt"/>
              <a:buAutoNum type="arabicPeriod"/>
              <a:tabLst>
                <a:tab pos="1371600" algn="l"/>
              </a:tabLst>
            </a:pPr>
            <a:r>
              <a:rPr lang="en-US" sz="1800" kern="100" dirty="0">
                <a:effectLst/>
                <a:latin typeface="Helvetica" pitchFamily="2" charset="0"/>
                <a:ea typeface="Calibri" panose="020F0502020204030204" pitchFamily="34" charset="0"/>
                <a:cs typeface="Times New Roman" panose="02020603050405020304" pitchFamily="18" charset="0"/>
              </a:rPr>
              <a:t>Would you like to be contacted for further assistance? </a:t>
            </a:r>
            <a:r>
              <a:rPr lang="en-US" sz="1600" kern="100" dirty="0">
                <a:effectLst/>
                <a:latin typeface="Helvetica" pitchFamily="2" charset="0"/>
                <a:ea typeface="Calibri" panose="020F0502020204030204" pitchFamily="34" charset="0"/>
                <a:cs typeface="Times New Roman" panose="02020603050405020304" pitchFamily="18" charset="0"/>
              </a:rPr>
              <a:t>Yes or No, enter name, phone or email</a:t>
            </a:r>
          </a:p>
          <a:p>
            <a:pPr marL="1257300" lvl="2" indent="-342900">
              <a:spcBef>
                <a:spcPts val="0"/>
              </a:spcBef>
              <a:buFont typeface="+mj-lt"/>
              <a:buAutoNum type="arabicPeriod"/>
              <a:tabLst>
                <a:tab pos="1371600" algn="l"/>
              </a:tabLst>
            </a:pPr>
            <a:r>
              <a:rPr lang="en-US" sz="1800" kern="100" dirty="0">
                <a:effectLst/>
                <a:latin typeface="Helvetica" pitchFamily="2" charset="0"/>
                <a:ea typeface="Calibri" panose="020F0502020204030204" pitchFamily="34" charset="0"/>
                <a:cs typeface="Times New Roman"/>
              </a:rPr>
              <a:t>Do you </a:t>
            </a:r>
            <a:r>
              <a:rPr lang="en-US" sz="1800" kern="100" dirty="0">
                <a:latin typeface="Helvetica" pitchFamily="2" charset="0"/>
                <a:ea typeface="Calibri" panose="020F0502020204030204" pitchFamily="34" charset="0"/>
                <a:cs typeface="Times New Roman"/>
              </a:rPr>
              <a:t>feel</a:t>
            </a:r>
            <a:r>
              <a:rPr lang="en-US" sz="1800" kern="100" dirty="0">
                <a:effectLst/>
                <a:latin typeface="Helvetica" pitchFamily="2" charset="0"/>
                <a:ea typeface="Calibri" panose="020F0502020204030204" pitchFamily="34" charset="0"/>
                <a:cs typeface="Times New Roman"/>
              </a:rPr>
              <a:t> the District cares about your concerns? </a:t>
            </a:r>
            <a:r>
              <a:rPr lang="en-US" sz="1800" kern="100" dirty="0">
                <a:latin typeface="Helvetica" pitchFamily="2" charset="0"/>
                <a:ea typeface="Calibri" panose="020F0502020204030204" pitchFamily="34" charset="0"/>
                <a:cs typeface="Times New Roman"/>
              </a:rPr>
              <a:t>(scale 1-5)</a:t>
            </a:r>
            <a:endParaRPr lang="en-US" sz="1800" kern="100" dirty="0">
              <a:effectLst/>
              <a:latin typeface="Helvetica" pitchFamily="2" charset="0"/>
              <a:ea typeface="Calibri" panose="020F0502020204030204" pitchFamily="34" charset="0"/>
              <a:cs typeface="Times New Roman" panose="02020603050405020304" pitchFamily="18" charset="0"/>
            </a:endParaRPr>
          </a:p>
          <a:p>
            <a:pPr marL="1257300" lvl="2" indent="-342900">
              <a:spcBef>
                <a:spcPts val="0"/>
              </a:spcBef>
              <a:buFont typeface="+mj-lt"/>
              <a:buAutoNum type="arabicPeriod"/>
              <a:tabLst>
                <a:tab pos="1371600" algn="l"/>
              </a:tabLst>
            </a:pPr>
            <a:r>
              <a:rPr lang="en-US" sz="1800" kern="100" dirty="0">
                <a:effectLst/>
                <a:latin typeface="Helvetica" pitchFamily="2" charset="0"/>
                <a:ea typeface="Calibri" panose="020F0502020204030204" pitchFamily="34" charset="0"/>
                <a:cs typeface="Times New Roman"/>
              </a:rPr>
              <a:t>As a customer, what Rainbow Water topics are you most concerned about? (list of 20 topics, select up to 6 topics)</a:t>
            </a:r>
          </a:p>
          <a:p>
            <a:pPr marL="1257300" marR="0" lvl="2" indent="-342900">
              <a:spcBef>
                <a:spcPts val="0"/>
              </a:spcBef>
              <a:spcAft>
                <a:spcPts val="0"/>
              </a:spcAft>
              <a:buFont typeface="+mj-lt"/>
              <a:buAutoNum type="arabicPeriod"/>
              <a:tabLst>
                <a:tab pos="1371600" algn="l"/>
              </a:tabLst>
            </a:pPr>
            <a:r>
              <a:rPr lang="en-US" sz="1800" kern="100" dirty="0">
                <a:latin typeface="Helvetica" pitchFamily="2" charset="0"/>
                <a:ea typeface="Calibri" panose="020F0502020204030204" pitchFamily="34" charset="0"/>
                <a:cs typeface="Times New Roman" panose="02020603050405020304" pitchFamily="18" charset="0"/>
              </a:rPr>
              <a:t>How do you prefer to receive information?</a:t>
            </a:r>
            <a:endParaRPr lang="en-US" sz="1800" kern="100" dirty="0">
              <a:effectLst/>
              <a:latin typeface="Helvetica" pitchFamily="2" charset="0"/>
              <a:ea typeface="Calibri" panose="020F0502020204030204" pitchFamily="34" charset="0"/>
              <a:cs typeface="Times New Roman" panose="02020603050405020304" pitchFamily="18" charset="0"/>
            </a:endParaRPr>
          </a:p>
          <a:p>
            <a:pPr lvl="3"/>
            <a:r>
              <a:rPr lang="en-US" dirty="0">
                <a:latin typeface="Helvetica" pitchFamily="2" charset="0"/>
              </a:rPr>
              <a:t>Billing message, newsletter, newspaper, </a:t>
            </a:r>
            <a:br>
              <a:rPr lang="en-US" dirty="0">
                <a:latin typeface="Helvetica" pitchFamily="2" charset="0"/>
              </a:rPr>
            </a:br>
            <a:r>
              <a:rPr lang="en-US" dirty="0">
                <a:latin typeface="Helvetica" pitchFamily="2" charset="0"/>
              </a:rPr>
              <a:t>social media, website</a:t>
            </a:r>
          </a:p>
        </p:txBody>
      </p:sp>
    </p:spTree>
    <p:extLst>
      <p:ext uri="{BB962C8B-B14F-4D97-AF65-F5344CB8AC3E}">
        <p14:creationId xmlns:p14="http://schemas.microsoft.com/office/powerpoint/2010/main" val="1629000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F8B0-0928-7C18-8970-6CF9A18D3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7179D-2F88-0FFD-8DAC-446581371C40}"/>
              </a:ext>
            </a:extLst>
          </p:cNvPr>
          <p:cNvSpPr>
            <a:spLocks noGrp="1"/>
          </p:cNvSpPr>
          <p:nvPr>
            <p:ph type="title"/>
          </p:nvPr>
        </p:nvSpPr>
        <p:spPr>
          <a:xfrm>
            <a:off x="2349306" y="1334422"/>
            <a:ext cx="9004494" cy="2484869"/>
          </a:xfrm>
        </p:spPr>
        <p:txBody>
          <a:bodyPr>
            <a:normAutofit/>
          </a:bodyPr>
          <a:lstStyle/>
          <a:p>
            <a:r>
              <a:rPr lang="en-US" dirty="0"/>
              <a:t>Community </a:t>
            </a:r>
            <a:br>
              <a:rPr lang="en-US" dirty="0"/>
            </a:br>
            <a:r>
              <a:rPr lang="en-US" dirty="0"/>
              <a:t>Events Update</a:t>
            </a:r>
          </a:p>
        </p:txBody>
      </p:sp>
      <p:sp>
        <p:nvSpPr>
          <p:cNvPr id="4" name="Footer Placeholder 3">
            <a:extLst>
              <a:ext uri="{FF2B5EF4-FFF2-40B4-BE49-F238E27FC236}">
                <a16:creationId xmlns:a16="http://schemas.microsoft.com/office/drawing/2014/main" id="{D3550F75-B835-409C-CF33-B20F60CB39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99848E-D266-9DEE-C8D3-390875D1FB31}"/>
              </a:ext>
            </a:extLst>
          </p:cNvPr>
          <p:cNvSpPr>
            <a:spLocks noGrp="1"/>
          </p:cNvSpPr>
          <p:nvPr>
            <p:ph type="sldNum" sz="quarter" idx="12"/>
          </p:nvPr>
        </p:nvSpPr>
        <p:spPr/>
        <p:txBody>
          <a:bodyPr/>
          <a:lstStyle/>
          <a:p>
            <a:fld id="{71B073CA-E1DB-6646-8627-B9A066EC1A46}" type="slidenum">
              <a:rPr lang="en-US" smtClean="0"/>
              <a:pPr/>
              <a:t>18</a:t>
            </a:fld>
            <a:endParaRPr lang="en-US" dirty="0"/>
          </a:p>
        </p:txBody>
      </p:sp>
      <p:sp>
        <p:nvSpPr>
          <p:cNvPr id="6" name="Text Placeholder 5">
            <a:extLst>
              <a:ext uri="{FF2B5EF4-FFF2-40B4-BE49-F238E27FC236}">
                <a16:creationId xmlns:a16="http://schemas.microsoft.com/office/drawing/2014/main" id="{2F857978-7586-E4A1-6E84-1A4D88633510}"/>
              </a:ext>
            </a:extLst>
          </p:cNvPr>
          <p:cNvSpPr>
            <a:spLocks noGrp="1"/>
          </p:cNvSpPr>
          <p:nvPr>
            <p:ph type="body" idx="1"/>
          </p:nvPr>
        </p:nvSpPr>
        <p:spPr>
          <a:xfrm>
            <a:off x="3944203" y="4020997"/>
            <a:ext cx="7409597" cy="591339"/>
          </a:xfrm>
        </p:spPr>
        <p:txBody>
          <a:bodyPr>
            <a:normAutofit/>
          </a:bodyPr>
          <a:lstStyle/>
          <a:p>
            <a:r>
              <a:rPr lang="en-US" dirty="0"/>
              <a:t>Outreach Planning</a:t>
            </a:r>
          </a:p>
        </p:txBody>
      </p:sp>
    </p:spTree>
    <p:extLst>
      <p:ext uri="{BB962C8B-B14F-4D97-AF65-F5344CB8AC3E}">
        <p14:creationId xmlns:p14="http://schemas.microsoft.com/office/powerpoint/2010/main" val="3719260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8831317" cy="4351338"/>
          </a:xfrm>
        </p:spPr>
        <p:txBody>
          <a:bodyPr/>
          <a:lstStyle/>
          <a:p>
            <a:r>
              <a:rPr lang="en-US" dirty="0"/>
              <a:t>Approval of Minutes</a:t>
            </a:r>
          </a:p>
          <a:p>
            <a:r>
              <a:rPr lang="en-US" dirty="0"/>
              <a:t>General Manager Comments</a:t>
            </a:r>
          </a:p>
          <a:p>
            <a:r>
              <a:rPr lang="en-US" dirty="0"/>
              <a:t>Committee Member Comments</a:t>
            </a:r>
          </a:p>
        </p:txBody>
      </p:sp>
      <p:sp>
        <p:nvSpPr>
          <p:cNvPr id="4" name="Date Placeholder 3">
            <a:extLst>
              <a:ext uri="{FF2B5EF4-FFF2-40B4-BE49-F238E27FC236}">
                <a16:creationId xmlns:a16="http://schemas.microsoft.com/office/drawing/2014/main" id="{4469E5E4-0FCA-357A-7E29-BFF7225D7C58}"/>
              </a:ext>
            </a:extLst>
          </p:cNvPr>
          <p:cNvSpPr>
            <a:spLocks noGrp="1"/>
          </p:cNvSpPr>
          <p:nvPr>
            <p:ph type="dt" sz="half" idx="10"/>
          </p:nvPr>
        </p:nvSpPr>
        <p:spPr/>
        <p:txBody>
          <a:bodyPr/>
          <a:lstStyle/>
          <a:p>
            <a:r>
              <a:rPr lang="en-US" dirty="0"/>
              <a:t>MARCH 2024</a:t>
            </a:r>
          </a:p>
        </p:txBody>
      </p:sp>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a:xfrm>
            <a:off x="5864772" y="6348536"/>
            <a:ext cx="5489028" cy="365125"/>
          </a:xfrm>
        </p:spPr>
        <p:txBody>
          <a:bodyPr/>
          <a:lstStyle/>
          <a:p>
            <a:r>
              <a:rPr lang="en-US" dirty="0"/>
              <a:t>COMMUNICATIONS &amp; CUSTOMER SERVICE COMMITTEE MEETING</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a:t>
            </a:fld>
            <a:endParaRPr lang="en-US" dirty="0"/>
          </a:p>
        </p:txBody>
      </p:sp>
    </p:spTree>
    <p:extLst>
      <p:ext uri="{BB962C8B-B14F-4D97-AF65-F5344CB8AC3E}">
        <p14:creationId xmlns:p14="http://schemas.microsoft.com/office/powerpoint/2010/main" val="701958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School Outreach</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8" y="1825625"/>
            <a:ext cx="6019801" cy="4351338"/>
          </a:xfrm>
        </p:spPr>
        <p:txBody>
          <a:bodyPr>
            <a:normAutofit/>
          </a:bodyPr>
          <a:lstStyle/>
          <a:p>
            <a:r>
              <a:rPr lang="en-US" dirty="0"/>
              <a:t>Bonsall High School Field Trip</a:t>
            </a:r>
            <a:br>
              <a:rPr lang="en-US" dirty="0"/>
            </a:br>
            <a:r>
              <a:rPr lang="en-US" dirty="0"/>
              <a:t>Thursday, April 25</a:t>
            </a:r>
          </a:p>
          <a:p>
            <a:pPr lvl="2"/>
            <a:r>
              <a:rPr lang="en-US" dirty="0"/>
              <a:t>Volunteers in place </a:t>
            </a:r>
            <a:br>
              <a:rPr lang="en-US" dirty="0"/>
            </a:br>
            <a:r>
              <a:rPr lang="en-US" dirty="0"/>
              <a:t>to lead 30 students </a:t>
            </a:r>
            <a:br>
              <a:rPr lang="en-US" dirty="0"/>
            </a:br>
            <a:r>
              <a:rPr lang="en-US" dirty="0"/>
              <a:t>through headquarters</a:t>
            </a:r>
          </a:p>
          <a:p>
            <a:pPr lvl="2"/>
            <a:r>
              <a:rPr lang="en-US" dirty="0"/>
              <a:t>Community Partner </a:t>
            </a:r>
            <a:br>
              <a:rPr lang="en-US" dirty="0"/>
            </a:br>
            <a:r>
              <a:rPr lang="en-US" dirty="0"/>
              <a:t>Grant to fund field </a:t>
            </a:r>
            <a:br>
              <a:rPr lang="en-US" dirty="0"/>
            </a:br>
            <a:r>
              <a:rPr lang="en-US" dirty="0"/>
              <a:t>trip expenses for </a:t>
            </a:r>
            <a:br>
              <a:rPr lang="en-US" dirty="0"/>
            </a:br>
            <a:r>
              <a:rPr lang="en-US" dirty="0"/>
              <a:t>STEM Kit, engineering </a:t>
            </a:r>
            <a:br>
              <a:rPr lang="en-US" dirty="0"/>
            </a:br>
            <a:r>
              <a:rPr lang="en-US" dirty="0"/>
              <a:t>plans, and PPE </a:t>
            </a:r>
            <a:br>
              <a:rPr lang="en-US" dirty="0"/>
            </a:br>
            <a:r>
              <a:rPr lang="en-US" dirty="0"/>
              <a:t>supplies</a:t>
            </a:r>
          </a:p>
          <a:p>
            <a:pPr marL="0" indent="0">
              <a:buNone/>
            </a:pPr>
            <a:endParaRPr lang="en-US" dirty="0"/>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19</a:t>
            </a:fld>
            <a:endParaRPr lang="en-US" dirty="0"/>
          </a:p>
        </p:txBody>
      </p:sp>
      <p:pic>
        <p:nvPicPr>
          <p:cNvPr id="11" name="Picture 10" descr="A group of people wearing helmets&#10;&#10;Description automatically generated with low confidence">
            <a:extLst>
              <a:ext uri="{FF2B5EF4-FFF2-40B4-BE49-F238E27FC236}">
                <a16:creationId xmlns:a16="http://schemas.microsoft.com/office/drawing/2014/main" id="{A367B6CB-8556-3625-4B7D-66354BE7B6B3}"/>
              </a:ext>
            </a:extLst>
          </p:cNvPr>
          <p:cNvPicPr>
            <a:picLocks noChangeAspect="1"/>
          </p:cNvPicPr>
          <p:nvPr/>
        </p:nvPicPr>
        <p:blipFill>
          <a:blip r:embed="rId3"/>
          <a:stretch>
            <a:fillRect/>
          </a:stretch>
        </p:blipFill>
        <p:spPr>
          <a:xfrm>
            <a:off x="4794142" y="2964052"/>
            <a:ext cx="3887078" cy="2915308"/>
          </a:xfrm>
          <a:prstGeom prst="rect">
            <a:avLst/>
          </a:prstGeom>
        </p:spPr>
      </p:pic>
      <p:pic>
        <p:nvPicPr>
          <p:cNvPr id="9" name="Picture 8" descr="A picture containing sky, outdoor, ground, construction&#10;&#10;Description automatically generated">
            <a:extLst>
              <a:ext uri="{FF2B5EF4-FFF2-40B4-BE49-F238E27FC236}">
                <a16:creationId xmlns:a16="http://schemas.microsoft.com/office/drawing/2014/main" id="{E645DFA7-E0AF-A7FB-4EA9-F4D9F585849E}"/>
              </a:ext>
            </a:extLst>
          </p:cNvPr>
          <p:cNvPicPr>
            <a:picLocks noChangeAspect="1"/>
          </p:cNvPicPr>
          <p:nvPr/>
        </p:nvPicPr>
        <p:blipFill rotWithShape="1">
          <a:blip r:embed="rId4"/>
          <a:srcRect r="27883"/>
          <a:stretch/>
        </p:blipFill>
        <p:spPr>
          <a:xfrm>
            <a:off x="7712930" y="1518834"/>
            <a:ext cx="4479070" cy="4658129"/>
          </a:xfrm>
          <a:prstGeom prst="rect">
            <a:avLst/>
          </a:prstGeom>
        </p:spPr>
      </p:pic>
    </p:spTree>
    <p:extLst>
      <p:ext uri="{BB962C8B-B14F-4D97-AF65-F5344CB8AC3E}">
        <p14:creationId xmlns:p14="http://schemas.microsoft.com/office/powerpoint/2010/main" val="208865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School Outreach</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4229747" cy="4351338"/>
          </a:xfrm>
        </p:spPr>
        <p:txBody>
          <a:bodyPr>
            <a:normAutofit/>
          </a:bodyPr>
          <a:lstStyle/>
          <a:p>
            <a:pPr marL="0" indent="0">
              <a:buNone/>
            </a:pPr>
            <a:endParaRPr lang="en-US" dirty="0"/>
          </a:p>
          <a:p>
            <a:r>
              <a:rPr lang="en-US" dirty="0"/>
              <a:t>Inaugural Rainbow Run</a:t>
            </a:r>
          </a:p>
          <a:p>
            <a:pPr lvl="1"/>
            <a:r>
              <a:rPr lang="en-US" dirty="0" err="1"/>
              <a:t>Vallecitos</a:t>
            </a:r>
            <a:r>
              <a:rPr lang="en-US" dirty="0"/>
              <a:t> School District</a:t>
            </a:r>
            <a:br>
              <a:rPr lang="en-US" dirty="0"/>
            </a:br>
            <a:r>
              <a:rPr lang="en-US" dirty="0"/>
              <a:t>Saturday, June 15</a:t>
            </a:r>
          </a:p>
          <a:p>
            <a:pPr lvl="2"/>
            <a:r>
              <a:rPr lang="en-US" dirty="0"/>
              <a:t>Event sponsor with opportunity to register for the event as runners</a:t>
            </a:r>
          </a:p>
          <a:p>
            <a:pPr lvl="2"/>
            <a:endParaRPr lang="en-US" dirty="0"/>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20</a:t>
            </a:fld>
            <a:endParaRPr lang="en-US" dirty="0"/>
          </a:p>
        </p:txBody>
      </p:sp>
      <p:pic>
        <p:nvPicPr>
          <p:cNvPr id="5" name="Picture 4" descr="Text&#10;&#10;Description automatically generated">
            <a:extLst>
              <a:ext uri="{FF2B5EF4-FFF2-40B4-BE49-F238E27FC236}">
                <a16:creationId xmlns:a16="http://schemas.microsoft.com/office/drawing/2014/main" id="{058AAA21-5355-0F2E-FB30-C40FB7A3D31B}"/>
              </a:ext>
            </a:extLst>
          </p:cNvPr>
          <p:cNvPicPr>
            <a:picLocks noChangeAspect="1"/>
          </p:cNvPicPr>
          <p:nvPr/>
        </p:nvPicPr>
        <p:blipFill>
          <a:blip r:embed="rId3"/>
          <a:stretch>
            <a:fillRect/>
          </a:stretch>
        </p:blipFill>
        <p:spPr>
          <a:xfrm>
            <a:off x="4419600" y="2190907"/>
            <a:ext cx="7772400" cy="4667093"/>
          </a:xfrm>
          <a:prstGeom prst="rect">
            <a:avLst/>
          </a:prstGeom>
        </p:spPr>
      </p:pic>
    </p:spTree>
    <p:extLst>
      <p:ext uri="{BB962C8B-B14F-4D97-AF65-F5344CB8AC3E}">
        <p14:creationId xmlns:p14="http://schemas.microsoft.com/office/powerpoint/2010/main" val="796754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5FC7-077C-B907-314E-A8743E14C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4DD0F-D309-C2C3-57FC-D444F7557AB1}"/>
              </a:ext>
            </a:extLst>
          </p:cNvPr>
          <p:cNvSpPr>
            <a:spLocks noGrp="1"/>
          </p:cNvSpPr>
          <p:nvPr>
            <p:ph type="title"/>
          </p:nvPr>
        </p:nvSpPr>
        <p:spPr/>
        <p:txBody>
          <a:bodyPr/>
          <a:lstStyle/>
          <a:p>
            <a:r>
              <a:rPr lang="en-US" dirty="0"/>
              <a:t>Avocado Festival</a:t>
            </a:r>
          </a:p>
        </p:txBody>
      </p:sp>
      <p:sp>
        <p:nvSpPr>
          <p:cNvPr id="3" name="Content Placeholder 2">
            <a:extLst>
              <a:ext uri="{FF2B5EF4-FFF2-40B4-BE49-F238E27FC236}">
                <a16:creationId xmlns:a16="http://schemas.microsoft.com/office/drawing/2014/main" id="{116EC8F6-FC3C-F15A-1B0C-28F3DE09A8CB}"/>
              </a:ext>
            </a:extLst>
          </p:cNvPr>
          <p:cNvSpPr>
            <a:spLocks noGrp="1"/>
          </p:cNvSpPr>
          <p:nvPr>
            <p:ph sz="half" idx="1"/>
          </p:nvPr>
        </p:nvSpPr>
        <p:spPr>
          <a:xfrm>
            <a:off x="838199" y="1825625"/>
            <a:ext cx="5026573" cy="4351338"/>
          </a:xfrm>
        </p:spPr>
        <p:txBody>
          <a:bodyPr>
            <a:normAutofit/>
          </a:bodyPr>
          <a:lstStyle/>
          <a:p>
            <a:r>
              <a:rPr lang="en-US" dirty="0"/>
              <a:t>Sunday, April 21, 2024</a:t>
            </a:r>
          </a:p>
          <a:p>
            <a:pPr lvl="1"/>
            <a:r>
              <a:rPr lang="en-US" dirty="0"/>
              <a:t>Planning in Progress</a:t>
            </a:r>
          </a:p>
          <a:p>
            <a:pPr lvl="1"/>
            <a:r>
              <a:rPr lang="en-US" dirty="0"/>
              <a:t>Staff and board members to work booth from 9 am – 5 pm</a:t>
            </a:r>
          </a:p>
          <a:p>
            <a:pPr lvl="2"/>
            <a:r>
              <a:rPr lang="en-US" dirty="0"/>
              <a:t>Promotional items organized and ready for the event</a:t>
            </a:r>
          </a:p>
          <a:p>
            <a:pPr lvl="2"/>
            <a:r>
              <a:rPr lang="en-US" dirty="0"/>
              <a:t>Schedule open in the afternoon for board and committee members to join the team</a:t>
            </a:r>
          </a:p>
          <a:p>
            <a:pPr lvl="2"/>
            <a:r>
              <a:rPr lang="en-US" dirty="0"/>
              <a:t>Rack cards</a:t>
            </a:r>
          </a:p>
          <a:p>
            <a:pPr lvl="2"/>
            <a:r>
              <a:rPr lang="en-US" dirty="0"/>
              <a:t>FAQ sheet with tips for answering questions on detachment, rates, projects</a:t>
            </a:r>
          </a:p>
        </p:txBody>
      </p:sp>
      <p:sp>
        <p:nvSpPr>
          <p:cNvPr id="5" name="Footer Placeholder 4">
            <a:extLst>
              <a:ext uri="{FF2B5EF4-FFF2-40B4-BE49-F238E27FC236}">
                <a16:creationId xmlns:a16="http://schemas.microsoft.com/office/drawing/2014/main" id="{C4A13916-64D1-1806-76F1-32E3F5A0081E}"/>
              </a:ext>
            </a:extLst>
          </p:cNvPr>
          <p:cNvSpPr>
            <a:spLocks noGrp="1"/>
          </p:cNvSpPr>
          <p:nvPr>
            <p:ph type="ftr" sz="quarter" idx="11"/>
          </p:nvPr>
        </p:nvSpPr>
        <p:spPr>
          <a:xfrm>
            <a:off x="5864772" y="6348536"/>
            <a:ext cx="5489028" cy="365125"/>
          </a:xfrm>
        </p:spPr>
        <p:txBody>
          <a:bodyPr/>
          <a:lstStyle/>
          <a:p>
            <a:r>
              <a:rPr lang="en-US" dirty="0"/>
              <a:t>COMMUNICATIONS &amp; CUSTOMER SERVICE COMMITTEE MEETING</a:t>
            </a:r>
          </a:p>
        </p:txBody>
      </p:sp>
      <p:sp>
        <p:nvSpPr>
          <p:cNvPr id="6" name="Slide Number Placeholder 5">
            <a:extLst>
              <a:ext uri="{FF2B5EF4-FFF2-40B4-BE49-F238E27FC236}">
                <a16:creationId xmlns:a16="http://schemas.microsoft.com/office/drawing/2014/main" id="{C5E2CC67-C6C4-B2CC-10CD-EF810DB5CAC1}"/>
              </a:ext>
            </a:extLst>
          </p:cNvPr>
          <p:cNvSpPr>
            <a:spLocks noGrp="1"/>
          </p:cNvSpPr>
          <p:nvPr>
            <p:ph type="sldNum" sz="quarter" idx="12"/>
          </p:nvPr>
        </p:nvSpPr>
        <p:spPr/>
        <p:txBody>
          <a:bodyPr/>
          <a:lstStyle/>
          <a:p>
            <a:fld id="{71B073CA-E1DB-6646-8627-B9A066EC1A46}" type="slidenum">
              <a:rPr lang="en-US" smtClean="0"/>
              <a:t>21</a:t>
            </a:fld>
            <a:endParaRPr lang="en-US" dirty="0"/>
          </a:p>
        </p:txBody>
      </p:sp>
      <p:pic>
        <p:nvPicPr>
          <p:cNvPr id="9" name="Picture 8" descr="A green and white circle with text&#10;&#10;Description automatically generated">
            <a:extLst>
              <a:ext uri="{FF2B5EF4-FFF2-40B4-BE49-F238E27FC236}">
                <a16:creationId xmlns:a16="http://schemas.microsoft.com/office/drawing/2014/main" id="{E1DE6125-5FD2-2595-95A9-0E34903BB1F6}"/>
              </a:ext>
            </a:extLst>
          </p:cNvPr>
          <p:cNvPicPr>
            <a:picLocks noChangeAspect="1"/>
          </p:cNvPicPr>
          <p:nvPr/>
        </p:nvPicPr>
        <p:blipFill rotWithShape="1">
          <a:blip r:embed="rId3"/>
          <a:srcRect t="9592" r="61516"/>
          <a:stretch/>
        </p:blipFill>
        <p:spPr>
          <a:xfrm>
            <a:off x="8121312" y="2517152"/>
            <a:ext cx="2258395" cy="2300898"/>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FCB16C2-E279-F35B-5FA4-A78AE072ABCA}"/>
              </a:ext>
            </a:extLst>
          </p:cNvPr>
          <p:cNvPicPr>
            <a:picLocks noChangeAspect="1"/>
          </p:cNvPicPr>
          <p:nvPr/>
        </p:nvPicPr>
        <p:blipFill>
          <a:blip r:embed="rId4"/>
          <a:stretch>
            <a:fillRect/>
          </a:stretch>
        </p:blipFill>
        <p:spPr>
          <a:xfrm>
            <a:off x="9907157" y="4389120"/>
            <a:ext cx="2120441" cy="1967230"/>
          </a:xfrm>
          <a:prstGeom prst="rect">
            <a:avLst/>
          </a:prstGeom>
        </p:spPr>
      </p:pic>
      <p:pic>
        <p:nvPicPr>
          <p:cNvPr id="7" name="Picture 6" descr="A picture containing cup&#10;&#10;Description automatically generated">
            <a:extLst>
              <a:ext uri="{FF2B5EF4-FFF2-40B4-BE49-F238E27FC236}">
                <a16:creationId xmlns:a16="http://schemas.microsoft.com/office/drawing/2014/main" id="{511BFF8B-45A4-2865-11C6-132FE5D70726}"/>
              </a:ext>
            </a:extLst>
          </p:cNvPr>
          <p:cNvPicPr>
            <a:picLocks noChangeAspect="1"/>
          </p:cNvPicPr>
          <p:nvPr/>
        </p:nvPicPr>
        <p:blipFill>
          <a:blip r:embed="rId5"/>
          <a:stretch>
            <a:fillRect/>
          </a:stretch>
        </p:blipFill>
        <p:spPr>
          <a:xfrm>
            <a:off x="8049144" y="4739159"/>
            <a:ext cx="1887130" cy="1419380"/>
          </a:xfrm>
          <a:prstGeom prst="rect">
            <a:avLst/>
          </a:prstGeom>
        </p:spPr>
      </p:pic>
      <p:pic>
        <p:nvPicPr>
          <p:cNvPr id="14" name="Picture 13" descr="A picture containing text, person, vegetable&#10;&#10;Description automatically generated">
            <a:extLst>
              <a:ext uri="{FF2B5EF4-FFF2-40B4-BE49-F238E27FC236}">
                <a16:creationId xmlns:a16="http://schemas.microsoft.com/office/drawing/2014/main" id="{5308A72F-7AC2-60FB-68BB-D3456090366D}"/>
              </a:ext>
            </a:extLst>
          </p:cNvPr>
          <p:cNvPicPr>
            <a:picLocks noChangeAspect="1"/>
          </p:cNvPicPr>
          <p:nvPr/>
        </p:nvPicPr>
        <p:blipFill>
          <a:blip r:embed="rId6"/>
          <a:stretch>
            <a:fillRect/>
          </a:stretch>
        </p:blipFill>
        <p:spPr>
          <a:xfrm>
            <a:off x="5915544" y="1073247"/>
            <a:ext cx="2133600" cy="5130800"/>
          </a:xfrm>
          <a:prstGeom prst="rect">
            <a:avLst/>
          </a:prstGeom>
        </p:spPr>
      </p:pic>
      <p:pic>
        <p:nvPicPr>
          <p:cNvPr id="8" name="Picture 7" descr="Shape&#10;&#10;Description automatically generated">
            <a:extLst>
              <a:ext uri="{FF2B5EF4-FFF2-40B4-BE49-F238E27FC236}">
                <a16:creationId xmlns:a16="http://schemas.microsoft.com/office/drawing/2014/main" id="{81971A1B-B420-5DC5-6BBE-2DEA3C85F9E8}"/>
              </a:ext>
            </a:extLst>
          </p:cNvPr>
          <p:cNvPicPr>
            <a:picLocks noChangeAspect="1"/>
          </p:cNvPicPr>
          <p:nvPr/>
        </p:nvPicPr>
        <p:blipFill>
          <a:blip r:embed="rId7"/>
          <a:stretch>
            <a:fillRect/>
          </a:stretch>
        </p:blipFill>
        <p:spPr>
          <a:xfrm rot="725967">
            <a:off x="9152095" y="852463"/>
            <a:ext cx="2624038" cy="1798893"/>
          </a:xfrm>
          <a:prstGeom prst="rect">
            <a:avLst/>
          </a:prstGeom>
        </p:spPr>
      </p:pic>
    </p:spTree>
    <p:extLst>
      <p:ext uri="{BB962C8B-B14F-4D97-AF65-F5344CB8AC3E}">
        <p14:creationId xmlns:p14="http://schemas.microsoft.com/office/powerpoint/2010/main" val="912448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5FC7-077C-B907-314E-A8743E14C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4DD0F-D309-C2C3-57FC-D444F7557AB1}"/>
              </a:ext>
            </a:extLst>
          </p:cNvPr>
          <p:cNvSpPr>
            <a:spLocks noGrp="1"/>
          </p:cNvSpPr>
          <p:nvPr>
            <p:ph type="title"/>
          </p:nvPr>
        </p:nvSpPr>
        <p:spPr/>
        <p:txBody>
          <a:bodyPr/>
          <a:lstStyle/>
          <a:p>
            <a:r>
              <a:rPr lang="en-US" dirty="0"/>
              <a:t>Detachment Event</a:t>
            </a:r>
          </a:p>
        </p:txBody>
      </p:sp>
      <p:sp>
        <p:nvSpPr>
          <p:cNvPr id="3" name="Content Placeholder 2">
            <a:extLst>
              <a:ext uri="{FF2B5EF4-FFF2-40B4-BE49-F238E27FC236}">
                <a16:creationId xmlns:a16="http://schemas.microsoft.com/office/drawing/2014/main" id="{116EC8F6-FC3C-F15A-1B0C-28F3DE09A8CB}"/>
              </a:ext>
            </a:extLst>
          </p:cNvPr>
          <p:cNvSpPr>
            <a:spLocks noGrp="1"/>
          </p:cNvSpPr>
          <p:nvPr>
            <p:ph sz="half" idx="1"/>
          </p:nvPr>
        </p:nvSpPr>
        <p:spPr>
          <a:xfrm>
            <a:off x="838200" y="1825625"/>
            <a:ext cx="4343400" cy="4351338"/>
          </a:xfrm>
        </p:spPr>
        <p:txBody>
          <a:bodyPr>
            <a:normAutofit/>
          </a:bodyPr>
          <a:lstStyle/>
          <a:p>
            <a:r>
              <a:rPr lang="en-US" dirty="0"/>
              <a:t>Joint event with FPUD &amp; Chamber of Commerce</a:t>
            </a:r>
          </a:p>
          <a:p>
            <a:pPr lvl="1"/>
            <a:r>
              <a:rPr lang="en-US" dirty="0"/>
              <a:t>Thurs, Sept 27</a:t>
            </a:r>
          </a:p>
          <a:p>
            <a:pPr lvl="2"/>
            <a:r>
              <a:rPr lang="en-US" dirty="0"/>
              <a:t>Event venue and beverages donated by FPUD board members</a:t>
            </a:r>
          </a:p>
          <a:p>
            <a:pPr lvl="2"/>
            <a:r>
              <a:rPr lang="en-US" dirty="0"/>
              <a:t>Venue tour scheduled for </a:t>
            </a:r>
            <a:br>
              <a:rPr lang="en-US" dirty="0"/>
            </a:br>
            <a:r>
              <a:rPr lang="en-US" dirty="0"/>
              <a:t>mid May with planning in progress </a:t>
            </a:r>
          </a:p>
        </p:txBody>
      </p:sp>
      <p:sp>
        <p:nvSpPr>
          <p:cNvPr id="5" name="Footer Placeholder 4">
            <a:extLst>
              <a:ext uri="{FF2B5EF4-FFF2-40B4-BE49-F238E27FC236}">
                <a16:creationId xmlns:a16="http://schemas.microsoft.com/office/drawing/2014/main" id="{C4A13916-64D1-1806-76F1-32E3F5A0081E}"/>
              </a:ext>
            </a:extLst>
          </p:cNvPr>
          <p:cNvSpPr>
            <a:spLocks noGrp="1"/>
          </p:cNvSpPr>
          <p:nvPr>
            <p:ph type="ftr" sz="quarter" idx="11"/>
          </p:nvPr>
        </p:nvSpPr>
        <p:spPr>
          <a:xfrm>
            <a:off x="5864772" y="6348536"/>
            <a:ext cx="5489028" cy="365125"/>
          </a:xfrm>
        </p:spPr>
        <p:txBody>
          <a:bodyPr/>
          <a:lstStyle/>
          <a:p>
            <a:r>
              <a:rPr lang="en-US"/>
              <a:t>COMMUNICATIONS &amp; CUSTOMER SERVICE COMMITTEE MEETING</a:t>
            </a:r>
            <a:endParaRPr lang="en-US" dirty="0"/>
          </a:p>
        </p:txBody>
      </p:sp>
      <p:sp>
        <p:nvSpPr>
          <p:cNvPr id="6" name="Slide Number Placeholder 5">
            <a:extLst>
              <a:ext uri="{FF2B5EF4-FFF2-40B4-BE49-F238E27FC236}">
                <a16:creationId xmlns:a16="http://schemas.microsoft.com/office/drawing/2014/main" id="{C5E2CC67-C6C4-B2CC-10CD-EF810DB5CAC1}"/>
              </a:ext>
            </a:extLst>
          </p:cNvPr>
          <p:cNvSpPr>
            <a:spLocks noGrp="1"/>
          </p:cNvSpPr>
          <p:nvPr>
            <p:ph type="sldNum" sz="quarter" idx="12"/>
          </p:nvPr>
        </p:nvSpPr>
        <p:spPr/>
        <p:txBody>
          <a:bodyPr/>
          <a:lstStyle/>
          <a:p>
            <a:fld id="{71B073CA-E1DB-6646-8627-B9A066EC1A46}" type="slidenum">
              <a:rPr lang="en-US" smtClean="0"/>
              <a:t>22</a:t>
            </a:fld>
            <a:endParaRPr lang="en-US" dirty="0"/>
          </a:p>
        </p:txBody>
      </p:sp>
      <p:pic>
        <p:nvPicPr>
          <p:cNvPr id="7" name="Picture 6" descr="A picture containing mountain, outdoor, sky, grass&#10;&#10;Description automatically generated">
            <a:extLst>
              <a:ext uri="{FF2B5EF4-FFF2-40B4-BE49-F238E27FC236}">
                <a16:creationId xmlns:a16="http://schemas.microsoft.com/office/drawing/2014/main" id="{38A25C96-C559-0EDC-B906-97CC694078FE}"/>
              </a:ext>
            </a:extLst>
          </p:cNvPr>
          <p:cNvPicPr>
            <a:picLocks noChangeAspect="1"/>
          </p:cNvPicPr>
          <p:nvPr/>
        </p:nvPicPr>
        <p:blipFill rotWithShape="1">
          <a:blip r:embed="rId3">
            <a:alphaModFix/>
          </a:blip>
          <a:srcRect l="19252" t="11921" r="12688" b="13342"/>
          <a:stretch/>
        </p:blipFill>
        <p:spPr>
          <a:xfrm>
            <a:off x="5483058" y="2005494"/>
            <a:ext cx="6708942" cy="4852506"/>
          </a:xfrm>
          <a:prstGeom prst="rect">
            <a:avLst/>
          </a:prstGeom>
          <a:noFill/>
        </p:spPr>
      </p:pic>
    </p:spTree>
    <p:extLst>
      <p:ext uri="{BB962C8B-B14F-4D97-AF65-F5344CB8AC3E}">
        <p14:creationId xmlns:p14="http://schemas.microsoft.com/office/powerpoint/2010/main" val="3750066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5FC7-077C-B907-314E-A8743E14C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4DD0F-D309-C2C3-57FC-D444F7557AB1}"/>
              </a:ext>
            </a:extLst>
          </p:cNvPr>
          <p:cNvSpPr>
            <a:spLocks noGrp="1"/>
          </p:cNvSpPr>
          <p:nvPr>
            <p:ph type="title"/>
          </p:nvPr>
        </p:nvSpPr>
        <p:spPr/>
        <p:txBody>
          <a:bodyPr/>
          <a:lstStyle/>
          <a:p>
            <a:r>
              <a:rPr lang="en-US" dirty="0"/>
              <a:t>Media Training</a:t>
            </a:r>
          </a:p>
        </p:txBody>
      </p:sp>
      <p:sp>
        <p:nvSpPr>
          <p:cNvPr id="3" name="Content Placeholder 2">
            <a:extLst>
              <a:ext uri="{FF2B5EF4-FFF2-40B4-BE49-F238E27FC236}">
                <a16:creationId xmlns:a16="http://schemas.microsoft.com/office/drawing/2014/main" id="{116EC8F6-FC3C-F15A-1B0C-28F3DE09A8CB}"/>
              </a:ext>
            </a:extLst>
          </p:cNvPr>
          <p:cNvSpPr>
            <a:spLocks noGrp="1"/>
          </p:cNvSpPr>
          <p:nvPr>
            <p:ph sz="half" idx="1"/>
          </p:nvPr>
        </p:nvSpPr>
        <p:spPr>
          <a:xfrm>
            <a:off x="838198" y="1825625"/>
            <a:ext cx="5950059" cy="4351338"/>
          </a:xfrm>
        </p:spPr>
        <p:txBody>
          <a:bodyPr>
            <a:normAutofit/>
          </a:bodyPr>
          <a:lstStyle/>
          <a:p>
            <a:r>
              <a:rPr lang="en-US" dirty="0"/>
              <a:t>April 2, 2024</a:t>
            </a:r>
          </a:p>
          <a:p>
            <a:pPr lvl="1"/>
            <a:r>
              <a:rPr lang="en-US" dirty="0"/>
              <a:t>Hosted by Rancho Water</a:t>
            </a:r>
          </a:p>
          <a:p>
            <a:pPr lvl="1"/>
            <a:r>
              <a:rPr lang="en-US" dirty="0"/>
              <a:t>3 members of staff and 1 board member attended</a:t>
            </a:r>
          </a:p>
          <a:p>
            <a:pPr lvl="1"/>
            <a:r>
              <a:rPr lang="en-US" dirty="0"/>
              <a:t>Reviewed best practices</a:t>
            </a:r>
          </a:p>
          <a:p>
            <a:pPr lvl="2"/>
            <a:r>
              <a:rPr lang="en-US" dirty="0"/>
              <a:t>Following the 3 C’s: Clear, Concise and Consistent</a:t>
            </a:r>
          </a:p>
          <a:p>
            <a:pPr lvl="2"/>
            <a:r>
              <a:rPr lang="en-US" dirty="0"/>
              <a:t>Camera ready in person &amp; zoom</a:t>
            </a:r>
          </a:p>
          <a:p>
            <a:pPr lvl="2"/>
            <a:r>
              <a:rPr lang="en-US" dirty="0"/>
              <a:t>Tips for engaging with media</a:t>
            </a:r>
          </a:p>
          <a:p>
            <a:pPr lvl="2"/>
            <a:r>
              <a:rPr lang="en-US" dirty="0"/>
              <a:t>Build your message</a:t>
            </a:r>
          </a:p>
          <a:p>
            <a:pPr lvl="2"/>
            <a:r>
              <a:rPr lang="en-US" dirty="0"/>
              <a:t>Interview preparation</a:t>
            </a:r>
          </a:p>
          <a:p>
            <a:pPr lvl="2"/>
            <a:r>
              <a:rPr lang="en-US" dirty="0"/>
              <a:t>Handling difficult Q’s &amp; topics</a:t>
            </a:r>
          </a:p>
        </p:txBody>
      </p:sp>
      <p:sp>
        <p:nvSpPr>
          <p:cNvPr id="5" name="Footer Placeholder 4">
            <a:extLst>
              <a:ext uri="{FF2B5EF4-FFF2-40B4-BE49-F238E27FC236}">
                <a16:creationId xmlns:a16="http://schemas.microsoft.com/office/drawing/2014/main" id="{C4A13916-64D1-1806-76F1-32E3F5A0081E}"/>
              </a:ext>
            </a:extLst>
          </p:cNvPr>
          <p:cNvSpPr>
            <a:spLocks noGrp="1"/>
          </p:cNvSpPr>
          <p:nvPr>
            <p:ph type="ftr" sz="quarter" idx="11"/>
          </p:nvPr>
        </p:nvSpPr>
        <p:spPr>
          <a:xfrm>
            <a:off x="5864772" y="6348536"/>
            <a:ext cx="5489028" cy="365125"/>
          </a:xfrm>
        </p:spPr>
        <p:txBody>
          <a:bodyPr/>
          <a:lstStyle/>
          <a:p>
            <a:r>
              <a:rPr lang="en-US" dirty="0"/>
              <a:t>COMMUNICATIONS &amp; CUSTOMER SERVICE COMMITTEE MEETING</a:t>
            </a:r>
          </a:p>
        </p:txBody>
      </p:sp>
      <p:sp>
        <p:nvSpPr>
          <p:cNvPr id="6" name="Slide Number Placeholder 5">
            <a:extLst>
              <a:ext uri="{FF2B5EF4-FFF2-40B4-BE49-F238E27FC236}">
                <a16:creationId xmlns:a16="http://schemas.microsoft.com/office/drawing/2014/main" id="{C5E2CC67-C6C4-B2CC-10CD-EF810DB5CAC1}"/>
              </a:ext>
            </a:extLst>
          </p:cNvPr>
          <p:cNvSpPr>
            <a:spLocks noGrp="1"/>
          </p:cNvSpPr>
          <p:nvPr>
            <p:ph type="sldNum" sz="quarter" idx="12"/>
          </p:nvPr>
        </p:nvSpPr>
        <p:spPr/>
        <p:txBody>
          <a:bodyPr/>
          <a:lstStyle/>
          <a:p>
            <a:fld id="{71B073CA-E1DB-6646-8627-B9A066EC1A46}" type="slidenum">
              <a:rPr lang="en-US" smtClean="0"/>
              <a:t>23</a:t>
            </a:fld>
            <a:endParaRPr lang="en-US" dirty="0"/>
          </a:p>
        </p:txBody>
      </p:sp>
      <p:pic>
        <p:nvPicPr>
          <p:cNvPr id="7" name="Picture 6" descr="A picture containing text, indoor, sign&#10;&#10;Description automatically generated">
            <a:extLst>
              <a:ext uri="{FF2B5EF4-FFF2-40B4-BE49-F238E27FC236}">
                <a16:creationId xmlns:a16="http://schemas.microsoft.com/office/drawing/2014/main" id="{F5D8E7C2-5D18-800F-A7A4-F653A3E6D35B}"/>
              </a:ext>
            </a:extLst>
          </p:cNvPr>
          <p:cNvPicPr>
            <a:picLocks noChangeAspect="1"/>
          </p:cNvPicPr>
          <p:nvPr/>
        </p:nvPicPr>
        <p:blipFill>
          <a:blip r:embed="rId3"/>
          <a:stretch>
            <a:fillRect/>
          </a:stretch>
        </p:blipFill>
        <p:spPr>
          <a:xfrm>
            <a:off x="7521952" y="972215"/>
            <a:ext cx="3680638" cy="4734732"/>
          </a:xfrm>
          <a:prstGeom prst="rect">
            <a:avLst/>
          </a:prstGeom>
        </p:spPr>
      </p:pic>
    </p:spTree>
    <p:extLst>
      <p:ext uri="{BB962C8B-B14F-4D97-AF65-F5344CB8AC3E}">
        <p14:creationId xmlns:p14="http://schemas.microsoft.com/office/powerpoint/2010/main" val="948400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Newsletter </a:t>
            </a:r>
            <a:br>
              <a:rPr lang="en-US" dirty="0"/>
            </a:br>
            <a:r>
              <a:rPr lang="en-US" dirty="0"/>
              <a:t>Content Planning</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24</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dirty="0"/>
          </a:p>
        </p:txBody>
      </p:sp>
    </p:spTree>
    <p:extLst>
      <p:ext uri="{BB962C8B-B14F-4D97-AF65-F5344CB8AC3E}">
        <p14:creationId xmlns:p14="http://schemas.microsoft.com/office/powerpoint/2010/main" val="25503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DC046C-5845-C026-6579-0F4B3BEF3675}"/>
              </a:ext>
            </a:extLst>
          </p:cNvPr>
          <p:cNvPicPr>
            <a:picLocks noChangeAspect="1"/>
          </p:cNvPicPr>
          <p:nvPr/>
        </p:nvPicPr>
        <p:blipFill>
          <a:blip r:embed="rId3"/>
          <a:srcRect/>
          <a:stretch/>
        </p:blipFill>
        <p:spPr>
          <a:xfrm>
            <a:off x="7583949" y="1607965"/>
            <a:ext cx="3799687" cy="4924916"/>
          </a:xfrm>
          <a:prstGeom prst="rect">
            <a:avLst/>
          </a:prstGeom>
          <a:ln>
            <a:solidFill>
              <a:schemeClr val="bg1">
                <a:lumMod val="85000"/>
              </a:schemeClr>
            </a:solidFill>
          </a:ln>
          <a:effectLst>
            <a:outerShdw blurRad="124201" dist="50800" dir="5400000" sx="44045" sy="44045" algn="ctr" rotWithShape="0">
              <a:schemeClr val="bg1">
                <a:lumMod val="85000"/>
              </a:schemeClr>
            </a:outerShdw>
          </a:effectLst>
        </p:spPr>
      </p:pic>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dirty="0"/>
              <a:t>Newsletter Review</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198" y="1825625"/>
            <a:ext cx="4980711" cy="4707256"/>
          </a:xfrm>
        </p:spPr>
        <p:txBody>
          <a:bodyPr>
            <a:normAutofit lnSpcReduction="10000"/>
          </a:bodyPr>
          <a:lstStyle/>
          <a:p>
            <a:r>
              <a:rPr lang="en-US" dirty="0"/>
              <a:t>April</a:t>
            </a:r>
          </a:p>
          <a:p>
            <a:pPr lvl="1"/>
            <a:r>
              <a:rPr lang="en-US" dirty="0"/>
              <a:t>Capital Improvement Program</a:t>
            </a:r>
          </a:p>
          <a:p>
            <a:pPr lvl="2"/>
            <a:r>
              <a:rPr lang="en-US" dirty="0"/>
              <a:t>CIP Projects overview</a:t>
            </a:r>
          </a:p>
          <a:p>
            <a:pPr lvl="1"/>
            <a:r>
              <a:rPr lang="en-US" dirty="0"/>
              <a:t>Invest in Your Landscape</a:t>
            </a:r>
          </a:p>
          <a:p>
            <a:pPr lvl="2"/>
            <a:r>
              <a:rPr lang="en-US" dirty="0"/>
              <a:t>Rebates from MWD for turf removal, link to top 50 water friendly native plants</a:t>
            </a:r>
          </a:p>
          <a:p>
            <a:pPr lvl="1"/>
            <a:r>
              <a:rPr lang="en-US" dirty="0"/>
              <a:t>Committee Member Volunteers</a:t>
            </a:r>
          </a:p>
          <a:p>
            <a:pPr lvl="2"/>
            <a:r>
              <a:rPr lang="en-US" dirty="0"/>
              <a:t>Get involved and be an important part of the Rainbow Team as a volunteer committee member</a:t>
            </a:r>
          </a:p>
          <a:p>
            <a:pPr lvl="1"/>
            <a:r>
              <a:rPr lang="en-US" dirty="0"/>
              <a:t>Avocado Festival</a:t>
            </a:r>
          </a:p>
          <a:p>
            <a:pPr lvl="1"/>
            <a:r>
              <a:rPr lang="en-US" dirty="0"/>
              <a:t>Career Opportunities</a:t>
            </a:r>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25</a:t>
            </a:fld>
            <a:endParaRPr lang="en-US" dirty="0"/>
          </a:p>
        </p:txBody>
      </p:sp>
      <p:pic>
        <p:nvPicPr>
          <p:cNvPr id="7" name="Picture 6" descr="Text&#10;&#10;Description automatically generated">
            <a:extLst>
              <a:ext uri="{FF2B5EF4-FFF2-40B4-BE49-F238E27FC236}">
                <a16:creationId xmlns:a16="http://schemas.microsoft.com/office/drawing/2014/main" id="{F446F19B-1C19-AC65-27F8-F5BCE62D80B3}"/>
              </a:ext>
            </a:extLst>
          </p:cNvPr>
          <p:cNvPicPr>
            <a:picLocks noChangeAspect="1"/>
          </p:cNvPicPr>
          <p:nvPr/>
        </p:nvPicPr>
        <p:blipFill>
          <a:blip r:embed="rId4"/>
          <a:stretch>
            <a:fillRect/>
          </a:stretch>
        </p:blipFill>
        <p:spPr>
          <a:xfrm>
            <a:off x="6096000" y="681037"/>
            <a:ext cx="3799687" cy="4930643"/>
          </a:xfrm>
          <a:prstGeom prst="rect">
            <a:avLst/>
          </a:prstGeom>
          <a:ln>
            <a:solidFill>
              <a:schemeClr val="bg1">
                <a:lumMod val="85000"/>
              </a:schemeClr>
            </a:solidFill>
          </a:ln>
          <a:effectLst>
            <a:outerShdw blurRad="124201" dist="50800" dir="5400000" sx="44045" sy="44045" algn="ctr" rotWithShape="0">
              <a:schemeClr val="bg1">
                <a:lumMod val="85000"/>
              </a:schemeClr>
            </a:outerShdw>
          </a:effectLst>
        </p:spPr>
      </p:pic>
    </p:spTree>
    <p:extLst>
      <p:ext uri="{BB962C8B-B14F-4D97-AF65-F5344CB8AC3E}">
        <p14:creationId xmlns:p14="http://schemas.microsoft.com/office/powerpoint/2010/main" val="1638282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dirty="0"/>
              <a:t>Newsletter Planning</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200" y="1825625"/>
            <a:ext cx="5268884" cy="4895850"/>
          </a:xfrm>
        </p:spPr>
        <p:txBody>
          <a:bodyPr>
            <a:normAutofit/>
          </a:bodyPr>
          <a:lstStyle/>
          <a:p>
            <a:r>
              <a:rPr lang="en-US" dirty="0"/>
              <a:t>May</a:t>
            </a:r>
          </a:p>
          <a:p>
            <a:pPr lvl="1"/>
            <a:r>
              <a:rPr lang="en-US" dirty="0"/>
              <a:t>National Water Awareness Month with FAQ</a:t>
            </a:r>
          </a:p>
          <a:p>
            <a:pPr lvl="1"/>
            <a:r>
              <a:rPr lang="en-US" dirty="0"/>
              <a:t>What’s Backflow? </a:t>
            </a:r>
          </a:p>
          <a:p>
            <a:pPr lvl="2"/>
            <a:r>
              <a:rPr lang="en-US" dirty="0"/>
              <a:t>Meters team review, device tips, when to call for support, website update with new info</a:t>
            </a:r>
            <a:endParaRPr lang="en-US" b="0" i="0" dirty="0">
              <a:solidFill>
                <a:srgbClr val="202124"/>
              </a:solidFill>
              <a:effectLst/>
              <a:latin typeface="Roboto" panose="02000000000000000000" pitchFamily="2" charset="0"/>
            </a:endParaRPr>
          </a:p>
          <a:p>
            <a:pPr lvl="1"/>
            <a:r>
              <a:rPr lang="en-US" dirty="0"/>
              <a:t>Register for the Rainbow Run</a:t>
            </a:r>
          </a:p>
          <a:p>
            <a:pPr lvl="2"/>
            <a:r>
              <a:rPr lang="en-US" dirty="0"/>
              <a:t>Rainbow Water is sponsoring the water booth at the event</a:t>
            </a:r>
          </a:p>
          <a:p>
            <a:pPr lvl="1"/>
            <a:r>
              <a:rPr lang="en-US" dirty="0"/>
              <a:t>Recap of Events</a:t>
            </a:r>
          </a:p>
          <a:p>
            <a:pPr lvl="2"/>
            <a:r>
              <a:rPr lang="en-US" dirty="0"/>
              <a:t>Photos, recap of Avo Festival</a:t>
            </a:r>
          </a:p>
          <a:p>
            <a:pPr lvl="2"/>
            <a:r>
              <a:rPr lang="en-US" dirty="0"/>
              <a:t>BHS field trip 2024</a:t>
            </a:r>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26</a:t>
            </a:fld>
            <a:endParaRPr lang="en-US" dirty="0"/>
          </a:p>
        </p:txBody>
      </p:sp>
      <p:sp>
        <p:nvSpPr>
          <p:cNvPr id="8" name="Content Placeholder 2">
            <a:extLst>
              <a:ext uri="{FF2B5EF4-FFF2-40B4-BE49-F238E27FC236}">
                <a16:creationId xmlns:a16="http://schemas.microsoft.com/office/drawing/2014/main" id="{3708F883-A346-2E7A-5D96-8F294D169AC4}"/>
              </a:ext>
            </a:extLst>
          </p:cNvPr>
          <p:cNvSpPr txBox="1">
            <a:spLocks/>
          </p:cNvSpPr>
          <p:nvPr/>
        </p:nvSpPr>
        <p:spPr>
          <a:xfrm>
            <a:off x="6372993" y="1825624"/>
            <a:ext cx="5268884" cy="47057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June</a:t>
            </a:r>
          </a:p>
          <a:p>
            <a:pPr lvl="1"/>
            <a:r>
              <a:rPr lang="en-US" dirty="0"/>
              <a:t>CCR Report + Rate Increase</a:t>
            </a:r>
          </a:p>
          <a:p>
            <a:pPr lvl="3"/>
            <a:r>
              <a:rPr lang="en-US" dirty="0"/>
              <a:t>CCR report stats, cost of water and water rates messaging</a:t>
            </a:r>
          </a:p>
          <a:p>
            <a:pPr lvl="1"/>
            <a:r>
              <a:rPr lang="en-US" dirty="0"/>
              <a:t>Adjust water for summer</a:t>
            </a:r>
          </a:p>
          <a:p>
            <a:pPr lvl="2"/>
            <a:r>
              <a:rPr lang="en-US" dirty="0"/>
              <a:t>Tips for watering, expected dry conditions for La Nina season</a:t>
            </a:r>
            <a:endParaRPr lang="en-US" b="0" i="0" dirty="0">
              <a:solidFill>
                <a:srgbClr val="202124"/>
              </a:solidFill>
              <a:effectLst/>
              <a:latin typeface="Roboto" panose="02000000000000000000" pitchFamily="2" charset="0"/>
            </a:endParaRPr>
          </a:p>
          <a:p>
            <a:pPr lvl="1"/>
            <a:r>
              <a:rPr lang="en-US" dirty="0"/>
              <a:t>Virtual Workshops</a:t>
            </a:r>
          </a:p>
          <a:p>
            <a:pPr lvl="2"/>
            <a:r>
              <a:rPr lang="en-US" dirty="0"/>
              <a:t>Metropolitan Water workshops for irrigation and G3 Landscape zooms</a:t>
            </a:r>
          </a:p>
          <a:p>
            <a:pPr lvl="1"/>
            <a:r>
              <a:rPr lang="en-US" dirty="0"/>
              <a:t>Water Efficiency Survey </a:t>
            </a:r>
          </a:p>
          <a:p>
            <a:pPr lvl="2"/>
            <a:r>
              <a:rPr lang="en-US" dirty="0"/>
              <a:t>Make the most of water use and take the survey to review high usage on </a:t>
            </a:r>
            <a:r>
              <a:rPr lang="en-US" dirty="0" err="1"/>
              <a:t>BeWaterWise.com</a:t>
            </a:r>
            <a:endParaRPr lang="en-US" dirty="0"/>
          </a:p>
          <a:p>
            <a:pPr lvl="2"/>
            <a:endParaRPr lang="en-US" dirty="0"/>
          </a:p>
          <a:p>
            <a:pPr marL="914400" lvl="2" indent="0">
              <a:buNone/>
            </a:pPr>
            <a:endParaRPr lang="en-US" dirty="0"/>
          </a:p>
        </p:txBody>
      </p:sp>
    </p:spTree>
    <p:extLst>
      <p:ext uri="{BB962C8B-B14F-4D97-AF65-F5344CB8AC3E}">
        <p14:creationId xmlns:p14="http://schemas.microsoft.com/office/powerpoint/2010/main" val="2682768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Public </a:t>
            </a:r>
            <a:br>
              <a:rPr lang="en-US" dirty="0"/>
            </a:br>
            <a:r>
              <a:rPr lang="en-US" dirty="0"/>
              <a:t>Communications</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27</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dirty="0"/>
              <a:t>&amp; Related Media Stories</a:t>
            </a:r>
          </a:p>
        </p:txBody>
      </p:sp>
    </p:spTree>
    <p:extLst>
      <p:ext uri="{BB962C8B-B14F-4D97-AF65-F5344CB8AC3E}">
        <p14:creationId xmlns:p14="http://schemas.microsoft.com/office/powerpoint/2010/main" val="678821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28</a:t>
            </a:fld>
            <a:endParaRPr lang="en-US" dirty="0"/>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dirty="0"/>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3"/>
            <a:ext cx="3256317" cy="3999321"/>
          </a:xfrm>
        </p:spPr>
        <p:txBody>
          <a:bodyPr>
            <a:normAutofit/>
          </a:bodyPr>
          <a:lstStyle/>
          <a:p>
            <a:r>
              <a:rPr lang="en-US" sz="2000" b="1" dirty="0"/>
              <a:t>March 15</a:t>
            </a:r>
          </a:p>
          <a:p>
            <a:pPr marL="342900" indent="-342900">
              <a:buFont typeface="Arial" panose="020B0604020202020204" pitchFamily="34" charset="0"/>
              <a:buChar char="•"/>
            </a:pPr>
            <a:r>
              <a:rPr lang="en-US" sz="2000" dirty="0">
                <a:effectLst/>
              </a:rPr>
              <a:t>New Board Member Appointed to Division 3</a:t>
            </a:r>
          </a:p>
          <a:p>
            <a:endParaRPr lang="en-US" sz="2000" dirty="0">
              <a:effectLst/>
            </a:endParaRPr>
          </a:p>
          <a:p>
            <a:pPr marL="342900" indent="-342900">
              <a:buFont typeface="Arial" panose="020B0604020202020204" pitchFamily="34" charset="0"/>
              <a:buChar char="•"/>
            </a:pPr>
            <a:endParaRPr lang="en-US" sz="2000" dirty="0"/>
          </a:p>
        </p:txBody>
      </p:sp>
      <p:pic>
        <p:nvPicPr>
          <p:cNvPr id="6" name="Picture 5" descr="A person in a red shirt&#10;&#10;Description automatically generated with low confidence">
            <a:extLst>
              <a:ext uri="{FF2B5EF4-FFF2-40B4-BE49-F238E27FC236}">
                <a16:creationId xmlns:a16="http://schemas.microsoft.com/office/drawing/2014/main" id="{7963E6CD-7F99-A634-4A05-A1B8BE6C265D}"/>
              </a:ext>
            </a:extLst>
          </p:cNvPr>
          <p:cNvPicPr>
            <a:picLocks noChangeAspect="1"/>
          </p:cNvPicPr>
          <p:nvPr/>
        </p:nvPicPr>
        <p:blipFill>
          <a:blip r:embed="rId3"/>
          <a:stretch>
            <a:fillRect/>
          </a:stretch>
        </p:blipFill>
        <p:spPr>
          <a:xfrm>
            <a:off x="6096000" y="826407"/>
            <a:ext cx="4553662" cy="5471067"/>
          </a:xfrm>
          <a:prstGeom prst="rect">
            <a:avLst/>
          </a:prstGeom>
          <a:ln>
            <a:solidFill>
              <a:schemeClr val="bg1">
                <a:lumMod val="85000"/>
              </a:schemeClr>
            </a:solidFill>
          </a:ln>
        </p:spPr>
      </p:pic>
    </p:spTree>
    <p:extLst>
      <p:ext uri="{BB962C8B-B14F-4D97-AF65-F5344CB8AC3E}">
        <p14:creationId xmlns:p14="http://schemas.microsoft.com/office/powerpoint/2010/main" val="292484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Strategic </a:t>
            </a:r>
            <a:br>
              <a:rPr lang="en-US" dirty="0"/>
            </a:br>
            <a:r>
              <a:rPr lang="en-US" dirty="0"/>
              <a:t>Communications Plan</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a:t>
            </a:fld>
            <a:endParaRPr lang="en-US" dirty="0"/>
          </a:p>
        </p:txBody>
      </p:sp>
    </p:spTree>
    <p:extLst>
      <p:ext uri="{BB962C8B-B14F-4D97-AF65-F5344CB8AC3E}">
        <p14:creationId xmlns:p14="http://schemas.microsoft.com/office/powerpoint/2010/main" val="3415624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CA337-5C3E-78B3-B383-BB9D116081E4}"/>
            </a:ext>
          </a:extLst>
        </p:cNvPr>
        <p:cNvGrpSpPr/>
        <p:nvPr/>
      </p:nvGrpSpPr>
      <p:grpSpPr>
        <a:xfrm>
          <a:off x="0" y="0"/>
          <a:ext cx="0" cy="0"/>
          <a:chOff x="0" y="0"/>
          <a:chExt cx="0" cy="0"/>
        </a:xfrm>
      </p:grpSpPr>
      <p:pic>
        <p:nvPicPr>
          <p:cNvPr id="11" name="Picture 10" descr="Graphical user interface, text, application, Word, website&#10;&#10;Description automatically generated">
            <a:extLst>
              <a:ext uri="{FF2B5EF4-FFF2-40B4-BE49-F238E27FC236}">
                <a16:creationId xmlns:a16="http://schemas.microsoft.com/office/drawing/2014/main" id="{931AA7AC-B7FC-3257-6AF5-2C52DBE28F5F}"/>
              </a:ext>
            </a:extLst>
          </p:cNvPr>
          <p:cNvPicPr>
            <a:picLocks noChangeAspect="1"/>
          </p:cNvPicPr>
          <p:nvPr/>
        </p:nvPicPr>
        <p:blipFill rotWithShape="1">
          <a:blip r:embed="rId3"/>
          <a:srcRect r="16474"/>
          <a:stretch/>
        </p:blipFill>
        <p:spPr>
          <a:xfrm>
            <a:off x="7594430" y="309064"/>
            <a:ext cx="4373728" cy="4758882"/>
          </a:xfrm>
          <a:prstGeom prst="rect">
            <a:avLst/>
          </a:prstGeom>
          <a:ln>
            <a:solidFill>
              <a:schemeClr val="bg1">
                <a:lumMod val="85000"/>
              </a:schemeClr>
            </a:solidFill>
          </a:ln>
        </p:spPr>
      </p:pic>
      <p:sp>
        <p:nvSpPr>
          <p:cNvPr id="3" name="Slide Number Placeholder 2">
            <a:extLst>
              <a:ext uri="{FF2B5EF4-FFF2-40B4-BE49-F238E27FC236}">
                <a16:creationId xmlns:a16="http://schemas.microsoft.com/office/drawing/2014/main" id="{7AB59809-B8BD-2B12-FFA2-66BE1CEE7E0A}"/>
              </a:ext>
            </a:extLst>
          </p:cNvPr>
          <p:cNvSpPr>
            <a:spLocks noGrp="1"/>
          </p:cNvSpPr>
          <p:nvPr>
            <p:ph type="sldNum" sz="quarter" idx="12"/>
          </p:nvPr>
        </p:nvSpPr>
        <p:spPr/>
        <p:txBody>
          <a:bodyPr/>
          <a:lstStyle/>
          <a:p>
            <a:fld id="{71B073CA-E1DB-6646-8627-B9A066EC1A46}" type="slidenum">
              <a:rPr lang="en-US" smtClean="0"/>
              <a:t>29</a:t>
            </a:fld>
            <a:endParaRPr lang="en-US" dirty="0"/>
          </a:p>
        </p:txBody>
      </p:sp>
      <p:sp>
        <p:nvSpPr>
          <p:cNvPr id="4" name="Title 3">
            <a:extLst>
              <a:ext uri="{FF2B5EF4-FFF2-40B4-BE49-F238E27FC236}">
                <a16:creationId xmlns:a16="http://schemas.microsoft.com/office/drawing/2014/main" id="{FF64B2E9-1A5D-AB1E-4EA1-03CF66375C7A}"/>
              </a:ext>
            </a:extLst>
          </p:cNvPr>
          <p:cNvSpPr>
            <a:spLocks noGrp="1"/>
          </p:cNvSpPr>
          <p:nvPr>
            <p:ph type="title"/>
          </p:nvPr>
        </p:nvSpPr>
        <p:spPr/>
        <p:txBody>
          <a:bodyPr/>
          <a:lstStyle/>
          <a:p>
            <a:r>
              <a:rPr lang="en-US" dirty="0"/>
              <a:t>Signage</a:t>
            </a:r>
          </a:p>
        </p:txBody>
      </p:sp>
      <p:sp>
        <p:nvSpPr>
          <p:cNvPr id="5" name="Text Placeholder 4">
            <a:extLst>
              <a:ext uri="{FF2B5EF4-FFF2-40B4-BE49-F238E27FC236}">
                <a16:creationId xmlns:a16="http://schemas.microsoft.com/office/drawing/2014/main" id="{FFD04761-FE9F-3FA8-747E-AAC67B19EE3C}"/>
              </a:ext>
            </a:extLst>
          </p:cNvPr>
          <p:cNvSpPr>
            <a:spLocks noGrp="1"/>
          </p:cNvSpPr>
          <p:nvPr>
            <p:ph type="body" sz="half" idx="2"/>
          </p:nvPr>
        </p:nvSpPr>
        <p:spPr>
          <a:xfrm>
            <a:off x="487780" y="2298153"/>
            <a:ext cx="3231813" cy="3999321"/>
          </a:xfrm>
        </p:spPr>
        <p:txBody>
          <a:bodyPr>
            <a:normAutofit/>
          </a:bodyPr>
          <a:lstStyle/>
          <a:p>
            <a:r>
              <a:rPr lang="en-US" sz="2000" b="1" dirty="0"/>
              <a:t>Pump Station Project</a:t>
            </a:r>
          </a:p>
          <a:p>
            <a:pPr marL="342900" indent="-342900">
              <a:buFont typeface="Arial" panose="020B0604020202020204" pitchFamily="34" charset="0"/>
              <a:buChar char="•"/>
            </a:pPr>
            <a:r>
              <a:rPr lang="en-US" sz="2000" dirty="0">
                <a:effectLst/>
              </a:rPr>
              <a:t>Construction signs for Pump Stations</a:t>
            </a:r>
          </a:p>
          <a:p>
            <a:pPr marL="342900" indent="-342900">
              <a:buFont typeface="Arial" panose="020B0604020202020204" pitchFamily="34" charset="0"/>
              <a:buChar char="•"/>
            </a:pPr>
            <a:r>
              <a:rPr lang="en-US" sz="2000" dirty="0"/>
              <a:t>New CIP webpage with QR code link on signs</a:t>
            </a:r>
          </a:p>
          <a:p>
            <a:pPr marL="342900" indent="-342900">
              <a:buFont typeface="Arial" panose="020B0604020202020204" pitchFamily="34" charset="0"/>
              <a:buChar char="•"/>
            </a:pPr>
            <a:r>
              <a:rPr lang="en-US" sz="2000" dirty="0">
                <a:effectLst/>
              </a:rPr>
              <a:t>Door hanger </a:t>
            </a:r>
            <a:r>
              <a:rPr lang="en-US" sz="2000" dirty="0"/>
              <a:t>for construction notification</a:t>
            </a:r>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9" name="Picture 8" descr="Logo, company name&#10;&#10;Description automatically generated">
            <a:extLst>
              <a:ext uri="{FF2B5EF4-FFF2-40B4-BE49-F238E27FC236}">
                <a16:creationId xmlns:a16="http://schemas.microsoft.com/office/drawing/2014/main" id="{B983A877-B2AC-478F-4467-2F1180D6C063}"/>
              </a:ext>
            </a:extLst>
          </p:cNvPr>
          <p:cNvPicPr>
            <a:picLocks noChangeAspect="1"/>
          </p:cNvPicPr>
          <p:nvPr/>
        </p:nvPicPr>
        <p:blipFill>
          <a:blip r:embed="rId4"/>
          <a:stretch>
            <a:fillRect/>
          </a:stretch>
        </p:blipFill>
        <p:spPr>
          <a:xfrm>
            <a:off x="4259554" y="1318156"/>
            <a:ext cx="3672892" cy="3686010"/>
          </a:xfrm>
          <a:prstGeom prst="rect">
            <a:avLst/>
          </a:prstGeom>
          <a:ln>
            <a:solidFill>
              <a:schemeClr val="bg1">
                <a:lumMod val="85000"/>
              </a:schemeClr>
            </a:solidFill>
          </a:ln>
        </p:spPr>
      </p:pic>
      <p:pic>
        <p:nvPicPr>
          <p:cNvPr id="13" name="Picture 12" descr="Graphical user interface, text&#10;&#10;Description automatically generated">
            <a:extLst>
              <a:ext uri="{FF2B5EF4-FFF2-40B4-BE49-F238E27FC236}">
                <a16:creationId xmlns:a16="http://schemas.microsoft.com/office/drawing/2014/main" id="{542EAAFD-3593-3BD1-D004-20ED83AC2DF1}"/>
              </a:ext>
            </a:extLst>
          </p:cNvPr>
          <p:cNvPicPr>
            <a:picLocks noChangeAspect="1"/>
          </p:cNvPicPr>
          <p:nvPr/>
        </p:nvPicPr>
        <p:blipFill rotWithShape="1">
          <a:blip r:embed="rId5"/>
          <a:srcRect b="55663"/>
          <a:stretch/>
        </p:blipFill>
        <p:spPr>
          <a:xfrm>
            <a:off x="7372303" y="3817366"/>
            <a:ext cx="3004956" cy="3040634"/>
          </a:xfrm>
          <a:prstGeom prst="rect">
            <a:avLst/>
          </a:prstGeom>
          <a:ln>
            <a:solidFill>
              <a:schemeClr val="bg2"/>
            </a:solidFill>
          </a:ln>
        </p:spPr>
      </p:pic>
    </p:spTree>
    <p:extLst>
      <p:ext uri="{BB962C8B-B14F-4D97-AF65-F5344CB8AC3E}">
        <p14:creationId xmlns:p14="http://schemas.microsoft.com/office/powerpoint/2010/main" val="3824710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34F9C-825C-63B0-882C-AF0DF6224F8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346492-A40D-B15C-05C8-AC748795262F}"/>
              </a:ext>
            </a:extLst>
          </p:cNvPr>
          <p:cNvSpPr>
            <a:spLocks noGrp="1"/>
          </p:cNvSpPr>
          <p:nvPr>
            <p:ph type="sldNum" sz="quarter" idx="12"/>
          </p:nvPr>
        </p:nvSpPr>
        <p:spPr/>
        <p:txBody>
          <a:bodyPr/>
          <a:lstStyle/>
          <a:p>
            <a:fld id="{71B073CA-E1DB-6646-8627-B9A066EC1A46}" type="slidenum">
              <a:rPr lang="en-US" smtClean="0"/>
              <a:t>30</a:t>
            </a:fld>
            <a:endParaRPr lang="en-US" dirty="0"/>
          </a:p>
        </p:txBody>
      </p:sp>
      <p:sp>
        <p:nvSpPr>
          <p:cNvPr id="4" name="Title 3">
            <a:extLst>
              <a:ext uri="{FF2B5EF4-FFF2-40B4-BE49-F238E27FC236}">
                <a16:creationId xmlns:a16="http://schemas.microsoft.com/office/drawing/2014/main" id="{6971B6A2-E807-4658-F4FD-467AFF9F9DE1}"/>
              </a:ext>
            </a:extLst>
          </p:cNvPr>
          <p:cNvSpPr>
            <a:spLocks noGrp="1"/>
          </p:cNvSpPr>
          <p:nvPr>
            <p:ph type="title"/>
          </p:nvPr>
        </p:nvSpPr>
        <p:spPr/>
        <p:txBody>
          <a:bodyPr/>
          <a:lstStyle/>
          <a:p>
            <a:r>
              <a:rPr lang="en-US" dirty="0"/>
              <a:t>Website Updates</a:t>
            </a:r>
          </a:p>
        </p:txBody>
      </p:sp>
      <p:sp>
        <p:nvSpPr>
          <p:cNvPr id="5" name="Text Placeholder 4">
            <a:extLst>
              <a:ext uri="{FF2B5EF4-FFF2-40B4-BE49-F238E27FC236}">
                <a16:creationId xmlns:a16="http://schemas.microsoft.com/office/drawing/2014/main" id="{FB4A02A0-8460-D9D1-366A-B70739D70C8A}"/>
              </a:ext>
            </a:extLst>
          </p:cNvPr>
          <p:cNvSpPr>
            <a:spLocks noGrp="1"/>
          </p:cNvSpPr>
          <p:nvPr>
            <p:ph type="body" sz="half" idx="2"/>
          </p:nvPr>
        </p:nvSpPr>
        <p:spPr>
          <a:xfrm>
            <a:off x="487780" y="2298153"/>
            <a:ext cx="3650267" cy="3999321"/>
          </a:xfrm>
        </p:spPr>
        <p:txBody>
          <a:bodyPr>
            <a:normAutofit/>
          </a:bodyPr>
          <a:lstStyle/>
          <a:p>
            <a:r>
              <a:rPr lang="en-US" sz="2000" b="1" dirty="0"/>
              <a:t>Become a Committee Member</a:t>
            </a:r>
          </a:p>
          <a:p>
            <a:pPr marL="342900" indent="-342900">
              <a:buFont typeface="Arial" panose="020B0604020202020204" pitchFamily="34" charset="0"/>
              <a:buChar char="•"/>
            </a:pPr>
            <a:r>
              <a:rPr lang="en-US" sz="2000" dirty="0">
                <a:effectLst/>
              </a:rPr>
              <a:t>Public Committee information, </a:t>
            </a:r>
            <a:r>
              <a:rPr lang="en-US" sz="2000" dirty="0"/>
              <a:t>interest form</a:t>
            </a:r>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7" name="Picture 6" descr="Graphical user interface, text, application, email&#10;&#10;Description automatically generated">
            <a:extLst>
              <a:ext uri="{FF2B5EF4-FFF2-40B4-BE49-F238E27FC236}">
                <a16:creationId xmlns:a16="http://schemas.microsoft.com/office/drawing/2014/main" id="{70AB36F4-E8F0-04A6-B92C-108B846B9F25}"/>
              </a:ext>
            </a:extLst>
          </p:cNvPr>
          <p:cNvPicPr>
            <a:picLocks noChangeAspect="1"/>
          </p:cNvPicPr>
          <p:nvPr/>
        </p:nvPicPr>
        <p:blipFill>
          <a:blip r:embed="rId3"/>
          <a:stretch>
            <a:fillRect/>
          </a:stretch>
        </p:blipFill>
        <p:spPr>
          <a:xfrm>
            <a:off x="5759622" y="1348633"/>
            <a:ext cx="5208272" cy="4827441"/>
          </a:xfrm>
          <a:prstGeom prst="rect">
            <a:avLst/>
          </a:prstGeom>
          <a:ln>
            <a:solidFill>
              <a:schemeClr val="bg2"/>
            </a:solidFill>
          </a:ln>
        </p:spPr>
      </p:pic>
    </p:spTree>
    <p:extLst>
      <p:ext uri="{BB962C8B-B14F-4D97-AF65-F5344CB8AC3E}">
        <p14:creationId xmlns:p14="http://schemas.microsoft.com/office/powerpoint/2010/main" val="3294527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62E5-0849-6A5E-9B3F-F18BCA48C907}"/>
              </a:ext>
            </a:extLst>
          </p:cNvPr>
          <p:cNvSpPr>
            <a:spLocks noGrp="1"/>
          </p:cNvSpPr>
          <p:nvPr>
            <p:ph type="title"/>
          </p:nvPr>
        </p:nvSpPr>
        <p:spPr>
          <a:xfrm>
            <a:off x="884473" y="3652870"/>
            <a:ext cx="10515600" cy="1186416"/>
          </a:xfrm>
        </p:spPr>
        <p:txBody>
          <a:bodyPr>
            <a:normAutofit/>
          </a:bodyPr>
          <a:lstStyle/>
          <a:p>
            <a:r>
              <a:rPr lang="en-US" dirty="0"/>
              <a:t>Agenda Items for Next Meeting </a:t>
            </a:r>
            <a:br>
              <a:rPr lang="en-US" dirty="0"/>
            </a:br>
            <a:r>
              <a:rPr lang="en-US" dirty="0"/>
              <a:t>May 21, 2024</a:t>
            </a:r>
          </a:p>
        </p:txBody>
      </p:sp>
      <p:sp>
        <p:nvSpPr>
          <p:cNvPr id="4" name="Footer Placeholder 3">
            <a:extLst>
              <a:ext uri="{FF2B5EF4-FFF2-40B4-BE49-F238E27FC236}">
                <a16:creationId xmlns:a16="http://schemas.microsoft.com/office/drawing/2014/main" id="{CE70B2CD-C845-689F-AF21-56CDA6E7354F}"/>
              </a:ext>
            </a:extLst>
          </p:cNvPr>
          <p:cNvSpPr>
            <a:spLocks noGrp="1"/>
          </p:cNvSpPr>
          <p:nvPr>
            <p:ph type="ftr" sz="quarter" idx="11"/>
          </p:nvPr>
        </p:nvSpPr>
        <p:spPr>
          <a:xfrm>
            <a:off x="7239000" y="6348536"/>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133F12AF-E6D1-164A-E6EA-B5DEC0A7CD62}"/>
              </a:ext>
            </a:extLst>
          </p:cNvPr>
          <p:cNvSpPr>
            <a:spLocks noGrp="1"/>
          </p:cNvSpPr>
          <p:nvPr>
            <p:ph type="sldNum" sz="quarter" idx="12"/>
          </p:nvPr>
        </p:nvSpPr>
        <p:spPr/>
        <p:txBody>
          <a:bodyPr/>
          <a:lstStyle/>
          <a:p>
            <a:fld id="{71B073CA-E1DB-6646-8627-B9A066EC1A46}" type="slidenum">
              <a:rPr lang="en-US" smtClean="0"/>
              <a:pPr/>
              <a:t>31</a:t>
            </a:fld>
            <a:endParaRPr lang="en-US" dirty="0"/>
          </a:p>
        </p:txBody>
      </p:sp>
    </p:spTree>
    <p:extLst>
      <p:ext uri="{BB962C8B-B14F-4D97-AF65-F5344CB8AC3E}">
        <p14:creationId xmlns:p14="http://schemas.microsoft.com/office/powerpoint/2010/main" val="29155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21102DF-BEC0-AA09-6A83-35659DDA5AA4}"/>
              </a:ext>
            </a:extLst>
          </p:cNvPr>
          <p:cNvSpPr/>
          <p:nvPr/>
        </p:nvSpPr>
        <p:spPr>
          <a:xfrm>
            <a:off x="4367848" y="1922790"/>
            <a:ext cx="3386256" cy="4349130"/>
          </a:xfrm>
          <a:prstGeom prst="roundRect">
            <a:avLst/>
          </a:prstGeom>
          <a:gradFill flip="none" rotWithShape="1">
            <a:gsLst>
              <a:gs pos="100000">
                <a:srgbClr val="0966AF"/>
              </a:gs>
              <a:gs pos="60000">
                <a:srgbClr val="204C90"/>
              </a:gs>
              <a:gs pos="17000">
                <a:srgbClr val="97D8E9"/>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normAutofit fontScale="90000"/>
          </a:bodyPr>
          <a:lstStyle/>
          <a:p>
            <a:r>
              <a:rPr lang="en-US"/>
              <a:t>Strategic Communications Plan Development Steps</a:t>
            </a:r>
          </a:p>
        </p:txBody>
      </p:sp>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p:txBody>
          <a:bodyPr/>
          <a:lstStyle/>
          <a:p>
            <a:r>
              <a:rPr lang="en-US"/>
              <a:t>COMMUNICATIONS &amp; CUSTOMER SERVICE COMMITTEE MEETING</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3</a:t>
            </a:fld>
            <a:endParaRPr lang="en-US"/>
          </a:p>
        </p:txBody>
      </p:sp>
      <p:sp>
        <p:nvSpPr>
          <p:cNvPr id="11" name="Rounded Rectangle 10">
            <a:extLst>
              <a:ext uri="{FF2B5EF4-FFF2-40B4-BE49-F238E27FC236}">
                <a16:creationId xmlns:a16="http://schemas.microsoft.com/office/drawing/2014/main" id="{17636267-3D77-683D-AB06-5F8DB785318E}"/>
              </a:ext>
            </a:extLst>
          </p:cNvPr>
          <p:cNvSpPr/>
          <p:nvPr/>
        </p:nvSpPr>
        <p:spPr>
          <a:xfrm>
            <a:off x="628184" y="1906859"/>
            <a:ext cx="3386256" cy="4349130"/>
          </a:xfrm>
          <a:prstGeom prst="roundRect">
            <a:avLst/>
          </a:prstGeom>
          <a:gradFill flip="none" rotWithShape="1">
            <a:gsLst>
              <a:gs pos="100000">
                <a:srgbClr val="0966AF"/>
              </a:gs>
              <a:gs pos="60000">
                <a:srgbClr val="204C90"/>
              </a:gs>
              <a:gs pos="17000">
                <a:srgbClr val="97D8E9"/>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ext Placeholder 4">
            <a:extLst>
              <a:ext uri="{FF2B5EF4-FFF2-40B4-BE49-F238E27FC236}">
                <a16:creationId xmlns:a16="http://schemas.microsoft.com/office/drawing/2014/main" id="{BFB9D73C-C453-19E5-4B1F-175529581597}"/>
              </a:ext>
            </a:extLst>
          </p:cNvPr>
          <p:cNvGraphicFramePr>
            <a:graphicFrameLocks noGrp="1"/>
          </p:cNvGraphicFramePr>
          <p:nvPr>
            <p:ph idx="1"/>
          </p:nvPr>
        </p:nvGraphicFramePr>
        <p:xfrm>
          <a:off x="693234" y="1817650"/>
          <a:ext cx="10660566" cy="4359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ounded Rectangle 13">
            <a:extLst>
              <a:ext uri="{FF2B5EF4-FFF2-40B4-BE49-F238E27FC236}">
                <a16:creationId xmlns:a16="http://schemas.microsoft.com/office/drawing/2014/main" id="{519D5289-4E6B-7BA2-AF9D-0C9936087000}"/>
              </a:ext>
            </a:extLst>
          </p:cNvPr>
          <p:cNvSpPr/>
          <p:nvPr/>
        </p:nvSpPr>
        <p:spPr>
          <a:xfrm>
            <a:off x="8055896" y="1918011"/>
            <a:ext cx="3507921" cy="4349130"/>
          </a:xfrm>
          <a:prstGeom prst="roundRect">
            <a:avLst/>
          </a:prstGeom>
          <a:noFill/>
          <a:ln w="31750">
            <a:solidFill>
              <a:srgbClr val="97D8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67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p:txBody>
          <a:bodyPr/>
          <a:lstStyle/>
          <a:p>
            <a:r>
              <a:rPr lang="en-US"/>
              <a:t>COMMUNICATIONS &amp; CUSTOMER SERVICE COMMITTEE MEETING</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4</a:t>
            </a:fld>
            <a:endParaRPr lang="en-US"/>
          </a:p>
        </p:txBody>
      </p:sp>
      <p:sp>
        <p:nvSpPr>
          <p:cNvPr id="20" name="Title 1">
            <a:extLst>
              <a:ext uri="{FF2B5EF4-FFF2-40B4-BE49-F238E27FC236}">
                <a16:creationId xmlns:a16="http://schemas.microsoft.com/office/drawing/2014/main" id="{7D107692-99C7-38AB-5694-18953778DB41}"/>
              </a:ext>
            </a:extLst>
          </p:cNvPr>
          <p:cNvSpPr>
            <a:spLocks noGrp="1"/>
          </p:cNvSpPr>
          <p:nvPr>
            <p:ph type="title"/>
          </p:nvPr>
        </p:nvSpPr>
        <p:spPr>
          <a:xfrm>
            <a:off x="838200" y="640421"/>
            <a:ext cx="10515600" cy="658080"/>
          </a:xfrm>
        </p:spPr>
        <p:txBody>
          <a:bodyPr/>
          <a:lstStyle/>
          <a:p>
            <a:r>
              <a:rPr lang="en-US"/>
              <a:t>Discovery Recap: SWOT Analysis STRENGTHS</a:t>
            </a:r>
          </a:p>
        </p:txBody>
      </p:sp>
      <p:sp>
        <p:nvSpPr>
          <p:cNvPr id="21" name="Text Placeholder 2">
            <a:extLst>
              <a:ext uri="{FF2B5EF4-FFF2-40B4-BE49-F238E27FC236}">
                <a16:creationId xmlns:a16="http://schemas.microsoft.com/office/drawing/2014/main" id="{F344088C-BE50-5689-D714-572CB8053B2C}"/>
              </a:ext>
            </a:extLst>
          </p:cNvPr>
          <p:cNvSpPr txBox="1">
            <a:spLocks/>
          </p:cNvSpPr>
          <p:nvPr/>
        </p:nvSpPr>
        <p:spPr>
          <a:xfrm>
            <a:off x="6330824" y="1423174"/>
            <a:ext cx="5157787" cy="5677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Customer Service Strengths	</a:t>
            </a:r>
          </a:p>
        </p:txBody>
      </p:sp>
      <p:sp>
        <p:nvSpPr>
          <p:cNvPr id="22" name="Text Placeholder 3">
            <a:extLst>
              <a:ext uri="{FF2B5EF4-FFF2-40B4-BE49-F238E27FC236}">
                <a16:creationId xmlns:a16="http://schemas.microsoft.com/office/drawing/2014/main" id="{B4915236-BE54-DC7C-5BC5-096422546405}"/>
              </a:ext>
            </a:extLst>
          </p:cNvPr>
          <p:cNvSpPr txBox="1">
            <a:spLocks/>
          </p:cNvSpPr>
          <p:nvPr/>
        </p:nvSpPr>
        <p:spPr>
          <a:xfrm>
            <a:off x="838200" y="1414954"/>
            <a:ext cx="5622010" cy="567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Communication Strengths</a:t>
            </a:r>
          </a:p>
          <a:p>
            <a:pPr marL="0" indent="0">
              <a:buNone/>
            </a:pPr>
            <a:endParaRPr lang="en-US" b="1"/>
          </a:p>
        </p:txBody>
      </p:sp>
      <p:sp>
        <p:nvSpPr>
          <p:cNvPr id="24" name="Content Placeholder 6">
            <a:extLst>
              <a:ext uri="{FF2B5EF4-FFF2-40B4-BE49-F238E27FC236}">
                <a16:creationId xmlns:a16="http://schemas.microsoft.com/office/drawing/2014/main" id="{2C121C6B-856A-BA29-2F8C-054CBDDC538F}"/>
              </a:ext>
            </a:extLst>
          </p:cNvPr>
          <p:cNvSpPr txBox="1">
            <a:spLocks/>
          </p:cNvSpPr>
          <p:nvPr/>
        </p:nvSpPr>
        <p:spPr>
          <a:xfrm>
            <a:off x="6330824" y="2095245"/>
            <a:ext cx="5157787" cy="4158095"/>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Phone service: We take time to explain programs and rates and answer questions</a:t>
            </a:r>
          </a:p>
          <a:p>
            <a:r>
              <a:rPr lang="en-US"/>
              <a:t>Low average hold times and max hold times</a:t>
            </a:r>
          </a:p>
          <a:p>
            <a:r>
              <a:rPr lang="en-US"/>
              <a:t>Friendliness of CSR team</a:t>
            </a:r>
          </a:p>
          <a:p>
            <a:r>
              <a:rPr lang="en-US"/>
              <a:t>Strong conflict de-escalation skills</a:t>
            </a:r>
          </a:p>
          <a:p>
            <a:r>
              <a:rPr lang="en-US"/>
              <a:t>Field staff is great with customers</a:t>
            </a:r>
          </a:p>
          <a:p>
            <a:r>
              <a:rPr lang="en-US"/>
              <a:t>Diversified communication channels (digital &amp; paper)</a:t>
            </a:r>
          </a:p>
          <a:p>
            <a:r>
              <a:rPr lang="en-US"/>
              <a:t>FAST response to service requests compared to other utilities</a:t>
            </a:r>
          </a:p>
          <a:p>
            <a:r>
              <a:rPr lang="en-US"/>
              <a:t>Flume program</a:t>
            </a:r>
          </a:p>
          <a:p>
            <a:r>
              <a:rPr lang="en-US"/>
              <a:t>Call metrics are reported to committee</a:t>
            </a:r>
          </a:p>
          <a:p>
            <a:r>
              <a:rPr lang="en-US"/>
              <a:t>Customer service survey in place</a:t>
            </a:r>
          </a:p>
          <a:p>
            <a:r>
              <a:rPr lang="en-US"/>
              <a:t>Reverse 911 system in place</a:t>
            </a:r>
          </a:p>
          <a:p>
            <a:endParaRPr lang="en-US"/>
          </a:p>
        </p:txBody>
      </p:sp>
      <p:sp>
        <p:nvSpPr>
          <p:cNvPr id="2" name="Content Placeholder 6">
            <a:extLst>
              <a:ext uri="{FF2B5EF4-FFF2-40B4-BE49-F238E27FC236}">
                <a16:creationId xmlns:a16="http://schemas.microsoft.com/office/drawing/2014/main" id="{04FB3B4B-215D-2D60-6F17-27CDBDCB4D87}"/>
              </a:ext>
            </a:extLst>
          </p:cNvPr>
          <p:cNvSpPr txBox="1">
            <a:spLocks/>
          </p:cNvSpPr>
          <p:nvPr/>
        </p:nvSpPr>
        <p:spPr>
          <a:xfrm>
            <a:off x="860427" y="1977895"/>
            <a:ext cx="5157787" cy="42719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Newsletter</a:t>
            </a:r>
          </a:p>
          <a:p>
            <a:r>
              <a:rPr lang="en-US" sz="2000"/>
              <a:t>Education campaigns</a:t>
            </a:r>
          </a:p>
          <a:p>
            <a:r>
              <a:rPr lang="en-US" sz="2000"/>
              <a:t>Grant for field trips</a:t>
            </a:r>
          </a:p>
          <a:p>
            <a:r>
              <a:rPr lang="en-US" sz="2000"/>
              <a:t>Outreach events </a:t>
            </a:r>
          </a:p>
          <a:p>
            <a:r>
              <a:rPr lang="en-US" sz="2000"/>
              <a:t>In-house graphic designer</a:t>
            </a:r>
          </a:p>
          <a:p>
            <a:r>
              <a:rPr lang="en-US" sz="2000"/>
              <a:t>Positive response to detachment</a:t>
            </a:r>
          </a:p>
          <a:p>
            <a:r>
              <a:rPr lang="en-US" sz="2000"/>
              <a:t>Auto-dialer for emergency shutdown notices</a:t>
            </a:r>
          </a:p>
          <a:p>
            <a:r>
              <a:rPr lang="en-US" sz="2000"/>
              <a:t>Village news earned media</a:t>
            </a:r>
          </a:p>
          <a:p>
            <a:r>
              <a:rPr lang="en-US" sz="2000"/>
              <a:t>Frequent project updates</a:t>
            </a:r>
          </a:p>
        </p:txBody>
      </p:sp>
    </p:spTree>
    <p:extLst>
      <p:ext uri="{BB962C8B-B14F-4D97-AF65-F5344CB8AC3E}">
        <p14:creationId xmlns:p14="http://schemas.microsoft.com/office/powerpoint/2010/main" val="341251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p:txBody>
          <a:bodyPr/>
          <a:lstStyle/>
          <a:p>
            <a:r>
              <a:rPr lang="en-US" dirty="0"/>
              <a:t>COMMUNICATIONS &amp; CUSTOMER SERVICE COMMITTEE MEETING</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5</a:t>
            </a:fld>
            <a:endParaRPr lang="en-US"/>
          </a:p>
        </p:txBody>
      </p:sp>
      <p:sp>
        <p:nvSpPr>
          <p:cNvPr id="20" name="Title 1">
            <a:extLst>
              <a:ext uri="{FF2B5EF4-FFF2-40B4-BE49-F238E27FC236}">
                <a16:creationId xmlns:a16="http://schemas.microsoft.com/office/drawing/2014/main" id="{7D107692-99C7-38AB-5694-18953778DB41}"/>
              </a:ext>
            </a:extLst>
          </p:cNvPr>
          <p:cNvSpPr>
            <a:spLocks noGrp="1"/>
          </p:cNvSpPr>
          <p:nvPr>
            <p:ph type="title"/>
          </p:nvPr>
        </p:nvSpPr>
        <p:spPr>
          <a:xfrm>
            <a:off x="838200" y="640421"/>
            <a:ext cx="10515600" cy="658080"/>
          </a:xfrm>
        </p:spPr>
        <p:txBody>
          <a:bodyPr>
            <a:normAutofit fontScale="90000"/>
          </a:bodyPr>
          <a:lstStyle/>
          <a:p>
            <a:r>
              <a:rPr lang="en-US" dirty="0"/>
              <a:t>Discovery Recap: SWOT Analysis</a:t>
            </a:r>
            <a:r>
              <a:rPr lang="en-US"/>
              <a:t> WEAKNESSES</a:t>
            </a:r>
            <a:endParaRPr lang="en-US" dirty="0"/>
          </a:p>
        </p:txBody>
      </p:sp>
      <p:sp>
        <p:nvSpPr>
          <p:cNvPr id="22" name="Text Placeholder 3">
            <a:extLst>
              <a:ext uri="{FF2B5EF4-FFF2-40B4-BE49-F238E27FC236}">
                <a16:creationId xmlns:a16="http://schemas.microsoft.com/office/drawing/2014/main" id="{B4915236-BE54-DC7C-5BC5-096422546405}"/>
              </a:ext>
            </a:extLst>
          </p:cNvPr>
          <p:cNvSpPr txBox="1">
            <a:spLocks/>
          </p:cNvSpPr>
          <p:nvPr/>
        </p:nvSpPr>
        <p:spPr>
          <a:xfrm>
            <a:off x="6279332" y="1679249"/>
            <a:ext cx="5622010" cy="567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Customer Service Weaknesses</a:t>
            </a:r>
          </a:p>
        </p:txBody>
      </p:sp>
      <p:sp>
        <p:nvSpPr>
          <p:cNvPr id="23" name="Content Placeholder 4">
            <a:extLst>
              <a:ext uri="{FF2B5EF4-FFF2-40B4-BE49-F238E27FC236}">
                <a16:creationId xmlns:a16="http://schemas.microsoft.com/office/drawing/2014/main" id="{5EEB2351-F344-2FE2-43E4-DAC936413282}"/>
              </a:ext>
            </a:extLst>
          </p:cNvPr>
          <p:cNvSpPr txBox="1">
            <a:spLocks/>
          </p:cNvSpPr>
          <p:nvPr/>
        </p:nvSpPr>
        <p:spPr>
          <a:xfrm>
            <a:off x="6279332" y="2351321"/>
            <a:ext cx="5183188" cy="40193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US" sz="2400" dirty="0">
                <a:solidFill>
                  <a:srgbClr val="0966AF"/>
                </a:solidFill>
              </a:rPr>
              <a:t>Consistency. Ensuring </a:t>
            </a:r>
            <a:r>
              <a:rPr lang="en-US" sz="2400" u="sng" dirty="0">
                <a:solidFill>
                  <a:srgbClr val="0966AF"/>
                </a:solidFill>
              </a:rPr>
              <a:t>ALL</a:t>
            </a:r>
            <a:r>
              <a:rPr lang="en-US" sz="2400" dirty="0">
                <a:solidFill>
                  <a:srgbClr val="0966AF"/>
                </a:solidFill>
              </a:rPr>
              <a:t> staff </a:t>
            </a:r>
            <a:r>
              <a:rPr lang="en-US" sz="2400">
                <a:solidFill>
                  <a:srgbClr val="0966AF"/>
                </a:solidFill>
              </a:rPr>
              <a:t>understand </a:t>
            </a:r>
            <a:r>
              <a:rPr lang="en-US" sz="2400" dirty="0">
                <a:solidFill>
                  <a:srgbClr val="0966AF"/>
                </a:solidFill>
              </a:rPr>
              <a:t>messages</a:t>
            </a:r>
          </a:p>
          <a:p>
            <a:pPr>
              <a:buFont typeface="Wingdings" pitchFamily="2" charset="2"/>
              <a:buChar char="ü"/>
            </a:pPr>
            <a:r>
              <a:rPr lang="en-US" sz="2400" dirty="0">
                <a:solidFill>
                  <a:srgbClr val="0966AF"/>
                </a:solidFill>
              </a:rPr>
              <a:t>Translation resources - website</a:t>
            </a:r>
          </a:p>
          <a:p>
            <a:r>
              <a:rPr lang="en-US" sz="2400" dirty="0"/>
              <a:t>Real-time updates on social media</a:t>
            </a:r>
          </a:p>
          <a:p>
            <a:pPr>
              <a:buFont typeface="Wingdings" pitchFamily="2" charset="2"/>
              <a:buChar char="ü"/>
            </a:pPr>
            <a:r>
              <a:rPr lang="en-US" sz="2400" dirty="0">
                <a:solidFill>
                  <a:srgbClr val="0966AF"/>
                </a:solidFill>
              </a:rPr>
              <a:t>Flume utilization is low – program in progress, registration increased by 50%</a:t>
            </a:r>
          </a:p>
          <a:p>
            <a:pPr>
              <a:buFont typeface="Wingdings" pitchFamily="2" charset="2"/>
              <a:buChar char="ü"/>
            </a:pPr>
            <a:r>
              <a:rPr lang="en-US" sz="2400" dirty="0">
                <a:solidFill>
                  <a:srgbClr val="0966AF"/>
                </a:solidFill>
              </a:rPr>
              <a:t>Employees feel </a:t>
            </a:r>
            <a:r>
              <a:rPr lang="en-US" sz="2400">
                <a:solidFill>
                  <a:srgbClr val="0966AF"/>
                </a:solidFill>
              </a:rPr>
              <a:t>ill-equipped</a:t>
            </a:r>
            <a:r>
              <a:rPr lang="en-US" sz="2400" dirty="0">
                <a:solidFill>
                  <a:srgbClr val="0966AF"/>
                </a:solidFill>
              </a:rPr>
              <a:t> to answer some questions</a:t>
            </a:r>
          </a:p>
        </p:txBody>
      </p:sp>
      <p:sp>
        <p:nvSpPr>
          <p:cNvPr id="8" name="Text Placeholder 3">
            <a:extLst>
              <a:ext uri="{FF2B5EF4-FFF2-40B4-BE49-F238E27FC236}">
                <a16:creationId xmlns:a16="http://schemas.microsoft.com/office/drawing/2014/main" id="{AEB2C8A0-4136-B177-7EC4-5D936696416A}"/>
              </a:ext>
            </a:extLst>
          </p:cNvPr>
          <p:cNvSpPr txBox="1">
            <a:spLocks/>
          </p:cNvSpPr>
          <p:nvPr/>
        </p:nvSpPr>
        <p:spPr>
          <a:xfrm>
            <a:off x="838200" y="1679249"/>
            <a:ext cx="5699502" cy="624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Communications Weaknesses</a:t>
            </a:r>
          </a:p>
        </p:txBody>
      </p:sp>
      <p:sp>
        <p:nvSpPr>
          <p:cNvPr id="9" name="Content Placeholder 4">
            <a:extLst>
              <a:ext uri="{FF2B5EF4-FFF2-40B4-BE49-F238E27FC236}">
                <a16:creationId xmlns:a16="http://schemas.microsoft.com/office/drawing/2014/main" id="{C869DC03-88B0-D6E5-A19F-2AD60E963082}"/>
              </a:ext>
            </a:extLst>
          </p:cNvPr>
          <p:cNvSpPr txBox="1">
            <a:spLocks/>
          </p:cNvSpPr>
          <p:nvPr/>
        </p:nvSpPr>
        <p:spPr>
          <a:xfrm>
            <a:off x="838200" y="2306567"/>
            <a:ext cx="5183188" cy="3313844"/>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US">
                <a:solidFill>
                  <a:srgbClr val="0966AF"/>
                </a:solidFill>
              </a:rPr>
              <a:t>Slowly shifting to new branding</a:t>
            </a:r>
          </a:p>
          <a:p>
            <a:r>
              <a:rPr lang="en-US"/>
              <a:t>Inconsistent tone and voice</a:t>
            </a:r>
          </a:p>
          <a:p>
            <a:r>
              <a:rPr lang="en-US"/>
              <a:t>Website hard to navigate, and updates are slow</a:t>
            </a:r>
          </a:p>
          <a:p>
            <a:r>
              <a:rPr lang="en-US"/>
              <a:t>Social media is dormant</a:t>
            </a:r>
          </a:p>
          <a:p>
            <a:r>
              <a:rPr lang="en-US"/>
              <a:t>Limited resources (staff &amp; budget)</a:t>
            </a:r>
          </a:p>
          <a:p>
            <a:r>
              <a:rPr lang="en-US"/>
              <a:t>Competing priorities</a:t>
            </a:r>
          </a:p>
          <a:p>
            <a:r>
              <a:rPr lang="en-US"/>
              <a:t>Limited crisis communications preparation</a:t>
            </a:r>
          </a:p>
        </p:txBody>
      </p:sp>
    </p:spTree>
    <p:extLst>
      <p:ext uri="{BB962C8B-B14F-4D97-AF65-F5344CB8AC3E}">
        <p14:creationId xmlns:p14="http://schemas.microsoft.com/office/powerpoint/2010/main" val="300569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E6EBFF-D23F-76BC-C5FC-4B2E19AA425E}"/>
              </a:ext>
            </a:extLst>
          </p:cNvPr>
          <p:cNvSpPr>
            <a:spLocks noGrp="1"/>
          </p:cNvSpPr>
          <p:nvPr>
            <p:ph type="ftr" sz="quarter" idx="11"/>
          </p:nvPr>
        </p:nvSpPr>
        <p:spPr/>
        <p:txBody>
          <a:bodyPr/>
          <a:lstStyle/>
          <a:p>
            <a:r>
              <a:rPr lang="en-US"/>
              <a:t>COMMUNICATIONS &amp; CUSTOMER SERVICE COMMITTEE MEETING</a:t>
            </a:r>
          </a:p>
          <a:p>
            <a:endParaRPr lang="en-US" dirty="0"/>
          </a:p>
        </p:txBody>
      </p:sp>
      <p:sp>
        <p:nvSpPr>
          <p:cNvPr id="6" name="Slide Number Placeholder 5">
            <a:extLst>
              <a:ext uri="{FF2B5EF4-FFF2-40B4-BE49-F238E27FC236}">
                <a16:creationId xmlns:a16="http://schemas.microsoft.com/office/drawing/2014/main" id="{61DAE41E-A91D-5E3D-55AB-4D7CBA296D96}"/>
              </a:ext>
            </a:extLst>
          </p:cNvPr>
          <p:cNvSpPr>
            <a:spLocks noGrp="1"/>
          </p:cNvSpPr>
          <p:nvPr>
            <p:ph type="sldNum" sz="quarter" idx="12"/>
          </p:nvPr>
        </p:nvSpPr>
        <p:spPr/>
        <p:txBody>
          <a:bodyPr/>
          <a:lstStyle/>
          <a:p>
            <a:fld id="{71B073CA-E1DB-6646-8627-B9A066EC1A46}" type="slidenum">
              <a:rPr lang="en-US" smtClean="0"/>
              <a:t>6</a:t>
            </a:fld>
            <a:endParaRPr lang="en-US" dirty="0"/>
          </a:p>
        </p:txBody>
      </p:sp>
      <p:sp>
        <p:nvSpPr>
          <p:cNvPr id="8" name="Title 1">
            <a:extLst>
              <a:ext uri="{FF2B5EF4-FFF2-40B4-BE49-F238E27FC236}">
                <a16:creationId xmlns:a16="http://schemas.microsoft.com/office/drawing/2014/main" id="{D2CC00E0-0C48-16D8-460F-CAC7DBEF2D53}"/>
              </a:ext>
            </a:extLst>
          </p:cNvPr>
          <p:cNvSpPr>
            <a:spLocks noGrp="1"/>
          </p:cNvSpPr>
          <p:nvPr>
            <p:ph type="title"/>
          </p:nvPr>
        </p:nvSpPr>
        <p:spPr>
          <a:xfrm>
            <a:off x="838200" y="655919"/>
            <a:ext cx="10515600" cy="658080"/>
          </a:xfrm>
        </p:spPr>
        <p:txBody>
          <a:bodyPr>
            <a:normAutofit fontScale="90000"/>
          </a:bodyPr>
          <a:lstStyle/>
          <a:p>
            <a:r>
              <a:rPr lang="en-US" dirty="0"/>
              <a:t>Discovery Recap: SWOT Analysis</a:t>
            </a:r>
            <a:r>
              <a:rPr lang="en-US"/>
              <a:t> OPPORTUNITIES</a:t>
            </a:r>
            <a:endParaRPr lang="en-US" dirty="0"/>
          </a:p>
        </p:txBody>
      </p:sp>
      <p:sp>
        <p:nvSpPr>
          <p:cNvPr id="9" name="Text Placeholder 2">
            <a:extLst>
              <a:ext uri="{FF2B5EF4-FFF2-40B4-BE49-F238E27FC236}">
                <a16:creationId xmlns:a16="http://schemas.microsoft.com/office/drawing/2014/main" id="{274BD572-D59B-8FAB-A9D9-139DC465F177}"/>
              </a:ext>
            </a:extLst>
          </p:cNvPr>
          <p:cNvSpPr txBox="1">
            <a:spLocks/>
          </p:cNvSpPr>
          <p:nvPr/>
        </p:nvSpPr>
        <p:spPr>
          <a:xfrm>
            <a:off x="702628" y="1473865"/>
            <a:ext cx="5713412" cy="567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t>Communications Opportunities</a:t>
            </a:r>
            <a:r>
              <a:rPr lang="en-US" b="1" dirty="0"/>
              <a:t>	</a:t>
            </a:r>
          </a:p>
        </p:txBody>
      </p:sp>
      <p:sp>
        <p:nvSpPr>
          <p:cNvPr id="12" name="Content Placeholder 6">
            <a:extLst>
              <a:ext uri="{FF2B5EF4-FFF2-40B4-BE49-F238E27FC236}">
                <a16:creationId xmlns:a16="http://schemas.microsoft.com/office/drawing/2014/main" id="{B97C52EA-CB91-31A3-B55E-B64423E5F125}"/>
              </a:ext>
            </a:extLst>
          </p:cNvPr>
          <p:cNvSpPr txBox="1">
            <a:spLocks/>
          </p:cNvSpPr>
          <p:nvPr/>
        </p:nvSpPr>
        <p:spPr>
          <a:xfrm>
            <a:off x="702628" y="1998282"/>
            <a:ext cx="5157786" cy="4644248"/>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US" dirty="0">
                <a:solidFill>
                  <a:srgbClr val="0966AF"/>
                </a:solidFill>
              </a:rPr>
              <a:t>Consistent brand guidelines</a:t>
            </a:r>
          </a:p>
          <a:p>
            <a:r>
              <a:rPr lang="en-US" dirty="0"/>
              <a:t>Online photo catalogue, train staff on photography</a:t>
            </a:r>
          </a:p>
          <a:p>
            <a:r>
              <a:rPr lang="en-US" dirty="0"/>
              <a:t>Internal campaign to highlight components of agency</a:t>
            </a:r>
          </a:p>
          <a:p>
            <a:r>
              <a:rPr lang="en-US" dirty="0"/>
              <a:t>Become a trusted resource on social media with positive stories</a:t>
            </a:r>
          </a:p>
          <a:p>
            <a:r>
              <a:rPr lang="en-US" dirty="0"/>
              <a:t>Photo contest with middle/high school students for stock images</a:t>
            </a:r>
          </a:p>
          <a:p>
            <a:r>
              <a:rPr lang="en-US" dirty="0"/>
              <a:t>Reduce frequency of newsletter</a:t>
            </a:r>
          </a:p>
          <a:p>
            <a:r>
              <a:rPr lang="en-US" dirty="0"/>
              <a:t>More sign boards</a:t>
            </a:r>
          </a:p>
          <a:p>
            <a:r>
              <a:rPr lang="en-US" dirty="0"/>
              <a:t>Leverage personal connections in community</a:t>
            </a:r>
          </a:p>
          <a:p>
            <a:r>
              <a:rPr lang="en-US" dirty="0"/>
              <a:t>Build relationships with students</a:t>
            </a:r>
          </a:p>
          <a:p>
            <a:r>
              <a:rPr lang="en-US" dirty="0"/>
              <a:t>Crisis communications training</a:t>
            </a:r>
          </a:p>
          <a:p>
            <a:r>
              <a:rPr lang="en-US" dirty="0"/>
              <a:t>More data analysis tools</a:t>
            </a:r>
          </a:p>
          <a:p>
            <a:pPr marL="0" indent="0">
              <a:buFont typeface="Arial" panose="020B0604020202020204" pitchFamily="34" charset="0"/>
              <a:buNone/>
            </a:pPr>
            <a:endParaRPr lang="en-US" dirty="0"/>
          </a:p>
        </p:txBody>
      </p:sp>
      <p:sp>
        <p:nvSpPr>
          <p:cNvPr id="2" name="Text Placeholder 2">
            <a:extLst>
              <a:ext uri="{FF2B5EF4-FFF2-40B4-BE49-F238E27FC236}">
                <a16:creationId xmlns:a16="http://schemas.microsoft.com/office/drawing/2014/main" id="{A3557508-7ED8-FBCB-D1E5-A1649B87F1C2}"/>
              </a:ext>
            </a:extLst>
          </p:cNvPr>
          <p:cNvSpPr txBox="1">
            <a:spLocks/>
          </p:cNvSpPr>
          <p:nvPr/>
        </p:nvSpPr>
        <p:spPr>
          <a:xfrm>
            <a:off x="6096000" y="1541681"/>
            <a:ext cx="5926772" cy="567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Customer Service Opportunities</a:t>
            </a:r>
            <a:r>
              <a:rPr lang="en-US" sz="2000" b="1"/>
              <a:t>	</a:t>
            </a:r>
          </a:p>
        </p:txBody>
      </p:sp>
      <p:sp>
        <p:nvSpPr>
          <p:cNvPr id="3" name="Content Placeholder 6">
            <a:extLst>
              <a:ext uri="{FF2B5EF4-FFF2-40B4-BE49-F238E27FC236}">
                <a16:creationId xmlns:a16="http://schemas.microsoft.com/office/drawing/2014/main" id="{0201A0DB-36CE-86EB-71DB-C29C349E53D0}"/>
              </a:ext>
            </a:extLst>
          </p:cNvPr>
          <p:cNvSpPr txBox="1">
            <a:spLocks/>
          </p:cNvSpPr>
          <p:nvPr/>
        </p:nvSpPr>
        <p:spPr>
          <a:xfrm>
            <a:off x="6096000" y="2152793"/>
            <a:ext cx="5393372" cy="320771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US">
                <a:solidFill>
                  <a:srgbClr val="0966AF"/>
                </a:solidFill>
              </a:rPr>
              <a:t>Update website regularly</a:t>
            </a:r>
          </a:p>
          <a:p>
            <a:pPr>
              <a:buFont typeface="Wingdings" pitchFamily="2" charset="2"/>
              <a:buChar char="ü"/>
            </a:pPr>
            <a:r>
              <a:rPr lang="en-US">
                <a:solidFill>
                  <a:srgbClr val="0966AF"/>
                </a:solidFill>
              </a:rPr>
              <a:t>Have FAQ page on website that is easy to find</a:t>
            </a:r>
          </a:p>
          <a:p>
            <a:pPr>
              <a:buFont typeface="Wingdings" pitchFamily="2" charset="2"/>
              <a:buChar char="ü"/>
            </a:pPr>
            <a:r>
              <a:rPr lang="en-US">
                <a:solidFill>
                  <a:srgbClr val="0966AF"/>
                </a:solidFill>
              </a:rPr>
              <a:t>Add how-to videos to website</a:t>
            </a:r>
          </a:p>
          <a:p>
            <a:r>
              <a:rPr lang="en-US"/>
              <a:t>Using multi-channel tools (web, newsletter, media, invoice messages, text, auto-dialer)</a:t>
            </a:r>
          </a:p>
          <a:p>
            <a:pPr>
              <a:buFont typeface="Wingdings" pitchFamily="2" charset="2"/>
              <a:buChar char="ü"/>
            </a:pPr>
            <a:r>
              <a:rPr lang="en-US">
                <a:solidFill>
                  <a:srgbClr val="0966AF"/>
                </a:solidFill>
              </a:rPr>
              <a:t>Community surveys</a:t>
            </a:r>
          </a:p>
          <a:p>
            <a:r>
              <a:rPr lang="en-US"/>
              <a:t>Standardize outreach with a checklist</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1886588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3B182A-9F52-6241-D031-BEF3D72BB1F6}"/>
              </a:ext>
            </a:extLst>
          </p:cNvPr>
          <p:cNvSpPr>
            <a:spLocks noGrp="1"/>
          </p:cNvSpPr>
          <p:nvPr>
            <p:ph type="ftr" sz="quarter" idx="11"/>
          </p:nvPr>
        </p:nvSpPr>
        <p:spPr/>
        <p:txBody>
          <a:bodyPr/>
          <a:lstStyle/>
          <a:p>
            <a:r>
              <a:rPr lang="en-US"/>
              <a:t>COMMUNICATIONS &amp; CUSTOMER SERVICE COMMITTEE MEETING</a:t>
            </a:r>
          </a:p>
          <a:p>
            <a:endParaRPr lang="en-US" dirty="0"/>
          </a:p>
        </p:txBody>
      </p:sp>
      <p:sp>
        <p:nvSpPr>
          <p:cNvPr id="6" name="Slide Number Placeholder 5">
            <a:extLst>
              <a:ext uri="{FF2B5EF4-FFF2-40B4-BE49-F238E27FC236}">
                <a16:creationId xmlns:a16="http://schemas.microsoft.com/office/drawing/2014/main" id="{CA94BB59-1739-6443-4667-480B76B820E8}"/>
              </a:ext>
            </a:extLst>
          </p:cNvPr>
          <p:cNvSpPr>
            <a:spLocks noGrp="1"/>
          </p:cNvSpPr>
          <p:nvPr>
            <p:ph type="sldNum" sz="quarter" idx="12"/>
          </p:nvPr>
        </p:nvSpPr>
        <p:spPr/>
        <p:txBody>
          <a:bodyPr/>
          <a:lstStyle/>
          <a:p>
            <a:fld id="{71B073CA-E1DB-6646-8627-B9A066EC1A46}" type="slidenum">
              <a:rPr lang="en-US" smtClean="0"/>
              <a:t>7</a:t>
            </a:fld>
            <a:endParaRPr lang="en-US" dirty="0"/>
          </a:p>
        </p:txBody>
      </p:sp>
      <p:sp>
        <p:nvSpPr>
          <p:cNvPr id="8" name="Title 1">
            <a:extLst>
              <a:ext uri="{FF2B5EF4-FFF2-40B4-BE49-F238E27FC236}">
                <a16:creationId xmlns:a16="http://schemas.microsoft.com/office/drawing/2014/main" id="{7D03944F-CD74-1F60-4308-6F3B621CDD61}"/>
              </a:ext>
            </a:extLst>
          </p:cNvPr>
          <p:cNvSpPr>
            <a:spLocks noGrp="1"/>
          </p:cNvSpPr>
          <p:nvPr>
            <p:ph type="title"/>
          </p:nvPr>
        </p:nvSpPr>
        <p:spPr>
          <a:xfrm>
            <a:off x="838200" y="643001"/>
            <a:ext cx="10515600" cy="658080"/>
          </a:xfrm>
        </p:spPr>
        <p:txBody>
          <a:bodyPr/>
          <a:lstStyle/>
          <a:p>
            <a:r>
              <a:rPr lang="en-US" dirty="0"/>
              <a:t>Discovery Recap: SWOT Analysis</a:t>
            </a:r>
            <a:r>
              <a:rPr lang="en-US"/>
              <a:t> THREATS</a:t>
            </a:r>
            <a:endParaRPr lang="en-US" dirty="0"/>
          </a:p>
        </p:txBody>
      </p:sp>
      <p:sp>
        <p:nvSpPr>
          <p:cNvPr id="10" name="Text Placeholder 3">
            <a:extLst>
              <a:ext uri="{FF2B5EF4-FFF2-40B4-BE49-F238E27FC236}">
                <a16:creationId xmlns:a16="http://schemas.microsoft.com/office/drawing/2014/main" id="{95EB9554-2C9F-FE17-0A72-7F5117A5C43A}"/>
              </a:ext>
            </a:extLst>
          </p:cNvPr>
          <p:cNvSpPr txBox="1">
            <a:spLocks/>
          </p:cNvSpPr>
          <p:nvPr/>
        </p:nvSpPr>
        <p:spPr>
          <a:xfrm>
            <a:off x="6170612" y="1559732"/>
            <a:ext cx="5183188" cy="567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Customer Service Threats</a:t>
            </a:r>
          </a:p>
        </p:txBody>
      </p:sp>
      <p:sp>
        <p:nvSpPr>
          <p:cNvPr id="11" name="Content Placeholder 4">
            <a:extLst>
              <a:ext uri="{FF2B5EF4-FFF2-40B4-BE49-F238E27FC236}">
                <a16:creationId xmlns:a16="http://schemas.microsoft.com/office/drawing/2014/main" id="{4457BE7F-A9EC-CAA9-E4F6-ECF84747F767}"/>
              </a:ext>
            </a:extLst>
          </p:cNvPr>
          <p:cNvSpPr txBox="1">
            <a:spLocks/>
          </p:cNvSpPr>
          <p:nvPr/>
        </p:nvSpPr>
        <p:spPr>
          <a:xfrm>
            <a:off x="6170612" y="2231804"/>
            <a:ext cx="5183188" cy="320771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Unrealistic expectations for lower bills</a:t>
            </a:r>
          </a:p>
          <a:p>
            <a:r>
              <a:rPr lang="en-US"/>
              <a:t>Comparing us to larger agencies</a:t>
            </a:r>
          </a:p>
          <a:p>
            <a:r>
              <a:rPr lang="en-US"/>
              <a:t>Wholesale rate increases</a:t>
            </a:r>
          </a:p>
          <a:p>
            <a:r>
              <a:rPr lang="en-US"/>
              <a:t>Detachment expectations vs. reality</a:t>
            </a:r>
          </a:p>
          <a:p>
            <a:r>
              <a:rPr lang="en-US"/>
              <a:t>Legacy community perception isn’t positive</a:t>
            </a:r>
          </a:p>
          <a:p>
            <a:r>
              <a:rPr lang="en-US"/>
              <a:t>Complex regulations that are changing frequently</a:t>
            </a:r>
          </a:p>
        </p:txBody>
      </p:sp>
      <p:sp>
        <p:nvSpPr>
          <p:cNvPr id="2" name="Text Placeholder 3">
            <a:extLst>
              <a:ext uri="{FF2B5EF4-FFF2-40B4-BE49-F238E27FC236}">
                <a16:creationId xmlns:a16="http://schemas.microsoft.com/office/drawing/2014/main" id="{A5077A0B-F158-00FD-28A5-38C6988D0E03}"/>
              </a:ext>
            </a:extLst>
          </p:cNvPr>
          <p:cNvSpPr txBox="1">
            <a:spLocks/>
          </p:cNvSpPr>
          <p:nvPr/>
        </p:nvSpPr>
        <p:spPr>
          <a:xfrm>
            <a:off x="838201" y="1559732"/>
            <a:ext cx="5183188" cy="567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Communications Threats</a:t>
            </a:r>
          </a:p>
        </p:txBody>
      </p:sp>
      <p:sp>
        <p:nvSpPr>
          <p:cNvPr id="3" name="Content Placeholder 4">
            <a:extLst>
              <a:ext uri="{FF2B5EF4-FFF2-40B4-BE49-F238E27FC236}">
                <a16:creationId xmlns:a16="http://schemas.microsoft.com/office/drawing/2014/main" id="{C1A08613-2D99-580C-0EAB-012FF33C7335}"/>
              </a:ext>
            </a:extLst>
          </p:cNvPr>
          <p:cNvSpPr txBox="1">
            <a:spLocks/>
          </p:cNvSpPr>
          <p:nvPr/>
        </p:nvSpPr>
        <p:spPr>
          <a:xfrm>
            <a:off x="838201" y="2127437"/>
            <a:ext cx="4953000" cy="398832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Social media in election year – competition for attention</a:t>
            </a:r>
          </a:p>
          <a:p>
            <a:r>
              <a:rPr lang="en-US"/>
              <a:t>Public outbursts at meetings and community</a:t>
            </a:r>
          </a:p>
          <a:p>
            <a:r>
              <a:rPr lang="en-US"/>
              <a:t>Online trolls</a:t>
            </a:r>
          </a:p>
          <a:p>
            <a:r>
              <a:rPr lang="en-US"/>
              <a:t>Wholesale rate increases</a:t>
            </a:r>
          </a:p>
          <a:p>
            <a:r>
              <a:rPr lang="en-US"/>
              <a:t>Online chatter/misinformation</a:t>
            </a:r>
          </a:p>
          <a:p>
            <a:r>
              <a:rPr lang="en-US"/>
              <a:t>Small community: word spreads fast</a:t>
            </a:r>
          </a:p>
          <a:p>
            <a:r>
              <a:rPr lang="en-US"/>
              <a:t>Unplanned shutdowns/reputation</a:t>
            </a:r>
          </a:p>
          <a:p>
            <a:r>
              <a:rPr lang="en-US"/>
              <a:t>Extreme weather events</a:t>
            </a:r>
          </a:p>
          <a:p>
            <a:r>
              <a:rPr lang="en-US"/>
              <a:t>Resources to stay engaged</a:t>
            </a:r>
          </a:p>
          <a:p>
            <a:r>
              <a:rPr lang="en-US"/>
              <a:t>Competing news sources and channels</a:t>
            </a:r>
          </a:p>
        </p:txBody>
      </p:sp>
    </p:spTree>
    <p:extLst>
      <p:ext uri="{BB962C8B-B14F-4D97-AF65-F5344CB8AC3E}">
        <p14:creationId xmlns:p14="http://schemas.microsoft.com/office/powerpoint/2010/main" val="3298768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FFA9-224C-5220-2F00-8A1DF27F5626}"/>
              </a:ext>
            </a:extLst>
          </p:cNvPr>
          <p:cNvSpPr>
            <a:spLocks noGrp="1"/>
          </p:cNvSpPr>
          <p:nvPr>
            <p:ph type="title"/>
          </p:nvPr>
        </p:nvSpPr>
        <p:spPr/>
        <p:txBody>
          <a:bodyPr>
            <a:normAutofit fontScale="90000"/>
          </a:bodyPr>
          <a:lstStyle/>
          <a:p>
            <a:r>
              <a:rPr lang="en-US"/>
              <a:t>Target Audiences</a:t>
            </a:r>
          </a:p>
        </p:txBody>
      </p:sp>
      <p:sp>
        <p:nvSpPr>
          <p:cNvPr id="3" name="Content Placeholder 2">
            <a:extLst>
              <a:ext uri="{FF2B5EF4-FFF2-40B4-BE49-F238E27FC236}">
                <a16:creationId xmlns:a16="http://schemas.microsoft.com/office/drawing/2014/main" id="{0E9E325D-6F64-33D8-D6E0-266DA50D0562}"/>
              </a:ext>
            </a:extLst>
          </p:cNvPr>
          <p:cNvSpPr>
            <a:spLocks noGrp="1"/>
          </p:cNvSpPr>
          <p:nvPr>
            <p:ph idx="1"/>
          </p:nvPr>
        </p:nvSpPr>
        <p:spPr/>
        <p:txBody>
          <a:bodyPr>
            <a:normAutofit/>
          </a:bodyPr>
          <a:lstStyle/>
          <a:p>
            <a:r>
              <a:rPr lang="en-US" sz="2000" dirty="0"/>
              <a:t>Residents</a:t>
            </a:r>
          </a:p>
          <a:p>
            <a:r>
              <a:rPr lang="en-US" sz="2000" dirty="0"/>
              <a:t>Agricultural ratepayers</a:t>
            </a:r>
          </a:p>
          <a:p>
            <a:r>
              <a:rPr lang="en-US" sz="2000" dirty="0"/>
              <a:t>Board</a:t>
            </a:r>
          </a:p>
          <a:p>
            <a:r>
              <a:rPr lang="en-US" sz="2000" dirty="0"/>
              <a:t>Staff</a:t>
            </a:r>
          </a:p>
          <a:p>
            <a:r>
              <a:rPr lang="en-US" sz="2000" dirty="0"/>
              <a:t>Media</a:t>
            </a:r>
          </a:p>
        </p:txBody>
      </p:sp>
      <p:sp>
        <p:nvSpPr>
          <p:cNvPr id="4" name="Date Placeholder 3">
            <a:extLst>
              <a:ext uri="{FF2B5EF4-FFF2-40B4-BE49-F238E27FC236}">
                <a16:creationId xmlns:a16="http://schemas.microsoft.com/office/drawing/2014/main" id="{F3F74328-7859-8C59-382A-6A9AA88F0034}"/>
              </a:ext>
            </a:extLst>
          </p:cNvPr>
          <p:cNvSpPr>
            <a:spLocks noGrp="1"/>
          </p:cNvSpPr>
          <p:nvPr>
            <p:ph type="dt" sz="half" idx="10"/>
          </p:nvPr>
        </p:nvSpPr>
        <p:spPr/>
        <p:txBody>
          <a:bodyPr/>
          <a:lstStyle/>
          <a:p>
            <a:fld id="{7F5C93D6-0EF0-A14A-9126-265C614F6C27}" type="datetime1">
              <a:rPr lang="en-US" smtClean="0"/>
              <a:t>4/16/24</a:t>
            </a:fld>
            <a:endParaRPr lang="en-US"/>
          </a:p>
        </p:txBody>
      </p:sp>
      <p:sp>
        <p:nvSpPr>
          <p:cNvPr id="5" name="Content Placeholder 4">
            <a:extLst>
              <a:ext uri="{FF2B5EF4-FFF2-40B4-BE49-F238E27FC236}">
                <a16:creationId xmlns:a16="http://schemas.microsoft.com/office/drawing/2014/main" id="{742D2004-37D9-E78C-2B50-0919EA9EF4DD}"/>
              </a:ext>
            </a:extLst>
          </p:cNvPr>
          <p:cNvSpPr>
            <a:spLocks noGrp="1"/>
          </p:cNvSpPr>
          <p:nvPr>
            <p:ph idx="13"/>
          </p:nvPr>
        </p:nvSpPr>
        <p:spPr/>
        <p:txBody>
          <a:bodyPr>
            <a:normAutofit/>
          </a:bodyPr>
          <a:lstStyle/>
          <a:p>
            <a:r>
              <a:rPr lang="en-US" sz="2000"/>
              <a:t>Neighboring agencies</a:t>
            </a:r>
          </a:p>
          <a:p>
            <a:r>
              <a:rPr lang="en-US" sz="2000"/>
              <a:t>HOAs</a:t>
            </a:r>
          </a:p>
          <a:p>
            <a:r>
              <a:rPr lang="en-US" sz="2000"/>
              <a:t>Community groups</a:t>
            </a:r>
          </a:p>
          <a:p>
            <a:r>
              <a:rPr lang="en-US" sz="2000"/>
              <a:t>Elected officials</a:t>
            </a:r>
          </a:p>
          <a:p>
            <a:r>
              <a:rPr lang="en-US" sz="2000"/>
              <a:t>Schools</a:t>
            </a:r>
          </a:p>
          <a:p>
            <a:r>
              <a:rPr lang="en-US" sz="2000"/>
              <a:t>Job applicants</a:t>
            </a:r>
          </a:p>
          <a:p>
            <a:r>
              <a:rPr lang="en-US" sz="2000"/>
              <a:t>Industry groups</a:t>
            </a:r>
          </a:p>
        </p:txBody>
      </p:sp>
      <p:sp>
        <p:nvSpPr>
          <p:cNvPr id="6" name="Content Placeholder 5">
            <a:extLst>
              <a:ext uri="{FF2B5EF4-FFF2-40B4-BE49-F238E27FC236}">
                <a16:creationId xmlns:a16="http://schemas.microsoft.com/office/drawing/2014/main" id="{8C6AF451-759F-7C5B-24BD-41B3E55DE421}"/>
              </a:ext>
            </a:extLst>
          </p:cNvPr>
          <p:cNvSpPr>
            <a:spLocks noGrp="1"/>
          </p:cNvSpPr>
          <p:nvPr>
            <p:ph idx="14"/>
          </p:nvPr>
        </p:nvSpPr>
        <p:spPr/>
        <p:txBody>
          <a:bodyPr>
            <a:normAutofit/>
          </a:bodyPr>
          <a:lstStyle/>
          <a:p>
            <a:r>
              <a:rPr lang="en-US" sz="2000"/>
              <a:t>Contractors</a:t>
            </a:r>
          </a:p>
          <a:p>
            <a:r>
              <a:rPr lang="en-US" sz="2000"/>
              <a:t>Developers</a:t>
            </a:r>
          </a:p>
          <a:p>
            <a:r>
              <a:rPr lang="en-US" sz="2000"/>
              <a:t>Sub metered residents</a:t>
            </a:r>
          </a:p>
          <a:p>
            <a:r>
              <a:rPr lang="en-US" sz="2000"/>
              <a:t>Real estate agents</a:t>
            </a:r>
          </a:p>
        </p:txBody>
      </p:sp>
      <p:sp>
        <p:nvSpPr>
          <p:cNvPr id="7" name="Slide Number Placeholder 6">
            <a:extLst>
              <a:ext uri="{FF2B5EF4-FFF2-40B4-BE49-F238E27FC236}">
                <a16:creationId xmlns:a16="http://schemas.microsoft.com/office/drawing/2014/main" id="{7636A579-D13D-F86F-BB03-157781AA2ACE}"/>
              </a:ext>
            </a:extLst>
          </p:cNvPr>
          <p:cNvSpPr>
            <a:spLocks noGrp="1"/>
          </p:cNvSpPr>
          <p:nvPr>
            <p:ph type="sldNum" sz="quarter" idx="12"/>
          </p:nvPr>
        </p:nvSpPr>
        <p:spPr/>
        <p:txBody>
          <a:bodyPr/>
          <a:lstStyle/>
          <a:p>
            <a:fld id="{71B073CA-E1DB-6646-8627-B9A066EC1A46}" type="slidenum">
              <a:rPr lang="en-US" smtClean="0"/>
              <a:t>8</a:t>
            </a:fld>
            <a:endParaRPr lang="en-US"/>
          </a:p>
        </p:txBody>
      </p:sp>
      <p:sp>
        <p:nvSpPr>
          <p:cNvPr id="8" name="Footer Placeholder 7">
            <a:extLst>
              <a:ext uri="{FF2B5EF4-FFF2-40B4-BE49-F238E27FC236}">
                <a16:creationId xmlns:a16="http://schemas.microsoft.com/office/drawing/2014/main" id="{C7E4CF88-4338-77DC-C3A0-C7A3436E3FDB}"/>
              </a:ext>
            </a:extLst>
          </p:cNvPr>
          <p:cNvSpPr>
            <a:spLocks noGrp="1"/>
          </p:cNvSpPr>
          <p:nvPr>
            <p:ph type="ftr" sz="quarter" idx="11"/>
          </p:nvPr>
        </p:nvSpPr>
        <p:spPr/>
        <p:txBody>
          <a:bodyPr/>
          <a:lstStyle/>
          <a:p>
            <a:r>
              <a:rPr lang="en-US"/>
              <a:t>COMMUNICATIONS &amp; CUSTOMER SERVICE COMMITTEE MEETING</a:t>
            </a:r>
          </a:p>
          <a:p>
            <a:endParaRPr lang="en-US"/>
          </a:p>
        </p:txBody>
      </p:sp>
      <p:sp>
        <p:nvSpPr>
          <p:cNvPr id="9" name="TextBox 8">
            <a:extLst>
              <a:ext uri="{FF2B5EF4-FFF2-40B4-BE49-F238E27FC236}">
                <a16:creationId xmlns:a16="http://schemas.microsoft.com/office/drawing/2014/main" id="{4DCE54CE-4121-49EA-3422-C6E8B250C3F7}"/>
              </a:ext>
            </a:extLst>
          </p:cNvPr>
          <p:cNvSpPr txBox="1"/>
          <p:nvPr/>
        </p:nvSpPr>
        <p:spPr>
          <a:xfrm>
            <a:off x="1828798" y="1794055"/>
            <a:ext cx="1095271" cy="400110"/>
          </a:xfrm>
          <a:prstGeom prst="rect">
            <a:avLst/>
          </a:prstGeom>
          <a:noFill/>
        </p:spPr>
        <p:txBody>
          <a:bodyPr wrap="square" rtlCol="0">
            <a:spAutoFit/>
          </a:bodyPr>
          <a:lstStyle/>
          <a:p>
            <a:pPr algn="ctr"/>
            <a:r>
              <a:rPr lang="en-US" sz="2000" b="1" dirty="0">
                <a:solidFill>
                  <a:schemeClr val="bg1"/>
                </a:solidFill>
              </a:rPr>
              <a:t>Primary</a:t>
            </a:r>
          </a:p>
        </p:txBody>
      </p:sp>
      <p:sp>
        <p:nvSpPr>
          <p:cNvPr id="10" name="TextBox 9">
            <a:extLst>
              <a:ext uri="{FF2B5EF4-FFF2-40B4-BE49-F238E27FC236}">
                <a16:creationId xmlns:a16="http://schemas.microsoft.com/office/drawing/2014/main" id="{B85951C8-279A-A735-D4A1-CD896B053351}"/>
              </a:ext>
            </a:extLst>
          </p:cNvPr>
          <p:cNvSpPr txBox="1"/>
          <p:nvPr/>
        </p:nvSpPr>
        <p:spPr>
          <a:xfrm>
            <a:off x="5548364" y="1824833"/>
            <a:ext cx="1095271" cy="338554"/>
          </a:xfrm>
          <a:prstGeom prst="rect">
            <a:avLst/>
          </a:prstGeom>
          <a:noFill/>
        </p:spPr>
        <p:txBody>
          <a:bodyPr wrap="square" rtlCol="0">
            <a:spAutoFit/>
          </a:bodyPr>
          <a:lstStyle/>
          <a:p>
            <a:pPr algn="ctr"/>
            <a:r>
              <a:rPr lang="en-US" sz="1600" b="1" dirty="0">
                <a:solidFill>
                  <a:schemeClr val="bg1"/>
                </a:solidFill>
              </a:rPr>
              <a:t>Secondary</a:t>
            </a:r>
          </a:p>
        </p:txBody>
      </p:sp>
      <p:sp>
        <p:nvSpPr>
          <p:cNvPr id="11" name="TextBox 10">
            <a:extLst>
              <a:ext uri="{FF2B5EF4-FFF2-40B4-BE49-F238E27FC236}">
                <a16:creationId xmlns:a16="http://schemas.microsoft.com/office/drawing/2014/main" id="{E5F950E4-7161-FD6C-64FB-454648A0F6BC}"/>
              </a:ext>
            </a:extLst>
          </p:cNvPr>
          <p:cNvSpPr txBox="1"/>
          <p:nvPr/>
        </p:nvSpPr>
        <p:spPr>
          <a:xfrm>
            <a:off x="9267930" y="1824833"/>
            <a:ext cx="1095271" cy="338554"/>
          </a:xfrm>
          <a:prstGeom prst="rect">
            <a:avLst/>
          </a:prstGeom>
          <a:noFill/>
        </p:spPr>
        <p:txBody>
          <a:bodyPr wrap="square" rtlCol="0">
            <a:spAutoFit/>
          </a:bodyPr>
          <a:lstStyle/>
          <a:p>
            <a:pPr algn="ctr"/>
            <a:r>
              <a:rPr lang="en-US" sz="1600" b="1" dirty="0">
                <a:solidFill>
                  <a:schemeClr val="bg1"/>
                </a:solidFill>
              </a:rPr>
              <a:t>Tertiary</a:t>
            </a:r>
          </a:p>
        </p:txBody>
      </p:sp>
    </p:spTree>
    <p:extLst>
      <p:ext uri="{BB962C8B-B14F-4D97-AF65-F5344CB8AC3E}">
        <p14:creationId xmlns:p14="http://schemas.microsoft.com/office/powerpoint/2010/main" val="3251273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78929</TotalTime>
  <Words>2456</Words>
  <Application>Microsoft Macintosh PowerPoint</Application>
  <PresentationFormat>Widescreen</PresentationFormat>
  <Paragraphs>406</Paragraphs>
  <Slides>32</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Helvetica</vt:lpstr>
      <vt:lpstr>RM Connect</vt:lpstr>
      <vt:lpstr>Roboto</vt:lpstr>
      <vt:lpstr>Wingdings</vt:lpstr>
      <vt:lpstr>Office Theme</vt:lpstr>
      <vt:lpstr>Communications &amp; Customer Service</vt:lpstr>
      <vt:lpstr>Agenda</vt:lpstr>
      <vt:lpstr>Strategic  Communications Plan</vt:lpstr>
      <vt:lpstr>Strategic Communications Plan Development Steps</vt:lpstr>
      <vt:lpstr>Discovery Recap: SWOT Analysis STRENGTHS</vt:lpstr>
      <vt:lpstr>Discovery Recap: SWOT Analysis WEAKNESSES</vt:lpstr>
      <vt:lpstr>Discovery Recap: SWOT Analysis OPPORTUNITIES</vt:lpstr>
      <vt:lpstr>Discovery Recap: SWOT Analysis THREATS</vt:lpstr>
      <vt:lpstr>Target Audiences</vt:lpstr>
      <vt:lpstr>Audience Concerns and Key Messages</vt:lpstr>
      <vt:lpstr>Audience Concerns and Key Messages</vt:lpstr>
      <vt:lpstr>Audience Concerns and Key Messages</vt:lpstr>
      <vt:lpstr>Audience Concerns and Key Messages</vt:lpstr>
      <vt:lpstr>Audience Concerns and Key Messages</vt:lpstr>
      <vt:lpstr>Customer  Service Survey</vt:lpstr>
      <vt:lpstr>2024 Survey Update</vt:lpstr>
      <vt:lpstr>2024 Survey Update</vt:lpstr>
      <vt:lpstr>2024 Survey Update</vt:lpstr>
      <vt:lpstr>Community  Events Update</vt:lpstr>
      <vt:lpstr>School Outreach</vt:lpstr>
      <vt:lpstr>School Outreach</vt:lpstr>
      <vt:lpstr>Avocado Festival</vt:lpstr>
      <vt:lpstr>Detachment Event</vt:lpstr>
      <vt:lpstr>Media Training</vt:lpstr>
      <vt:lpstr>Newsletter  Content Planning</vt:lpstr>
      <vt:lpstr>Newsletter Review</vt:lpstr>
      <vt:lpstr>Newsletter Planning</vt:lpstr>
      <vt:lpstr>Public  Communications</vt:lpstr>
      <vt:lpstr>Village News</vt:lpstr>
      <vt:lpstr>Signage</vt:lpstr>
      <vt:lpstr>Website Updates</vt:lpstr>
      <vt:lpstr>Agenda Items for Next Meeting  May 21,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Weber</dc:creator>
  <cp:lastModifiedBy>Amanda Weber</cp:lastModifiedBy>
  <cp:revision>38</cp:revision>
  <dcterms:created xsi:type="dcterms:W3CDTF">2023-11-21T00:51:32Z</dcterms:created>
  <dcterms:modified xsi:type="dcterms:W3CDTF">2024-04-16T19:38:33Z</dcterms:modified>
</cp:coreProperties>
</file>