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338" r:id="rId2"/>
    <p:sldId id="341" r:id="rId3"/>
    <p:sldId id="319" r:id="rId4"/>
    <p:sldId id="343" r:id="rId5"/>
    <p:sldId id="28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E5C"/>
    <a:srgbClr val="096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4E98E-DBC9-DF4A-B6A5-B91417C6CEDE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BB452-9F3B-8141-9AF4-AA181D018F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members of the board and rainbow water staff, I am here to give an update on the communications and customer service committee. While we did not meet this month, we have an update on our community events and newsletter.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5DE-BE0B-6A43-8EC1-1805606201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8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Representatives from Supervisor Desmond’s office, Superintendent of Bonsall School District, Project Partners and staff, board, committee members joined us for the celebration of our 8</a:t>
            </a:r>
            <a:r>
              <a:rPr lang="en-US" baseline="30000" dirty="0"/>
              <a:t>th</a:t>
            </a:r>
            <a:r>
              <a:rPr lang="en-US" dirty="0"/>
              <a:t> lift station. The multi year capital improvement project will provide greater emergency resiliency and operational flexibility to our wastewater collection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BB452-9F3B-8141-9AF4-AA181D018F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8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Water recycling facility treating16 million gallons of water per day (MGD).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Advanced water purification facility treating 11.5 MGD.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Supplies 30 percent of a local water source that is reliable and uninterruptable during periods of drought.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As of late July 2024, roughly 42,000 cubic yards of concrete has allowed portions of the advanced water purification, water recycling and solids handling facilities to take shape.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Agencies and community groups in attendance: Fallbrook Land and Conservancy, Bonsall Chamber, Mission Resource Conservation District, Fallbrook Health, Burn Institute, SDGE, Pala Tribe, FPUD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8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Committee with reconvene on Tuesday, October 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9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C359-B97A-3E2E-D011-60817922A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02DCF-ED65-4222-A6D4-83671BCE3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6DEEB-D407-5247-6CA5-615BFAE9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0E1D1-6065-BEB5-196E-72B992A5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59F23-0245-9C65-85F4-EA5AB3A0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7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E7EF-8C84-0826-9CAB-BC19C755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51483-140B-7789-3392-CE98EA1BE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B4674-8F1F-0084-D700-E39191A3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DB202-0951-CEB0-F786-CF19C332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203D1-C51C-0E91-C4BB-2956D22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8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0291BF-6A81-2634-649C-8AF2BF44D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DB284-3F84-472C-624A-A1F2828B1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211A0-222A-7908-9BF2-4ED0B7C0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5F633-46B6-2B45-6C99-83DC7339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D516D-8382-7763-7236-296168A3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34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9/23/24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33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B3E92197-CD4B-B441-864B-5DA04B4D5298}" type="datetime1">
              <a:rPr lang="en-US" smtClean="0"/>
              <a:t>9/24/24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82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BD06-F12B-8A4E-BDF6-37358A99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BD5E5-1499-36F4-17D9-089488A3A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E59F2-E7E5-9458-B3B2-FBE3A016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842F2-BE77-034A-054D-5F33B890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0D917-325B-0223-36A4-33FD3BBD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653A-82BF-F3E2-BED5-7AFCDB96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2185C-3663-EF32-0609-EBA5B6D0D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5D315-FE2A-439E-8BF1-A8E77354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EFDFF-2087-BFAA-7A33-0BB65724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A0C1-6F62-96C9-BE63-7EEB73A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50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C3966-1AF2-045E-6CC1-D33B3D81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DF917-2589-5D4C-FAC3-BD42BC903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90FAC-A525-0848-6427-D96AEF33F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94832-B4D1-CB9E-124A-F2AABB15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1825E-BD1C-296E-546D-E2F6AE32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BF16B-54C3-5181-75BB-AA225E5B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4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ACEE-6D69-9B5B-33B8-6AA2CF0E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CFE64-FC3C-6D4F-9F3A-5DC4DF284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B1E4E-4E1D-3EB1-7D16-23199D9F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58678-737E-DCCB-04E0-D400CC701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DF4F0-0730-23EA-5878-AFD17722C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3A13FF-57C8-3BDC-9B85-733AA008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78B511-9E1C-88B5-DD5C-3A84377F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AC8A71-B120-D4E4-24E1-1F46F3CB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9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59888-6389-5D09-22C0-A010F5F1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E680E-6C52-D906-B65F-EFFDA0373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D8779A-6394-CCCE-FA13-350077D69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AF525-F6E2-43B8-0295-E44FC76A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5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B11262-20F9-43FF-ECC6-E0BB8FA6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405CF-8680-7BA2-C773-9F65365F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BC87D-F92B-09FE-49D1-1179DF052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3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F9CB-ED27-84CA-76DB-795DBFB82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7F97F-C696-E24A-F6CA-697C7BAA7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9A4F9-4C36-4E50-7161-6CB53627B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8231C-7B25-EEDE-079B-5C6628E1E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13066-81C7-CAC2-7F33-54895022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A74B-7A93-8C33-2683-37D1B39F5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6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CF45-549D-11DD-1901-36D43217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E70104-3B06-3746-BCF3-55498EDBE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7C055D-9885-87A1-002D-03E04EE45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1E14D-574B-4A71-B20D-9B27C4D62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949B0-1F2E-70CD-9711-8563E30C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C3CD8-6C67-ABD6-6976-AB31DA07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5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603F66-F9BE-7EB6-C7CC-684086B6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E4A8C-8F85-98A0-E57B-2D51509C6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A8F6D-84BE-2DCF-F605-84E7035F0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120CC8-1A89-7644-BDAA-17FAC9BCED25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588DB-9CCD-A2B6-FC4D-978CDAE36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A7C37-4FF1-402E-06D7-40E37D462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2A258-2D89-5E48-B208-31D51AC61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6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 dirty="0"/>
              <a:t>Communications &amp; Customer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Committee Update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F94DD87-9A54-F4E9-FF60-08F4D7D2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67994" y="6348536"/>
            <a:ext cx="4176958" cy="365125"/>
          </a:xfrm>
        </p:spPr>
        <p:txBody>
          <a:bodyPr/>
          <a:lstStyle/>
          <a:p>
            <a:pPr algn="r"/>
            <a:r>
              <a:rPr lang="en-US" dirty="0"/>
              <a:t>Board of Directors Meeting </a:t>
            </a:r>
            <a:r>
              <a:rPr lang="en-US" dirty="0">
                <a:solidFill>
                  <a:srgbClr val="FEBF0F"/>
                </a:solidFill>
              </a:rPr>
              <a:t>| </a:t>
            </a:r>
            <a:r>
              <a:rPr lang="en-US" dirty="0"/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66447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7B19A-4CF4-F9BB-020F-C4D9DE949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4355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B2E5C"/>
                </a:solidFill>
              </a:rPr>
              <a:t>Ribbon Cutting Event</a:t>
            </a:r>
            <a:br>
              <a:rPr lang="en-US" dirty="0">
                <a:solidFill>
                  <a:srgbClr val="1B2E5C"/>
                </a:solidFill>
              </a:rPr>
            </a:br>
            <a:r>
              <a:rPr lang="en-US" dirty="0">
                <a:solidFill>
                  <a:srgbClr val="1B2E5C"/>
                </a:solidFill>
              </a:rPr>
              <a:t>Wednesday, September 4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Ribbon cutting celebrated the District’s eighth Lift Station 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Those in attendance included project partners, school district, local representatives, Board and Committee members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Front page feature in Village News</a:t>
            </a:r>
          </a:p>
          <a:p>
            <a:pPr marL="457200" lvl="1" indent="0">
              <a:buNone/>
            </a:pPr>
            <a:endParaRPr lang="en-US" dirty="0">
              <a:solidFill>
                <a:srgbClr val="1B2E5C"/>
              </a:solidFill>
            </a:endParaRPr>
          </a:p>
          <a:p>
            <a:pPr lvl="1"/>
            <a:endParaRPr lang="en-US" dirty="0">
              <a:solidFill>
                <a:srgbClr val="1B2E5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B5EB1-0129-2CC7-3E0B-70B55119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 descr="A group of pipes with blue pipes&#10;&#10;Description automatically generated with medium confidence">
            <a:extLst>
              <a:ext uri="{FF2B5EF4-FFF2-40B4-BE49-F238E27FC236}">
                <a16:creationId xmlns:a16="http://schemas.microsoft.com/office/drawing/2014/main" id="{C9D209A0-AFA0-F856-34A6-F860DAB162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rcRect r="7037"/>
          <a:stretch/>
        </p:blipFill>
        <p:spPr>
          <a:xfrm>
            <a:off x="7410450" y="0"/>
            <a:ext cx="4781550" cy="6858000"/>
          </a:xfrm>
          <a:prstGeom prst="rect">
            <a:avLst/>
          </a:prstGeom>
        </p:spPr>
      </p:pic>
      <p:pic>
        <p:nvPicPr>
          <p:cNvPr id="8" name="Picture 7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A06149C6-2766-1AF3-07ED-355C11027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173" y="3738914"/>
            <a:ext cx="4356272" cy="29825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5CDC91-210B-05E4-CEA1-F7344E3D6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2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Thoroughbred Lift Station</a:t>
            </a:r>
          </a:p>
        </p:txBody>
      </p:sp>
    </p:spTree>
    <p:extLst>
      <p:ext uri="{BB962C8B-B14F-4D97-AF65-F5344CB8AC3E}">
        <p14:creationId xmlns:p14="http://schemas.microsoft.com/office/powerpoint/2010/main" val="3336683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30BA5-9EA4-1056-FE87-D1D689EC0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7" r="25920"/>
          <a:stretch/>
        </p:blipFill>
        <p:spPr>
          <a:xfrm>
            <a:off x="5433967" y="0"/>
            <a:ext cx="6758033" cy="6896962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937F5-B78F-9C60-FBF2-49A9829BDD82}"/>
              </a:ext>
            </a:extLst>
          </p:cNvPr>
          <p:cNvSpPr/>
          <p:nvPr/>
        </p:nvSpPr>
        <p:spPr>
          <a:xfrm>
            <a:off x="0" y="0"/>
            <a:ext cx="6215449" cy="6896962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5000">
                <a:srgbClr val="0966AF">
                  <a:alpha val="71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8962474A-E630-9717-831E-6088A4A27253}"/>
              </a:ext>
            </a:extLst>
          </p:cNvPr>
          <p:cNvSpPr/>
          <p:nvPr/>
        </p:nvSpPr>
        <p:spPr>
          <a:xfrm>
            <a:off x="0" y="25236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7" y="568454"/>
            <a:ext cx="10515600" cy="60789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Padre Dam Field 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388709" cy="41797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B2E5C"/>
                </a:solidFill>
              </a:rPr>
              <a:t>Thursday, September 5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Staff visited the East County Advanced Water Purification Program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Tour the facility north of Santee Lakes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The water recycling facility is in construction phase and will treat 16 million gallons of water per day</a:t>
            </a:r>
          </a:p>
        </p:txBody>
      </p:sp>
    </p:spTree>
    <p:extLst>
      <p:ext uri="{BB962C8B-B14F-4D97-AF65-F5344CB8AC3E}">
        <p14:creationId xmlns:p14="http://schemas.microsoft.com/office/powerpoint/2010/main" val="2068157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30BA5-9EA4-1056-FE87-D1D689EC04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55" r="13255"/>
          <a:stretch/>
        </p:blipFill>
        <p:spPr>
          <a:xfrm>
            <a:off x="5433967" y="0"/>
            <a:ext cx="6758033" cy="6896962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937F5-B78F-9C60-FBF2-49A9829BDD82}"/>
              </a:ext>
            </a:extLst>
          </p:cNvPr>
          <p:cNvSpPr/>
          <p:nvPr/>
        </p:nvSpPr>
        <p:spPr>
          <a:xfrm>
            <a:off x="0" y="0"/>
            <a:ext cx="6215449" cy="6896962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5000">
                <a:srgbClr val="0966AF">
                  <a:alpha val="71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8962474A-E630-9717-831E-6088A4A27253}"/>
              </a:ext>
            </a:extLst>
          </p:cNvPr>
          <p:cNvSpPr/>
          <p:nvPr/>
        </p:nvSpPr>
        <p:spPr>
          <a:xfrm>
            <a:off x="0" y="25236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7" y="568454"/>
            <a:ext cx="10515600" cy="60789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North County Fire Open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388709" cy="41797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B2E5C"/>
                </a:solidFill>
              </a:rPr>
              <a:t>Saturday, October 12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Event from 9 am - 1 pm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Free community event at Fire Station 1 in Fallbrook</a:t>
            </a:r>
          </a:p>
          <a:p>
            <a:pPr lvl="1"/>
            <a:r>
              <a:rPr lang="en-US" dirty="0">
                <a:solidFill>
                  <a:srgbClr val="1B2E5C"/>
                </a:solidFill>
              </a:rPr>
              <a:t>Volunteers to work the booth at the event</a:t>
            </a:r>
          </a:p>
        </p:txBody>
      </p:sp>
      <p:pic>
        <p:nvPicPr>
          <p:cNvPr id="7" name="Picture 6" descr="A logo of a fire department&#10;&#10;Description automatically generated">
            <a:extLst>
              <a:ext uri="{FF2B5EF4-FFF2-40B4-BE49-F238E27FC236}">
                <a16:creationId xmlns:a16="http://schemas.microsoft.com/office/drawing/2014/main" id="{A6B41318-D4A4-7059-B3FB-4DA39559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97" y="4263081"/>
            <a:ext cx="2275831" cy="22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4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5F9E-2A8E-3ED0-556C-D201FDC4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797"/>
            <a:ext cx="10515600" cy="65745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September Newsletter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D7407-1DE0-EF49-50C5-DF0F25D72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551373"/>
            <a:ext cx="5405238" cy="51701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B2E5C"/>
                </a:solidFill>
              </a:rPr>
              <a:t>Articles</a:t>
            </a:r>
          </a:p>
          <a:p>
            <a:r>
              <a:rPr lang="en-US" sz="2400" dirty="0">
                <a:solidFill>
                  <a:srgbClr val="1B2E5C"/>
                </a:solidFill>
                <a:cs typeface="Helvetica"/>
              </a:rPr>
              <a:t>Celebrating 70 years of History</a:t>
            </a:r>
            <a:endParaRPr lang="en-US" sz="2400" dirty="0">
              <a:solidFill>
                <a:srgbClr val="1B2E5C"/>
              </a:solidFill>
              <a:effectLst/>
              <a:cs typeface="Helvetica"/>
            </a:endParaRPr>
          </a:p>
          <a:p>
            <a:pPr lvl="1" fontAlgn="base"/>
            <a:r>
              <a:rPr lang="en-US" sz="1800" dirty="0">
                <a:solidFill>
                  <a:srgbClr val="1B2E5C"/>
                </a:solidFill>
                <a:effectLst/>
                <a:cs typeface="Helvetica"/>
              </a:rPr>
              <a:t>Origins of the District name and </a:t>
            </a:r>
            <a:br>
              <a:rPr lang="en-US" sz="1800" dirty="0">
                <a:solidFill>
                  <a:srgbClr val="1B2E5C"/>
                </a:solidFill>
                <a:effectLst/>
                <a:cs typeface="Helvetica"/>
              </a:rPr>
            </a:br>
            <a:r>
              <a:rPr lang="en-US" sz="1800" dirty="0">
                <a:solidFill>
                  <a:srgbClr val="1B2E5C"/>
                </a:solidFill>
                <a:effectLst/>
                <a:cs typeface="Helvetica"/>
              </a:rPr>
              <a:t>the grower community</a:t>
            </a:r>
            <a:endParaRPr lang="en-US" sz="1800" dirty="0">
              <a:solidFill>
                <a:srgbClr val="1B2E5C"/>
              </a:solidFill>
              <a:effectLst/>
              <a:highlight>
                <a:srgbClr val="FFFFFF"/>
              </a:highlight>
              <a:cs typeface="Helvetica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2E5C"/>
                </a:solidFill>
                <a:effectLst/>
                <a:highlight>
                  <a:srgbClr val="FFFFFF"/>
                </a:highlight>
              </a:rPr>
              <a:t>What’s a Pressure Reducing Valve?</a:t>
            </a:r>
          </a:p>
          <a:p>
            <a:pPr lvl="1" fontAlgn="base"/>
            <a:r>
              <a:rPr lang="en-US" sz="2000" dirty="0">
                <a:solidFill>
                  <a:srgbClr val="1B2E5C"/>
                </a:solidFill>
                <a:effectLst/>
                <a:highlight>
                  <a:srgbClr val="FFFFFF"/>
                </a:highlight>
              </a:rPr>
              <a:t>Explain the reason to have a PRV and who is responsible for the PRV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2E5C"/>
                </a:solidFill>
                <a:effectLst/>
                <a:highlight>
                  <a:srgbClr val="FFFFFF"/>
                </a:highlight>
              </a:rPr>
              <a:t>New Sewer Lift Station Project Opens</a:t>
            </a:r>
          </a:p>
          <a:p>
            <a:pPr lvl="1" fontAlgn="base"/>
            <a:r>
              <a:rPr lang="en-US" sz="1800" dirty="0">
                <a:solidFill>
                  <a:srgbClr val="1B2E5C"/>
                </a:solidFill>
                <a:effectLst/>
                <a:highlight>
                  <a:srgbClr val="FFFFFF"/>
                </a:highlight>
              </a:rPr>
              <a:t>Thoroughbred ribbon-cutting event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2E5C"/>
                </a:solidFill>
                <a:highlight>
                  <a:srgbClr val="FFFFFF"/>
                </a:highlight>
              </a:rPr>
              <a:t>North County Fire Open House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2E5C"/>
                </a:solidFill>
                <a:highlight>
                  <a:srgbClr val="FFFFFF"/>
                </a:highlight>
              </a:rPr>
              <a:t>Emergency Preparedness Month Tip:</a:t>
            </a:r>
          </a:p>
          <a:p>
            <a:pPr lvl="1" fontAlgn="base"/>
            <a:r>
              <a:rPr lang="en-US" sz="2000" dirty="0">
                <a:solidFill>
                  <a:srgbClr val="1B2E5C"/>
                </a:solidFill>
                <a:highlight>
                  <a:srgbClr val="FFFFFF"/>
                </a:highlight>
              </a:rPr>
              <a:t>Overview of Watch Duty app</a:t>
            </a:r>
            <a:endParaRPr lang="en-US" sz="1400" dirty="0">
              <a:solidFill>
                <a:srgbClr val="1B2E5C"/>
              </a:solidFill>
              <a:highlight>
                <a:srgbClr val="FFFFFF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0F08-224C-5C33-160C-929D8C14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4ADD7-AFF7-52D3-E476-EB46CC5E34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8" r="2558"/>
          <a:stretch/>
        </p:blipFill>
        <p:spPr>
          <a:xfrm>
            <a:off x="8523908" y="395989"/>
            <a:ext cx="3418891" cy="46630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F4115-38EF-B476-32A0-0DC9BA2CA2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" b="37"/>
          <a:stretch/>
        </p:blipFill>
        <p:spPr>
          <a:xfrm>
            <a:off x="6440018" y="1810834"/>
            <a:ext cx="3596754" cy="46511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8282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409</Words>
  <Application>Microsoft Macintosh PowerPoint</Application>
  <PresentationFormat>Widescreen</PresentationFormat>
  <Paragraphs>47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Helvetica</vt:lpstr>
      <vt:lpstr>Office Theme</vt:lpstr>
      <vt:lpstr>Communications &amp; Customer Service</vt:lpstr>
      <vt:lpstr>Thoroughbred Lift Station</vt:lpstr>
      <vt:lpstr>Padre Dam Field Trip</vt:lpstr>
      <vt:lpstr>North County Fire Open House</vt:lpstr>
      <vt:lpstr>September Newsletter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&amp; Customer Service</dc:title>
  <dc:creator>Amanda Weber</dc:creator>
  <cp:lastModifiedBy>Amanda Weber</cp:lastModifiedBy>
  <cp:revision>4</cp:revision>
  <dcterms:created xsi:type="dcterms:W3CDTF">2024-08-20T20:28:11Z</dcterms:created>
  <dcterms:modified xsi:type="dcterms:W3CDTF">2024-09-24T19:48:01Z</dcterms:modified>
</cp:coreProperties>
</file>