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9"/>
  </p:notesMasterIdLst>
  <p:sldIdLst>
    <p:sldId id="259" r:id="rId2"/>
    <p:sldId id="272" r:id="rId3"/>
    <p:sldId id="275" r:id="rId4"/>
    <p:sldId id="300" r:id="rId5"/>
    <p:sldId id="302" r:id="rId6"/>
    <p:sldId id="301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E293E03-0A5E-1EDC-7BA2-0E04136DD7A9}" name="Karleen Harp" initials="KH" userId="S::kharp@rainbowmwd.com::c37dbe31-4bdf-4b68-87b4-d2ec2d2120bb" providerId="AD"/>
  <p188:author id="{FC383DAE-81F1-F27D-0E69-9B56824BEA7C}" name="Amanda Weber" initials="AW" userId="S::aweber@rainbowmwd.com::b0eca780-b977-4a41-a8f9-2109549d5f8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66AF"/>
    <a:srgbClr val="1B2E5C"/>
    <a:srgbClr val="FEBF0F"/>
    <a:srgbClr val="4FC6E0"/>
    <a:srgbClr val="F16022"/>
    <a:srgbClr val="97D8E9"/>
    <a:srgbClr val="204C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171399-4CEA-F64B-ADAA-54B0DFF2365F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CA2F4D-5C1C-834B-BEFA-52EB684A7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338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A2F4D-5C1C-834B-BEFA-52EB684A702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807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10C6138-4F1C-B547-FF9F-43C23101FD89}"/>
              </a:ext>
            </a:extLst>
          </p:cNvPr>
          <p:cNvSpPr/>
          <p:nvPr userDrawn="1"/>
        </p:nvSpPr>
        <p:spPr>
          <a:xfrm>
            <a:off x="-6066" y="0"/>
            <a:ext cx="12323572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2000">
                <a:schemeClr val="bg1"/>
              </a:gs>
              <a:gs pos="73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AFF06F-2190-A605-D21D-F371A0D5DB4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23913" y="997981"/>
            <a:ext cx="6666099" cy="2387600"/>
          </a:xfrm>
        </p:spPr>
        <p:txBody>
          <a:bodyPr anchor="b">
            <a:noAutofit/>
          </a:bodyPr>
          <a:lstStyle>
            <a:lvl1pPr algn="l">
              <a:defRPr sz="6000" b="1" i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US"/>
              <a:t>Click to edit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C7A02-17FB-4744-C320-2BD4F26073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48535"/>
            <a:ext cx="2743200" cy="365125"/>
          </a:xfrm>
        </p:spPr>
        <p:txBody>
          <a:bodyPr/>
          <a:lstStyle/>
          <a:p>
            <a:fld id="{995F338A-136C-B34F-ACDB-415D35B73F89}" type="datetime1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4D2E7-A35F-8C89-C36E-EB7C80EBC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1D46A-C403-A7D8-869D-A80A30B9A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A logo with a sun and waves&#10;&#10;Description automatically generated">
            <a:extLst>
              <a:ext uri="{FF2B5EF4-FFF2-40B4-BE49-F238E27FC236}">
                <a16:creationId xmlns:a16="http://schemas.microsoft.com/office/drawing/2014/main" id="{37834BAB-8B32-86AD-EA59-DF54324ADE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19991" y="4292553"/>
            <a:ext cx="3328577" cy="1902044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CE1F118-421A-CA40-513E-DF516D9EA5B1}"/>
              </a:ext>
            </a:extLst>
          </p:cNvPr>
          <p:cNvCxnSpPr>
            <a:cxnSpLocks/>
          </p:cNvCxnSpPr>
          <p:nvPr userDrawn="1"/>
        </p:nvCxnSpPr>
        <p:spPr>
          <a:xfrm>
            <a:off x="838200" y="3372134"/>
            <a:ext cx="6651812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7E974C75-2A2B-16BD-1E96-4834378B88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913" y="3477656"/>
            <a:ext cx="6666099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966A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50400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Single Corner Rectangle 5">
            <a:extLst>
              <a:ext uri="{FF2B5EF4-FFF2-40B4-BE49-F238E27FC236}">
                <a16:creationId xmlns:a16="http://schemas.microsoft.com/office/drawing/2014/main" id="{C9C126FC-C15A-113C-E470-0EB41E330AF2}"/>
              </a:ext>
            </a:extLst>
          </p:cNvPr>
          <p:cNvSpPr/>
          <p:nvPr userDrawn="1"/>
        </p:nvSpPr>
        <p:spPr>
          <a:xfrm>
            <a:off x="0" y="365125"/>
            <a:ext cx="11711354" cy="1147152"/>
          </a:xfrm>
          <a:prstGeom prst="round1Rect">
            <a:avLst/>
          </a:prstGeom>
          <a:gradFill>
            <a:gsLst>
              <a:gs pos="62000">
                <a:srgbClr val="0966AF">
                  <a:alpha val="84244"/>
                </a:srgbClr>
              </a:gs>
              <a:gs pos="92000">
                <a:srgbClr val="97D8E9">
                  <a:alpha val="42409"/>
                </a:srgbClr>
              </a:gs>
              <a:gs pos="22000">
                <a:srgbClr val="204C90">
                  <a:lumMod val="10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8E154F-548C-B0B2-B215-0C5E762D1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81FC7F-FF33-8B49-D70A-80CAFE800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74C1-83AA-724F-8DDD-9268FE845052}" type="datetime1">
              <a:rPr lang="en-US" smtClean="0"/>
              <a:t>2/26/2024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D31F0-B895-70F0-EE7A-5650FB77D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5527EF1-7351-3F7D-E505-9DEE773BC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E23572A-E778-79D4-3347-436AEC5908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8000"/>
          </a:blip>
          <a:srcRect l="-144" r="40633"/>
          <a:stretch/>
        </p:blipFill>
        <p:spPr>
          <a:xfrm>
            <a:off x="9155430" y="5636799"/>
            <a:ext cx="3036570" cy="1065805"/>
          </a:xfrm>
          <a:prstGeom prst="rect">
            <a:avLst/>
          </a:prstGeom>
        </p:spPr>
      </p:pic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E1CAB7F1-D9CD-920A-D3EC-141A3971A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81600" y="6531417"/>
            <a:ext cx="6172200" cy="184742"/>
          </a:xfrm>
        </p:spPr>
        <p:txBody>
          <a:bodyPr/>
          <a:lstStyle/>
          <a:p>
            <a:r>
              <a:rPr lang="en-US"/>
              <a:t>COMMUNICATIONS &amp; CUSTOMER SERVICE COMMITTEE MEETING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22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78C70D-67B1-8E65-69EC-736D7C5A27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71628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8" name="Round Single Corner Rectangle 7">
            <a:extLst>
              <a:ext uri="{FF2B5EF4-FFF2-40B4-BE49-F238E27FC236}">
                <a16:creationId xmlns:a16="http://schemas.microsoft.com/office/drawing/2014/main" id="{B262A401-AD5B-0CE6-E386-2258158E0935}"/>
              </a:ext>
            </a:extLst>
          </p:cNvPr>
          <p:cNvSpPr/>
          <p:nvPr userDrawn="1"/>
        </p:nvSpPr>
        <p:spPr>
          <a:xfrm rot="10800000">
            <a:off x="6742906" y="0"/>
            <a:ext cx="5449094" cy="6356350"/>
          </a:xfrm>
          <a:prstGeom prst="round1Rect">
            <a:avLst/>
          </a:prstGeom>
          <a:gradFill>
            <a:gsLst>
              <a:gs pos="31000">
                <a:srgbClr val="0966AF">
                  <a:alpha val="84244"/>
                </a:srgbClr>
              </a:gs>
              <a:gs pos="92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F88AEB-29D0-A15E-1C6A-F928CB5849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54341" y="2069690"/>
            <a:ext cx="4099460" cy="3999321"/>
          </a:xfrm>
        </p:spPr>
        <p:txBody>
          <a:bodyPr/>
          <a:lstStyle>
            <a:lvl1pPr marL="0" indent="0">
              <a:buNone/>
              <a:defRPr sz="1600">
                <a:solidFill>
                  <a:srgbClr val="1B2E5C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FEA6EC-AB82-F49D-DD8F-E94A8EF39F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2294" y="6361236"/>
            <a:ext cx="2743200" cy="365125"/>
          </a:xfrm>
        </p:spPr>
        <p:txBody>
          <a:bodyPr/>
          <a:lstStyle/>
          <a:p>
            <a:fld id="{6305AC6C-7EC7-5145-80FE-2B1CBC0907CB}" type="datetime1">
              <a:rPr lang="en-US" smtClean="0"/>
              <a:t>2/26/2024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454DE5-D21F-D3A3-87F9-06308CF8D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F9FB64F-F795-FFC4-DBCC-6DF3771DBA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54340" y="817002"/>
            <a:ext cx="4099460" cy="1054252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title style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1BE6760-D43D-DE7F-E777-57DFE552314D}"/>
              </a:ext>
            </a:extLst>
          </p:cNvPr>
          <p:cNvCxnSpPr>
            <a:cxnSpLocks/>
          </p:cNvCxnSpPr>
          <p:nvPr userDrawn="1"/>
        </p:nvCxnSpPr>
        <p:spPr>
          <a:xfrm flipV="1">
            <a:off x="7254340" y="1868271"/>
            <a:ext cx="4099460" cy="2982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766B53FB-915C-E92B-8330-F11889DAA2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8000"/>
          </a:blip>
          <a:srcRect l="-144" r="40633"/>
          <a:stretch/>
        </p:blipFill>
        <p:spPr>
          <a:xfrm>
            <a:off x="9155430" y="5254030"/>
            <a:ext cx="3036570" cy="1065805"/>
          </a:xfrm>
          <a:prstGeom prst="rect">
            <a:avLst/>
          </a:prstGeom>
        </p:spPr>
      </p:pic>
      <p:sp>
        <p:nvSpPr>
          <p:cNvPr id="2" name="Footer Placeholder 5">
            <a:extLst>
              <a:ext uri="{FF2B5EF4-FFF2-40B4-BE49-F238E27FC236}">
                <a16:creationId xmlns:a16="http://schemas.microsoft.com/office/drawing/2014/main" id="{623FD6C1-BA5C-C0FE-4909-24D1CE55A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81600" y="6531417"/>
            <a:ext cx="6172200" cy="184742"/>
          </a:xfrm>
        </p:spPr>
        <p:txBody>
          <a:bodyPr/>
          <a:lstStyle/>
          <a:p>
            <a:r>
              <a:rPr lang="en-US"/>
              <a:t>COMMUNICATIONS &amp; CUSTOMER SERVICE COMMITTEE MEETING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426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8389FC0-5D5A-3651-138D-C26B422DE045}"/>
              </a:ext>
            </a:extLst>
          </p:cNvPr>
          <p:cNvSpPr/>
          <p:nvPr userDrawn="1"/>
        </p:nvSpPr>
        <p:spPr>
          <a:xfrm rot="10800000">
            <a:off x="-6066" y="0"/>
            <a:ext cx="12296678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2000">
                <a:schemeClr val="bg1"/>
              </a:gs>
              <a:gs pos="73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9BACE2-825C-4E86-B2A8-68309F29E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64783D-5B4A-F741-83C6-344A72C7AC47}" type="datetime1">
              <a:rPr lang="en-US" smtClean="0"/>
              <a:t>2/26/2024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913925-BA6C-82AE-CFF6-B86C83EF8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1B073CA-E1DB-6646-8627-B9A066EC1A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E17C329-285A-512B-B1FE-9DD10EC3D6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4473" y="3652870"/>
            <a:ext cx="10515600" cy="60789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title style</a:t>
            </a:r>
          </a:p>
        </p:txBody>
      </p:sp>
      <p:pic>
        <p:nvPicPr>
          <p:cNvPr id="5" name="Picture 4" descr="A logo with a sun and waves&#10;&#10;Description automatically generated">
            <a:extLst>
              <a:ext uri="{FF2B5EF4-FFF2-40B4-BE49-F238E27FC236}">
                <a16:creationId xmlns:a16="http://schemas.microsoft.com/office/drawing/2014/main" id="{8EFA0F9A-E681-975C-8095-D69833ABAC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55232" y="464597"/>
            <a:ext cx="4947678" cy="2827244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C844DF-C450-C075-C007-2BCB048E1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81600" y="6531417"/>
            <a:ext cx="6172200" cy="18474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COMMUNICATIONS &amp; CUSTOMER SERVICE COMMITTEE MEETING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E97D370-1644-EA20-36B0-0F576613D1DE}"/>
              </a:ext>
            </a:extLst>
          </p:cNvPr>
          <p:cNvSpPr/>
          <p:nvPr userDrawn="1"/>
        </p:nvSpPr>
        <p:spPr>
          <a:xfrm>
            <a:off x="-6066" y="-1"/>
            <a:ext cx="12198066" cy="3106271"/>
          </a:xfrm>
          <a:prstGeom prst="rect">
            <a:avLst/>
          </a:prstGeom>
          <a:gradFill flip="none" rotWithShape="1">
            <a:gsLst>
              <a:gs pos="33000">
                <a:srgbClr val="0966AF">
                  <a:alpha val="84244"/>
                </a:srgbClr>
              </a:gs>
              <a:gs pos="84000">
                <a:schemeClr val="bg1"/>
              </a:gs>
              <a:gs pos="56000">
                <a:srgbClr val="97D8E9">
                  <a:alpha val="42409"/>
                </a:srgbClr>
              </a:gs>
              <a:gs pos="8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458D5F-E17A-719B-FD1E-2D4E10B2E4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CC692-A0C9-EB4B-8A51-124CEDACFF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42E0C2-7856-2959-8B03-40C27CA59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6B88-87BA-2641-8BAF-C8FCD863772D}" type="datetime1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8FC86-C04E-47A8-1A10-DB6B90BC9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81600" y="6531417"/>
            <a:ext cx="6172200" cy="184742"/>
          </a:xfrm>
        </p:spPr>
        <p:txBody>
          <a:bodyPr/>
          <a:lstStyle/>
          <a:p>
            <a:r>
              <a:rPr lang="en-US"/>
              <a:t>COMMUNICATIONS &amp; CUSTOMER SERVICE COMMITTEE MEETING</a:t>
            </a:r>
          </a:p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C8479-224A-930F-4886-0851C9BB6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5E63AF7-0B64-23FF-EF8D-8905A327FFCA}"/>
              </a:ext>
            </a:extLst>
          </p:cNvPr>
          <p:cNvCxnSpPr>
            <a:cxnSpLocks/>
          </p:cNvCxnSpPr>
          <p:nvPr userDrawn="1"/>
        </p:nvCxnSpPr>
        <p:spPr>
          <a:xfrm>
            <a:off x="846994" y="1288927"/>
            <a:ext cx="10506806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81BF62DD-D18D-625A-62BB-E5807DE77EFF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560718" y="1817738"/>
            <a:ext cx="5631282" cy="43513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A6E7DA9-3501-A5D8-8B2B-3A144215A7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303" r="32792"/>
          <a:stretch/>
        </p:blipFill>
        <p:spPr>
          <a:xfrm>
            <a:off x="8931166" y="223122"/>
            <a:ext cx="3260834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385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CA64277-E16C-7F5C-34ED-CECE4FF4F175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4000">
                <a:schemeClr val="bg1"/>
              </a:gs>
              <a:gs pos="85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CC1671-4521-2A7A-F5FC-FD897B45E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95401"/>
            <a:ext cx="10515600" cy="6580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3D858-2704-F7F1-3F5C-94D8405F4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6771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B4A6B1-A111-F4DB-5556-205C1C13B1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6770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695451-D7AA-2A3F-767A-8C8BBC61EF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53235"/>
            <a:ext cx="5183188" cy="38364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036ECF7-2998-AFC9-588E-E353BAF03877}"/>
              </a:ext>
            </a:extLst>
          </p:cNvPr>
          <p:cNvCxnSpPr>
            <a:cxnSpLocks/>
          </p:cNvCxnSpPr>
          <p:nvPr userDrawn="1"/>
        </p:nvCxnSpPr>
        <p:spPr>
          <a:xfrm>
            <a:off x="846994" y="1463738"/>
            <a:ext cx="10506806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8940D-990F-8592-37FE-66BC76EEC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ED73DB-8D22-3C96-C74C-1674E5E08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53235"/>
            <a:ext cx="5157787" cy="38364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01579A-BCC3-617F-0619-C44E9462A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06B1-6AC8-C547-97A4-7242AEDA87E2}" type="datetime1">
              <a:rPr lang="en-US" smtClean="0"/>
              <a:t>2/26/2024</a:t>
            </a:fld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4D86E75-C816-0D3B-23E7-D81AAD2BE85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0245" r="-3357"/>
          <a:stretch/>
        </p:blipFill>
        <p:spPr>
          <a:xfrm>
            <a:off x="0" y="5228031"/>
            <a:ext cx="4240924" cy="1065805"/>
          </a:xfrm>
          <a:prstGeom prst="rect">
            <a:avLst/>
          </a:prstGeom>
        </p:spPr>
      </p:pic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E9FBB26F-7F2D-53BA-58BB-605EAB54EDCD}"/>
              </a:ext>
            </a:extLst>
          </p:cNvPr>
          <p:cNvSpPr txBox="1">
            <a:spLocks/>
          </p:cNvSpPr>
          <p:nvPr userDrawn="1"/>
        </p:nvSpPr>
        <p:spPr>
          <a:xfrm>
            <a:off x="5181600" y="6531417"/>
            <a:ext cx="6172200" cy="184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COMMUNICATIONS &amp; CUSTOMER SERVICE COMMITTEE MEETING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503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10C6138-4F1C-B547-FF9F-43C23101FD89}"/>
              </a:ext>
            </a:extLst>
          </p:cNvPr>
          <p:cNvSpPr/>
          <p:nvPr userDrawn="1"/>
        </p:nvSpPr>
        <p:spPr>
          <a:xfrm>
            <a:off x="-6066" y="0"/>
            <a:ext cx="12323572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2000">
                <a:schemeClr val="bg1"/>
              </a:gs>
              <a:gs pos="73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AFF06F-2190-A605-D21D-F371A0D5DB4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23913" y="997981"/>
            <a:ext cx="6666099" cy="2387600"/>
          </a:xfrm>
        </p:spPr>
        <p:txBody>
          <a:bodyPr anchor="b">
            <a:noAutofit/>
          </a:bodyPr>
          <a:lstStyle>
            <a:lvl1pPr algn="l">
              <a:defRPr sz="6000" b="1" i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US"/>
              <a:t>Click to edit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C7A02-17FB-4744-C320-2BD4F26073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48535"/>
            <a:ext cx="2743200" cy="365125"/>
          </a:xfrm>
        </p:spPr>
        <p:txBody>
          <a:bodyPr/>
          <a:lstStyle/>
          <a:p>
            <a:fld id="{995F338A-136C-B34F-ACDB-415D35B73F89}" type="datetime1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4D2E7-A35F-8C89-C36E-EB7C80EBC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1D46A-C403-A7D8-869D-A80A30B9A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A logo with a sun and waves&#10;&#10;Description automatically generated">
            <a:extLst>
              <a:ext uri="{FF2B5EF4-FFF2-40B4-BE49-F238E27FC236}">
                <a16:creationId xmlns:a16="http://schemas.microsoft.com/office/drawing/2014/main" id="{37834BAB-8B32-86AD-EA59-DF54324ADE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19991" y="4292553"/>
            <a:ext cx="3328577" cy="1902044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CE1F118-421A-CA40-513E-DF516D9EA5B1}"/>
              </a:ext>
            </a:extLst>
          </p:cNvPr>
          <p:cNvCxnSpPr>
            <a:cxnSpLocks/>
          </p:cNvCxnSpPr>
          <p:nvPr userDrawn="1"/>
        </p:nvCxnSpPr>
        <p:spPr>
          <a:xfrm>
            <a:off x="838200" y="3372134"/>
            <a:ext cx="6651812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7E974C75-2A2B-16BD-1E96-4834378B88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913" y="3477656"/>
            <a:ext cx="6666099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966A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8" name="Picture 7" descr="A white logo with a sun and waves&#10;&#10;Description automatically generated">
            <a:extLst>
              <a:ext uri="{FF2B5EF4-FFF2-40B4-BE49-F238E27FC236}">
                <a16:creationId xmlns:a16="http://schemas.microsoft.com/office/drawing/2014/main" id="{F43393FC-CC56-9761-6D42-027B3AE6AB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41000"/>
          </a:blip>
          <a:srcRect l="27241" t="-1197" r="867" b="-1625"/>
          <a:stretch/>
        </p:blipFill>
        <p:spPr>
          <a:xfrm>
            <a:off x="-6066" y="4670704"/>
            <a:ext cx="4023361" cy="1685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7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 Single Corner Rectangle 8">
            <a:extLst>
              <a:ext uri="{FF2B5EF4-FFF2-40B4-BE49-F238E27FC236}">
                <a16:creationId xmlns:a16="http://schemas.microsoft.com/office/drawing/2014/main" id="{BB41F3DA-E501-B197-46F1-5B070E24627F}"/>
              </a:ext>
            </a:extLst>
          </p:cNvPr>
          <p:cNvSpPr/>
          <p:nvPr userDrawn="1"/>
        </p:nvSpPr>
        <p:spPr>
          <a:xfrm>
            <a:off x="0" y="471488"/>
            <a:ext cx="5029200" cy="6386511"/>
          </a:xfrm>
          <a:prstGeom prst="round1Rect">
            <a:avLst/>
          </a:prstGeom>
          <a:gradFill flip="none" rotWithShape="1">
            <a:gsLst>
              <a:gs pos="62000">
                <a:srgbClr val="0966AF">
                  <a:alpha val="84244"/>
                </a:srgbClr>
              </a:gs>
              <a:gs pos="92000">
                <a:srgbClr val="97D8E9">
                  <a:alpha val="42409"/>
                </a:srgbClr>
              </a:gs>
              <a:gs pos="22000">
                <a:srgbClr val="204C90">
                  <a:lumMod val="10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FEA6EC-AB82-F49D-DD8F-E94A8EF39F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2294" y="6361236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305AC6C-7EC7-5145-80FE-2B1CBC0907CB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454DE5-D21F-D3A3-87F9-06308CF8D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F9FB64F-F795-FFC4-DBCC-6DF3771DBA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7780" y="1045465"/>
            <a:ext cx="4099460" cy="1054252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title style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1BE6760-D43D-DE7F-E777-57DFE552314D}"/>
              </a:ext>
            </a:extLst>
          </p:cNvPr>
          <p:cNvCxnSpPr>
            <a:cxnSpLocks/>
          </p:cNvCxnSpPr>
          <p:nvPr userDrawn="1"/>
        </p:nvCxnSpPr>
        <p:spPr>
          <a:xfrm flipV="1">
            <a:off x="487780" y="2096734"/>
            <a:ext cx="4099460" cy="2982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F88AEB-29D0-A15E-1C6A-F928CB5849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7781" y="2298153"/>
            <a:ext cx="4099460" cy="3999321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8D83B433-67C0-53B8-5C1B-9301649944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667311" y="1045465"/>
            <a:ext cx="5821300" cy="49372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91EE74E-40A2-AFBF-ECBC-77B7197D08A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0245" r="-3357"/>
          <a:stretch/>
        </p:blipFill>
        <p:spPr>
          <a:xfrm>
            <a:off x="0" y="5539554"/>
            <a:ext cx="4240924" cy="1065805"/>
          </a:xfrm>
          <a:prstGeom prst="rect">
            <a:avLst/>
          </a:prstGeom>
        </p:spPr>
      </p:pic>
      <p:sp>
        <p:nvSpPr>
          <p:cNvPr id="2" name="Footer Placeholder 5">
            <a:extLst>
              <a:ext uri="{FF2B5EF4-FFF2-40B4-BE49-F238E27FC236}">
                <a16:creationId xmlns:a16="http://schemas.microsoft.com/office/drawing/2014/main" id="{DE12E19F-886B-291D-4A24-D72F51F52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81600" y="6531417"/>
            <a:ext cx="6172200" cy="184742"/>
          </a:xfrm>
        </p:spPr>
        <p:txBody>
          <a:bodyPr/>
          <a:lstStyle/>
          <a:p>
            <a:r>
              <a:rPr lang="en-US"/>
              <a:t>COMMUNICATIONS &amp; CUSTOMER SERVICE COMMITTEE MEETING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469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561052A-9689-E985-64EE-94A5B8AD30DA}"/>
              </a:ext>
            </a:extLst>
          </p:cNvPr>
          <p:cNvSpPr/>
          <p:nvPr userDrawn="1"/>
        </p:nvSpPr>
        <p:spPr>
          <a:xfrm>
            <a:off x="3563471" y="18856"/>
            <a:ext cx="8628527" cy="6858000"/>
          </a:xfrm>
          <a:prstGeom prst="rect">
            <a:avLst/>
          </a:prstGeom>
          <a:gradFill flip="none" rotWithShape="1">
            <a:gsLst>
              <a:gs pos="47000">
                <a:srgbClr val="0966AF">
                  <a:alpha val="80000"/>
                </a:srgbClr>
              </a:gs>
              <a:gs pos="100000">
                <a:schemeClr val="bg1"/>
              </a:gs>
              <a:gs pos="85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AA86F2-565E-900F-58C7-76AC36435A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528" y="573680"/>
            <a:ext cx="6167272" cy="717235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24CF0-5AF9-2E71-0B27-5E15CC3921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4038" y="6374666"/>
            <a:ext cx="2743200" cy="365125"/>
          </a:xfrm>
        </p:spPr>
        <p:txBody>
          <a:bodyPr/>
          <a:lstStyle>
            <a:lvl1pPr>
              <a:defRPr>
                <a:solidFill>
                  <a:srgbClr val="1B2E5C"/>
                </a:solidFill>
              </a:defRPr>
            </a:lvl1pPr>
          </a:lstStyle>
          <a:p>
            <a:fld id="{2E248986-3079-8847-BFAC-9AC07298F152}" type="datetime1">
              <a:rPr lang="en-US" smtClean="0"/>
              <a:t>2/26/2024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6FDC85BC-2D4A-2455-F522-E903DA5342C6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618565"/>
            <a:ext cx="4725185" cy="54191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8B25725-5A83-101D-641C-327811DF072E}"/>
              </a:ext>
            </a:extLst>
          </p:cNvPr>
          <p:cNvCxnSpPr>
            <a:cxnSpLocks/>
          </p:cNvCxnSpPr>
          <p:nvPr userDrawn="1"/>
        </p:nvCxnSpPr>
        <p:spPr>
          <a:xfrm flipV="1">
            <a:off x="5186528" y="1288927"/>
            <a:ext cx="6167272" cy="1988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EAC57298-D02E-E1C3-4CCF-177C5C9F1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6528" y="1449305"/>
            <a:ext cx="6167272" cy="56771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9404C075-30E8-7F39-7D0C-B5B5E267E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6528" y="2121377"/>
            <a:ext cx="6167272" cy="38364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A7F1CE-A246-323E-1E68-981F77F1C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8611" y="6370992"/>
            <a:ext cx="533400" cy="365125"/>
          </a:xfrm>
        </p:spPr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A white logo with a sun and waves&#10;&#10;Description automatically generated">
            <a:extLst>
              <a:ext uri="{FF2B5EF4-FFF2-40B4-BE49-F238E27FC236}">
                <a16:creationId xmlns:a16="http://schemas.microsoft.com/office/drawing/2014/main" id="{45BD9723-5496-D344-038D-BEEEC122A6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41000"/>
          </a:blip>
          <a:srcRect l="-706" t="-1197" r="19530" b="-1625"/>
          <a:stretch/>
        </p:blipFill>
        <p:spPr>
          <a:xfrm>
            <a:off x="7649026" y="4893906"/>
            <a:ext cx="4542972" cy="1685646"/>
          </a:xfrm>
          <a:prstGeom prst="rect">
            <a:avLst/>
          </a:prstGeom>
        </p:spPr>
      </p:pic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7792EB4E-44D6-E8FA-5A76-8855098E50EC}"/>
              </a:ext>
            </a:extLst>
          </p:cNvPr>
          <p:cNvSpPr txBox="1">
            <a:spLocks/>
          </p:cNvSpPr>
          <p:nvPr userDrawn="1"/>
        </p:nvSpPr>
        <p:spPr>
          <a:xfrm>
            <a:off x="5181600" y="6531417"/>
            <a:ext cx="6172200" cy="184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COMMUNICATIONS &amp; CUSTOMER SERVICE COMMITTEE MEETING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67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61FC8A3-ABC0-105A-9E39-2114F4682FF0}"/>
              </a:ext>
            </a:extLst>
          </p:cNvPr>
          <p:cNvSpPr/>
          <p:nvPr userDrawn="1"/>
        </p:nvSpPr>
        <p:spPr>
          <a:xfrm>
            <a:off x="0" y="2285999"/>
            <a:ext cx="12191998" cy="4572001"/>
          </a:xfrm>
          <a:prstGeom prst="rect">
            <a:avLst/>
          </a:prstGeom>
          <a:gradFill flip="none" rotWithShape="1">
            <a:gsLst>
              <a:gs pos="47000">
                <a:srgbClr val="0966AF">
                  <a:alpha val="80000"/>
                </a:srgbClr>
              </a:gs>
              <a:gs pos="100000">
                <a:schemeClr val="bg1"/>
              </a:gs>
              <a:gs pos="85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5A1C1D-FB2E-7D5E-3FF8-61A9742621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81037"/>
            <a:ext cx="9852212" cy="514286"/>
          </a:xfrm>
        </p:spPr>
        <p:txBody>
          <a:bodyPr/>
          <a:lstStyle>
            <a:lvl1pPr>
              <a:defRPr b="1" i="0">
                <a:latin typeface="Helvetica" pitchFamily="2" charset="0"/>
              </a:defRPr>
            </a:lvl1pPr>
          </a:lstStyle>
          <a:p>
            <a:r>
              <a:rPr lang="en-US"/>
              <a:t>Click to edit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80D1E-7E5A-2438-F810-6C00B16F9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75965"/>
            <a:ext cx="3115235" cy="35009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7809D-45ED-43B1-B70C-0CD5511FC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C93D6-0EF0-A14A-9126-265C614F6C27}" type="datetime1">
              <a:rPr lang="en-US" smtClean="0"/>
              <a:t>2/26/2024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2C328FE-B329-6722-3B78-CEACB4454614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61634"/>
            <a:ext cx="10650411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F580667C-AC70-98F9-0EC2-B592BEF2EBB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38381" y="2675965"/>
            <a:ext cx="3115235" cy="35009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288E40E7-1CDB-0435-4222-5A531C3DA07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38565" y="2675965"/>
            <a:ext cx="3115235" cy="35009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71A9A40-5A4B-E5F9-924C-AF7241349943}"/>
              </a:ext>
            </a:extLst>
          </p:cNvPr>
          <p:cNvSpPr/>
          <p:nvPr userDrawn="1"/>
        </p:nvSpPr>
        <p:spPr>
          <a:xfrm>
            <a:off x="9224683" y="1419686"/>
            <a:ext cx="1143000" cy="1143000"/>
          </a:xfrm>
          <a:prstGeom prst="ellipse">
            <a:avLst/>
          </a:prstGeom>
          <a:gradFill>
            <a:gsLst>
              <a:gs pos="13000">
                <a:srgbClr val="FFC000">
                  <a:alpha val="97000"/>
                </a:srgbClr>
              </a:gs>
              <a:gs pos="100000">
                <a:srgbClr val="F1602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AE4609E-C3F6-C39B-571E-6582FDE01433}"/>
              </a:ext>
            </a:extLst>
          </p:cNvPr>
          <p:cNvSpPr/>
          <p:nvPr userDrawn="1"/>
        </p:nvSpPr>
        <p:spPr>
          <a:xfrm>
            <a:off x="5524498" y="1419686"/>
            <a:ext cx="1143000" cy="1143000"/>
          </a:xfrm>
          <a:prstGeom prst="ellipse">
            <a:avLst/>
          </a:prstGeom>
          <a:gradFill>
            <a:gsLst>
              <a:gs pos="13000">
                <a:srgbClr val="FFC000">
                  <a:alpha val="97000"/>
                </a:srgbClr>
              </a:gs>
              <a:gs pos="100000">
                <a:srgbClr val="F1602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1C696B4-32E5-934C-C935-E51AE7515C7C}"/>
              </a:ext>
            </a:extLst>
          </p:cNvPr>
          <p:cNvSpPr/>
          <p:nvPr userDrawn="1"/>
        </p:nvSpPr>
        <p:spPr>
          <a:xfrm>
            <a:off x="1824317" y="1419686"/>
            <a:ext cx="1143000" cy="1143000"/>
          </a:xfrm>
          <a:prstGeom prst="ellipse">
            <a:avLst/>
          </a:prstGeom>
          <a:gradFill>
            <a:gsLst>
              <a:gs pos="13000">
                <a:srgbClr val="FFC000">
                  <a:alpha val="97000"/>
                </a:srgbClr>
              </a:gs>
              <a:gs pos="100000">
                <a:srgbClr val="F1602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6098D-EF89-FCA8-FFDB-C82DE4631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CCEEA9C-B7DA-B7D8-6817-7A94E5D6C1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0245" r="-3357"/>
          <a:stretch/>
        </p:blipFill>
        <p:spPr>
          <a:xfrm>
            <a:off x="0" y="5539554"/>
            <a:ext cx="4240924" cy="1065805"/>
          </a:xfrm>
          <a:prstGeom prst="rect">
            <a:avLst/>
          </a:prstGeom>
        </p:spPr>
      </p:pic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126845BB-5054-7090-0BF2-9B3EA4810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81600" y="6531417"/>
            <a:ext cx="6172200" cy="184742"/>
          </a:xfrm>
        </p:spPr>
        <p:txBody>
          <a:bodyPr/>
          <a:lstStyle/>
          <a:p>
            <a:r>
              <a:rPr lang="en-US"/>
              <a:t>COMMUNICATIONS &amp; CUSTOMER SERVICE COMMITTEE MEETING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04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09CA07A-314E-26D1-D90D-E572BA68A4DF}"/>
              </a:ext>
            </a:extLst>
          </p:cNvPr>
          <p:cNvSpPr/>
          <p:nvPr userDrawn="1"/>
        </p:nvSpPr>
        <p:spPr>
          <a:xfrm>
            <a:off x="0" y="0"/>
            <a:ext cx="12198066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4000">
                <a:schemeClr val="bg1"/>
              </a:gs>
              <a:gs pos="63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16F94F-CAC7-5C32-EBD4-BD960E050B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94662" y="1334422"/>
            <a:ext cx="6659137" cy="2484869"/>
          </a:xfrm>
        </p:spPr>
        <p:txBody>
          <a:bodyPr anchor="b"/>
          <a:lstStyle>
            <a:lvl1pPr algn="r">
              <a:defRPr sz="6000" b="1" i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US"/>
              <a:t>Click to edit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22988-F1AA-DBBE-F02E-E2F71D242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966AF"/>
                </a:solidFill>
              </a:defRPr>
            </a:lvl1pPr>
          </a:lstStyle>
          <a:p>
            <a:fld id="{B3E92197-CD4B-B441-864B-5DA04B4D5298}" type="datetime1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1C9E96-E2A6-9D71-62F8-648F8F370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966A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F96D3-C1A8-1296-1C19-14C7D7F42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966AF"/>
                </a:solidFill>
              </a:defRPr>
            </a:lvl1pPr>
          </a:lstStyle>
          <a:p>
            <a:fld id="{71B073CA-E1DB-6646-8627-B9A066EC1A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A logo with a sun and waves&#10;&#10;Description automatically generated">
            <a:extLst>
              <a:ext uri="{FF2B5EF4-FFF2-40B4-BE49-F238E27FC236}">
                <a16:creationId xmlns:a16="http://schemas.microsoft.com/office/drawing/2014/main" id="{C970E0AE-CB1A-8B11-6D47-6976307A85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9989" y="4317864"/>
            <a:ext cx="3737038" cy="21354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B52688D-EB75-B3A5-1BF9-3E9014D2D169}"/>
              </a:ext>
            </a:extLst>
          </p:cNvPr>
          <p:cNvCxnSpPr>
            <a:cxnSpLocks/>
          </p:cNvCxnSpPr>
          <p:nvPr userDrawn="1"/>
        </p:nvCxnSpPr>
        <p:spPr>
          <a:xfrm>
            <a:off x="4558553" y="3819291"/>
            <a:ext cx="6930058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88CC5-66BE-D9A1-26B6-A57A5D055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94662" y="4020997"/>
            <a:ext cx="6659138" cy="591339"/>
          </a:xfrm>
        </p:spPr>
        <p:txBody>
          <a:bodyPr/>
          <a:lstStyle>
            <a:lvl1pPr marL="0" indent="0" algn="r">
              <a:buNone/>
              <a:defRPr sz="2400">
                <a:solidFill>
                  <a:srgbClr val="0966A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9709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 Single Corner Rectangle 11">
            <a:extLst>
              <a:ext uri="{FF2B5EF4-FFF2-40B4-BE49-F238E27FC236}">
                <a16:creationId xmlns:a16="http://schemas.microsoft.com/office/drawing/2014/main" id="{CAEDC916-57DF-BB4D-7F78-FB7E9D5E985E}"/>
              </a:ext>
            </a:extLst>
          </p:cNvPr>
          <p:cNvSpPr/>
          <p:nvPr userDrawn="1"/>
        </p:nvSpPr>
        <p:spPr>
          <a:xfrm>
            <a:off x="0" y="365125"/>
            <a:ext cx="11711354" cy="1147152"/>
          </a:xfrm>
          <a:prstGeom prst="round1Rect">
            <a:avLst/>
          </a:prstGeom>
          <a:gradFill>
            <a:gsLst>
              <a:gs pos="62000">
                <a:srgbClr val="0966AF">
                  <a:alpha val="84244"/>
                </a:srgbClr>
              </a:gs>
              <a:gs pos="92000">
                <a:srgbClr val="97D8E9">
                  <a:alpha val="42409"/>
                </a:srgbClr>
              </a:gs>
              <a:gs pos="22000">
                <a:srgbClr val="204C90">
                  <a:lumMod val="10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CC1671-4521-2A7A-F5FC-FD897B45E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8337"/>
            <a:ext cx="10515600" cy="82391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3D858-2704-F7F1-3F5C-94D8405F4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966A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ED73DB-8D22-3C96-C74C-1674E5E08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B4A6B1-A111-F4DB-5556-205C1C13B1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966A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695451-D7AA-2A3F-767A-8C8BBC61EF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01579A-BCC3-617F-0619-C44E9462A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01DC-7CC6-4F45-B2A3-7E71C06D6525}" type="datetime1">
              <a:rPr lang="en-US" smtClean="0"/>
              <a:t>2/26/2024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8940D-990F-8592-37FE-66BC76EEC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106F7BC-C090-9C96-90BE-07C033E044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8000"/>
          </a:blip>
          <a:srcRect l="-144" r="40633"/>
          <a:stretch/>
        </p:blipFill>
        <p:spPr>
          <a:xfrm>
            <a:off x="9155430" y="5636799"/>
            <a:ext cx="3036570" cy="1065805"/>
          </a:xfrm>
          <a:prstGeom prst="rect">
            <a:avLst/>
          </a:prstGeom>
        </p:spPr>
      </p:pic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3CE2BD4C-F0D8-FCE9-E2FF-E46FEE523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81600" y="6531417"/>
            <a:ext cx="6172200" cy="184742"/>
          </a:xfrm>
        </p:spPr>
        <p:txBody>
          <a:bodyPr/>
          <a:lstStyle/>
          <a:p>
            <a:r>
              <a:rPr lang="en-US"/>
              <a:t>COMMUNICATIONS &amp; CUSTOMER SERVICE COMMITTEE MEETING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84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4A27CF-F095-4AC4-211C-BA2BA1CE1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607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707B4E-475B-711A-8286-B5000B9FC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FB707-68C8-9207-99FA-C3CA7E6B25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1B2E5C"/>
                </a:solidFill>
                <a:latin typeface="Helvetica" pitchFamily="2" charset="0"/>
              </a:defRPr>
            </a:lvl1pPr>
          </a:lstStyle>
          <a:p>
            <a:fld id="{CE6FC62D-82D1-F943-B2A0-0CD620E791E5}" type="datetime1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D0235-5627-4F3C-852A-9C3B8A412B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39000" y="634853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1B2E5C"/>
                </a:solidFill>
                <a:latin typeface="Helvetica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F7F6F-2198-4F81-CFD4-3E2EA8B19B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88611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1B2E5C"/>
                </a:solidFill>
                <a:latin typeface="RM Connect" pitchFamily="2" charset="0"/>
              </a:defRPr>
            </a:lvl1pPr>
          </a:lstStyle>
          <a:p>
            <a:fld id="{71B073CA-E1DB-6646-8627-B9A066EC1A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1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8" r:id="rId3"/>
    <p:sldLayoutId id="2147483661" r:id="rId4"/>
    <p:sldLayoutId id="2147483660" r:id="rId5"/>
    <p:sldLayoutId id="2147483656" r:id="rId6"/>
    <p:sldLayoutId id="2147483650" r:id="rId7"/>
    <p:sldLayoutId id="2147483651" r:id="rId8"/>
    <p:sldLayoutId id="2147483653" r:id="rId9"/>
    <p:sldLayoutId id="2147483654" r:id="rId10"/>
    <p:sldLayoutId id="2147483657" r:id="rId11"/>
    <p:sldLayoutId id="2147483659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rgbClr val="204C90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package" Target="../embeddings/Microsoft_Word_Document1.docx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EB3E8-718C-7F6F-E529-B8E9BBD15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3932" y="861456"/>
            <a:ext cx="7359868" cy="2484869"/>
          </a:xfrm>
        </p:spPr>
        <p:txBody>
          <a:bodyPr>
            <a:normAutofit fontScale="90000"/>
          </a:bodyPr>
          <a:lstStyle/>
          <a:p>
            <a:r>
              <a:rPr lang="en-US" dirty="0"/>
              <a:t>Regional CropSWAP Program MOU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5A2C4D-CC9E-8E09-06A5-07A5D6FA48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94662" y="4020997"/>
            <a:ext cx="6659138" cy="458418"/>
          </a:xfrm>
        </p:spPr>
        <p:txBody>
          <a:bodyPr>
            <a:normAutofit/>
          </a:bodyPr>
          <a:lstStyle/>
          <a:p>
            <a:r>
              <a:rPr lang="en-US" dirty="0"/>
              <a:t>February 27, 2024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713370BB-D922-2073-86EA-759A41D0289D}"/>
              </a:ext>
            </a:extLst>
          </p:cNvPr>
          <p:cNvSpPr txBox="1">
            <a:spLocks/>
          </p:cNvSpPr>
          <p:nvPr/>
        </p:nvSpPr>
        <p:spPr>
          <a:xfrm>
            <a:off x="4694662" y="3304284"/>
            <a:ext cx="6659138" cy="458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>
                <a:solidFill>
                  <a:srgbClr val="0966AF"/>
                </a:solidFill>
                <a:latin typeface="Helvetica" pitchFamily="2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Board of Directors Meeting</a:t>
            </a:r>
          </a:p>
        </p:txBody>
      </p:sp>
    </p:spTree>
    <p:extLst>
      <p:ext uri="{BB962C8B-B14F-4D97-AF65-F5344CB8AC3E}">
        <p14:creationId xmlns:p14="http://schemas.microsoft.com/office/powerpoint/2010/main" val="305263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CE6E-3B9F-C02E-F220-4066B55BB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CropSWAP Regional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4B2CC-C13E-FB57-EDD0-2C66E5F74E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8831317" cy="4351338"/>
          </a:xfrm>
        </p:spPr>
        <p:txBody>
          <a:bodyPr/>
          <a:lstStyle/>
          <a:p>
            <a:r>
              <a:rPr lang="en-US" dirty="0"/>
              <a:t>Regional Partners - Rainbow, FPUD, Rancho Water, Oceanside, Valley Center</a:t>
            </a:r>
          </a:p>
          <a:p>
            <a:r>
              <a:rPr lang="en-US" dirty="0"/>
              <a:t>$5M in State (DWR) Grant Funding for:</a:t>
            </a:r>
          </a:p>
          <a:p>
            <a:pPr lvl="1"/>
            <a:r>
              <a:rPr lang="en-US" dirty="0"/>
              <a:t>Crop Conversion</a:t>
            </a:r>
          </a:p>
          <a:p>
            <a:pPr lvl="1"/>
            <a:r>
              <a:rPr lang="en-US" dirty="0"/>
              <a:t>Avocado Rootstock Upgrades</a:t>
            </a:r>
          </a:p>
          <a:p>
            <a:pPr lvl="1"/>
            <a:r>
              <a:rPr lang="en-US" dirty="0"/>
              <a:t>Avocado Tree Stumping</a:t>
            </a:r>
          </a:p>
          <a:p>
            <a:pPr lvl="1"/>
            <a:r>
              <a:rPr lang="en-US" dirty="0"/>
              <a:t>Irrigation Efficiencies</a:t>
            </a:r>
          </a:p>
          <a:p>
            <a:pPr lvl="1"/>
            <a:r>
              <a:rPr lang="en-US" dirty="0"/>
              <a:t>Other Water Use BMP’s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9E5E4-0FCA-357A-7E29-BFF7225D7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125BF-4F99-697C-E269-24B424083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64772" y="6348536"/>
            <a:ext cx="548902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B2E5C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BOARD OF DIRECTORS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F5128-7962-CC1A-493B-27787487F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958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CE6E-3B9F-C02E-F220-4066B55BB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Incentive Amounts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4B2CC-C13E-FB57-EDD0-2C66E5F74E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3656" y="1434998"/>
            <a:ext cx="5674932" cy="24646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Helvetica"/>
              </a:rPr>
              <a:t>No overlap of incentives (i.e. crop conversion is assumed to include irrigation upgrades)</a:t>
            </a:r>
          </a:p>
          <a:p>
            <a:pPr lvl="1"/>
            <a:endParaRPr lang="en-US" dirty="0">
              <a:cs typeface="Helvetica"/>
            </a:endParaRPr>
          </a:p>
          <a:p>
            <a:pPr lvl="1"/>
            <a:endParaRPr lang="en-US" dirty="0">
              <a:cs typeface="Helvetica"/>
            </a:endParaRPr>
          </a:p>
          <a:p>
            <a:pPr lvl="1"/>
            <a:endParaRPr lang="en-US" dirty="0">
              <a:cs typeface="Helvetica"/>
            </a:endParaRPr>
          </a:p>
          <a:p>
            <a:endParaRPr lang="en-US" dirty="0">
              <a:cs typeface="Helvetic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125BF-4F99-697C-E269-24B424083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64772" y="6348536"/>
            <a:ext cx="5489028" cy="365125"/>
          </a:xfrm>
        </p:spPr>
        <p:txBody>
          <a:bodyPr/>
          <a:lstStyle/>
          <a:p>
            <a:r>
              <a:rPr lang="en-US" dirty="0"/>
              <a:t>BOARD OF DIRECTORS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F5128-7962-CC1A-493B-27787487F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7E5934C1-5C52-C17B-454F-D9957C3ED0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424276"/>
              </p:ext>
            </p:extLst>
          </p:nvPr>
        </p:nvGraphicFramePr>
        <p:xfrm>
          <a:off x="4983036" y="519962"/>
          <a:ext cx="6772275" cy="606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172494" imgH="5517802" progId="Word.Document.12">
                  <p:embed/>
                </p:oleObj>
              </mc:Choice>
              <mc:Fallback>
                <p:oleObj name="Document" r:id="rId2" imgW="6172494" imgH="551780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983036" y="519962"/>
                        <a:ext cx="6772275" cy="6067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CB3EC9E-AE40-A0C6-D354-565B9BF27C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5939734"/>
              </p:ext>
            </p:extLst>
          </p:nvPr>
        </p:nvGraphicFramePr>
        <p:xfrm>
          <a:off x="-978090" y="5582124"/>
          <a:ext cx="7166678" cy="1024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6172494" imgH="882863" progId="Word.Document.12">
                  <p:embed/>
                </p:oleObj>
              </mc:Choice>
              <mc:Fallback>
                <p:oleObj name="Document" r:id="rId4" imgW="6172494" imgH="88286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978090" y="5582124"/>
                        <a:ext cx="7166678" cy="10248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8187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CE6E-3B9F-C02E-F220-4066B55BB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MOU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4B2CC-C13E-FB57-EDD0-2C66E5F74E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600773"/>
            <a:ext cx="9758083" cy="493845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Helvetica"/>
                <a:cs typeface="Helvetica"/>
              </a:rPr>
              <a:t>Eligibility and Allocation amounts</a:t>
            </a:r>
          </a:p>
          <a:p>
            <a:r>
              <a:rPr lang="en-US" dirty="0">
                <a:latin typeface="Helvetica"/>
                <a:cs typeface="Helvetica"/>
              </a:rPr>
              <a:t>All eligible work completed by September 2026</a:t>
            </a:r>
          </a:p>
          <a:p>
            <a:r>
              <a:rPr lang="en-US" dirty="0">
                <a:latin typeface="Helvetica"/>
                <a:cs typeface="Helvetica"/>
              </a:rPr>
              <a:t>Initial $2.25M available for partner agencies</a:t>
            </a:r>
          </a:p>
          <a:p>
            <a:r>
              <a:rPr lang="en-US" dirty="0">
                <a:latin typeface="Helvetica"/>
                <a:cs typeface="Helvetica"/>
              </a:rPr>
              <a:t>$25,000 participant contribution for program start-up, marketing materials, and administration</a:t>
            </a:r>
          </a:p>
          <a:p>
            <a:r>
              <a:rPr lang="en-US" dirty="0">
                <a:latin typeface="Helvetica"/>
                <a:cs typeface="Helvetica"/>
              </a:rPr>
              <a:t>15% contribution of funding utilized for admin, site inspections, compliance reporting, etc.</a:t>
            </a:r>
          </a:p>
          <a:p>
            <a:r>
              <a:rPr lang="en-US" dirty="0">
                <a:latin typeface="Helvetica"/>
                <a:cs typeface="Helvetica"/>
              </a:rPr>
              <a:t>General legal, termination, confidentiality clauses</a:t>
            </a:r>
          </a:p>
          <a:p>
            <a:endParaRPr lang="en-US" dirty="0">
              <a:cs typeface="Helvetica"/>
            </a:endParaRPr>
          </a:p>
          <a:p>
            <a:pPr lvl="1"/>
            <a:endParaRPr lang="en-US" dirty="0">
              <a:cs typeface="Helvetica"/>
            </a:endParaRPr>
          </a:p>
          <a:p>
            <a:pPr lvl="1"/>
            <a:endParaRPr lang="en-US" dirty="0">
              <a:cs typeface="Helvetica"/>
            </a:endParaRPr>
          </a:p>
          <a:p>
            <a:pPr lvl="1"/>
            <a:endParaRPr lang="en-US" dirty="0">
              <a:cs typeface="Helvetica"/>
            </a:endParaRPr>
          </a:p>
          <a:p>
            <a:endParaRPr lang="en-US" dirty="0">
              <a:cs typeface="Helvetic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125BF-4F99-697C-E269-24B424083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64772" y="6348536"/>
            <a:ext cx="5489028" cy="365125"/>
          </a:xfrm>
        </p:spPr>
        <p:txBody>
          <a:bodyPr/>
          <a:lstStyle/>
          <a:p>
            <a:r>
              <a:rPr lang="en-US" dirty="0"/>
              <a:t>BOARD OF DIRECTORS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F5128-7962-CC1A-493B-27787487F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599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98E846-8568-B537-F85B-92C2CB5F7A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E1740-D51B-B357-EBA3-F016BDE9F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04FE1-96C9-DB7D-E50C-A7E3B03A90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600773"/>
            <a:ext cx="9758083" cy="493845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Helvetica"/>
                <a:cs typeface="Helvetica"/>
              </a:rPr>
              <a:t>Assistance to agricultural customers to attain water use efficiencies</a:t>
            </a:r>
          </a:p>
          <a:p>
            <a:r>
              <a:rPr lang="en-US" dirty="0">
                <a:latin typeface="Helvetica"/>
                <a:cs typeface="Helvetica"/>
              </a:rPr>
              <a:t>Maintain agricultural presence  in southwest Riverside and North County San Diego region</a:t>
            </a:r>
          </a:p>
          <a:p>
            <a:r>
              <a:rPr lang="en-US" dirty="0">
                <a:latin typeface="Helvetica"/>
                <a:cs typeface="Helvetica"/>
              </a:rPr>
              <a:t>Stabilize water sales in the participant agencies service areas</a:t>
            </a:r>
          </a:p>
          <a:p>
            <a:pPr lvl="1"/>
            <a:r>
              <a:rPr lang="en-US" sz="2000" dirty="0">
                <a:latin typeface="Helvetica"/>
                <a:cs typeface="Helvetica"/>
              </a:rPr>
              <a:t>Strategic Focus Area One: Water Resources – Developing and promoting programs that increase water use efficiency is crucial to long term drought resilience in the region.</a:t>
            </a:r>
          </a:p>
          <a:p>
            <a:pPr lvl="1"/>
            <a:r>
              <a:rPr lang="en-US" sz="2000" dirty="0">
                <a:latin typeface="Helvetica"/>
                <a:cs typeface="Helvetica"/>
              </a:rPr>
              <a:t>Strategic Focus Area Four: Fiscal Responsibility – Sustaining agriculture through innovative programs such as CropSWAP assists the entire District in its objective of developing sustainable water rates for all District customer classes. </a:t>
            </a:r>
            <a:endParaRPr lang="en-US" sz="2000" dirty="0">
              <a:cs typeface="Helvetica"/>
            </a:endParaRPr>
          </a:p>
          <a:p>
            <a:pPr lvl="1"/>
            <a:endParaRPr lang="en-US" dirty="0">
              <a:cs typeface="Helvetica"/>
            </a:endParaRPr>
          </a:p>
          <a:p>
            <a:pPr lvl="1"/>
            <a:endParaRPr lang="en-US" dirty="0">
              <a:cs typeface="Helvetica"/>
            </a:endParaRPr>
          </a:p>
          <a:p>
            <a:pPr lvl="1"/>
            <a:endParaRPr lang="en-US" dirty="0">
              <a:cs typeface="Helvetica"/>
            </a:endParaRPr>
          </a:p>
          <a:p>
            <a:endParaRPr lang="en-US" dirty="0">
              <a:cs typeface="Helvetic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7DA34-2E3E-4DCF-9A60-5804C8918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64772" y="6348536"/>
            <a:ext cx="5489028" cy="365125"/>
          </a:xfrm>
        </p:spPr>
        <p:txBody>
          <a:bodyPr/>
          <a:lstStyle/>
          <a:p>
            <a:r>
              <a:rPr lang="en-US" dirty="0"/>
              <a:t>BOARD OF DIRECTORS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CFAF3-C5E9-DCDB-3F20-6C2E01264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38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CDD58A-7313-4F08-0743-35BA025224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A058D-8C10-B439-B33B-88C7C7350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9BD05-773C-D4C8-8F17-2D042C014E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600773"/>
            <a:ext cx="9758083" cy="493845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Helvetica"/>
              </a:rPr>
              <a:t>The Board of Directors authorize the General Manager to sign the Memorandum of Understanding, without material changes, for the Regional CropSWAP Program</a:t>
            </a:r>
          </a:p>
          <a:p>
            <a:pPr lvl="1"/>
            <a:endParaRPr lang="en-US" dirty="0">
              <a:cs typeface="Helvetica"/>
            </a:endParaRPr>
          </a:p>
          <a:p>
            <a:pPr lvl="1"/>
            <a:endParaRPr lang="en-US" dirty="0">
              <a:cs typeface="Helvetica"/>
            </a:endParaRPr>
          </a:p>
          <a:p>
            <a:pPr lvl="1"/>
            <a:endParaRPr lang="en-US" dirty="0">
              <a:cs typeface="Helvetica"/>
            </a:endParaRPr>
          </a:p>
          <a:p>
            <a:endParaRPr lang="en-US" dirty="0">
              <a:cs typeface="Helvetic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4DAFC-3001-860A-2D54-0EF9E069A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64772" y="6348536"/>
            <a:ext cx="5489028" cy="365125"/>
          </a:xfrm>
        </p:spPr>
        <p:txBody>
          <a:bodyPr/>
          <a:lstStyle/>
          <a:p>
            <a:r>
              <a:rPr lang="en-US" dirty="0"/>
              <a:t>BOARD OF DIRECTORS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47E14F-6353-1A9B-8DC9-C9E0AACE4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136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B62E5-0849-6A5E-9B3F-F18BCA48C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73" y="3652870"/>
            <a:ext cx="10515600" cy="1186416"/>
          </a:xfrm>
        </p:spPr>
        <p:txBody>
          <a:bodyPr>
            <a:normAutofit/>
          </a:bodyPr>
          <a:lstStyle/>
          <a:p>
            <a:r>
              <a:rPr lang="en-US" dirty="0"/>
              <a:t>Questions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70B2CD-C845-689F-AF21-56CDA6E73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9000" y="6348536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3F12AF-E6D1-164A-E6EA-B5DEC0A7C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54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</TotalTime>
  <Words>281</Words>
  <Application>Microsoft Office PowerPoint</Application>
  <PresentationFormat>Widescreen</PresentationFormat>
  <Paragraphs>51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Helvetica</vt:lpstr>
      <vt:lpstr>RM Connect</vt:lpstr>
      <vt:lpstr>Office Theme</vt:lpstr>
      <vt:lpstr>Microsoft Word Document</vt:lpstr>
      <vt:lpstr>Regional CropSWAP Program MOU </vt:lpstr>
      <vt:lpstr>CropSWAP Regional Program</vt:lpstr>
      <vt:lpstr>Incentive Amounts</vt:lpstr>
      <vt:lpstr>Key MOU terms</vt:lpstr>
      <vt:lpstr>Program Benefits</vt:lpstr>
      <vt:lpstr>Request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Weber</dc:creator>
  <cp:lastModifiedBy>Jake Wiley</cp:lastModifiedBy>
  <cp:revision>7</cp:revision>
  <dcterms:created xsi:type="dcterms:W3CDTF">2023-11-21T00:51:32Z</dcterms:created>
  <dcterms:modified xsi:type="dcterms:W3CDTF">2024-02-26T19:24:01Z</dcterms:modified>
</cp:coreProperties>
</file>