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59" r:id="rId2"/>
    <p:sldId id="271" r:id="rId3"/>
    <p:sldId id="323" r:id="rId4"/>
    <p:sldId id="326" r:id="rId5"/>
    <p:sldId id="330" r:id="rId6"/>
    <p:sldId id="327" r:id="rId7"/>
    <p:sldId id="314" r:id="rId8"/>
    <p:sldId id="318" r:id="rId9"/>
    <p:sldId id="320" r:id="rId10"/>
    <p:sldId id="329" r:id="rId11"/>
    <p:sldId id="325" r:id="rId12"/>
    <p:sldId id="310" r:id="rId13"/>
    <p:sldId id="328" r:id="rId14"/>
    <p:sldId id="316" r:id="rId15"/>
    <p:sldId id="336" r:id="rId16"/>
    <p:sldId id="334" r:id="rId17"/>
    <p:sldId id="332" r:id="rId18"/>
    <p:sldId id="333" r:id="rId19"/>
    <p:sldId id="309" r:id="rId20"/>
    <p:sldId id="308" r:id="rId21"/>
    <p:sldId id="335" r:id="rId22"/>
    <p:sldId id="278" r:id="rId23"/>
    <p:sldId id="324" r:id="rId24"/>
    <p:sldId id="279" r:id="rId25"/>
    <p:sldId id="280" r:id="rId26"/>
    <p:sldId id="281" r:id="rId27"/>
    <p:sldId id="270" r:id="rId28"/>
    <p:sldId id="322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293E03-0A5E-1EDC-7BA2-0E04136DD7A9}" name="Karleen Harp" initials="KH" userId="S::kharp@rainbowmwd.com::c37dbe31-4bdf-4b68-87b4-d2ec2d2120bb" providerId="AD"/>
  <p188:author id="{B74F024C-8B97-8C13-69F7-CC74AB18EC1B}" name="Jake Wiley" initials="JW" userId="S::jwiley@rainbowmwd.ca.gov::971435c7-3599-4c5f-9e6c-716cf03833c8" providerId="AD"/>
  <p188:author id="{FC383DAE-81F1-F27D-0E69-9B56824BEA7C}" name="Amanda Weber" initials="AW" userId="S::aweber@rainbowmwd.com::b0eca780-b977-4a41-a8f9-2109549d5f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F0F"/>
    <a:srgbClr val="F16022"/>
    <a:srgbClr val="0966AF"/>
    <a:srgbClr val="1B2E5C"/>
    <a:srgbClr val="97D8E9"/>
    <a:srgbClr val="4FC6E0"/>
    <a:srgbClr val="204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2AFA9E-B5EC-49DE-A248-2D67806A534C}" v="873" dt="2024-07-16T19:06:32.897"/>
    <p1510:client id="{CFA24E32-89A3-7946-8A0E-D1137E170BDC}" v="222" dt="2024-07-16T18:58:57.665"/>
    <p1510:client id="{DD597AF5-7CFC-D43F-6321-3B2F52F581F9}" v="119" dt="2024-07-16T16:48:17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3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harp\AppData\Local\Microsoft\Windows\INetCache\Content.Outlook\K22MCRI6\Meter%20Counts%20By%20Account%20Class%20And%20Siz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harp\AppData\Local\Microsoft\Windows\INetCache\Content.Outlook\K22MCRI6\Meter%20Counts%20By%20Account%20Class%20And%20Siz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Accounts</a:t>
            </a:r>
            <a:r>
              <a:rPr lang="en-US" baseline="0"/>
              <a:t> by Customer Type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9E-4993-9738-2FEABD9994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9E-4993-9738-2FEABD9994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9E-4993-9738-2FEABD9994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9E-4993-9738-2FEABD9994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09E-4993-9738-2FEABD9994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09E-4993-9738-2FEABD9994B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09E-4993-9738-2FEABD9994B0}"/>
              </c:ext>
            </c:extLst>
          </c:dPt>
          <c:dLbls>
            <c:dLbl>
              <c:idx val="0"/>
              <c:layout>
                <c:manualLayout>
                  <c:x val="-0.11037866610768776"/>
                  <c:y val="0.134342123069674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9E-4993-9738-2FEABD9994B0}"/>
                </c:ext>
              </c:extLst>
            </c:dLbl>
            <c:dLbl>
              <c:idx val="1"/>
              <c:layout>
                <c:manualLayout>
                  <c:x val="-0.17389509456426328"/>
                  <c:y val="5.21084057070270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9E-4993-9738-2FEABD9994B0}"/>
                </c:ext>
              </c:extLst>
            </c:dLbl>
            <c:dLbl>
              <c:idx val="5"/>
              <c:layout>
                <c:manualLayout>
                  <c:x val="-7.1172918829363954E-2"/>
                  <c:y val="0.1008904508565313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9E-4993-9738-2FEABD9994B0}"/>
                </c:ext>
              </c:extLst>
            </c:dLbl>
            <c:dLbl>
              <c:idx val="6"/>
              <c:layout>
                <c:manualLayout>
                  <c:x val="0.24959374793858227"/>
                  <c:y val="-5.53794882099290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01546397291114"/>
                      <c:h val="0.17977013157473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F09E-4993-9738-2FEABD9994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Sheet12!$B$2:$H$2</c:f>
              <c:strCache>
                <c:ptCount val="7"/>
                <c:pt idx="0">
                  <c:v>Agricultural </c:v>
                </c:pt>
                <c:pt idx="1">
                  <c:v>Ag w/Res.</c:v>
                </c:pt>
                <c:pt idx="2">
                  <c:v>Commercial</c:v>
                </c:pt>
                <c:pt idx="3">
                  <c:v>Multi-Family</c:v>
                </c:pt>
                <c:pt idx="4">
                  <c:v>PSWAR Commercial</c:v>
                </c:pt>
                <c:pt idx="5">
                  <c:v>PSWAR Domestic</c:v>
                </c:pt>
                <c:pt idx="6">
                  <c:v>Single Family Residential</c:v>
                </c:pt>
              </c:strCache>
            </c:strRef>
          </c:cat>
          <c:val>
            <c:numRef>
              <c:f>Sheet12!$B$11:$H$11</c:f>
              <c:numCache>
                <c:formatCode>General</c:formatCode>
                <c:ptCount val="7"/>
                <c:pt idx="0">
                  <c:v>1410</c:v>
                </c:pt>
                <c:pt idx="1">
                  <c:v>1146</c:v>
                </c:pt>
                <c:pt idx="2">
                  <c:v>272</c:v>
                </c:pt>
                <c:pt idx="3">
                  <c:v>126</c:v>
                </c:pt>
                <c:pt idx="4">
                  <c:v>125</c:v>
                </c:pt>
                <c:pt idx="5">
                  <c:v>289</c:v>
                </c:pt>
                <c:pt idx="6">
                  <c:v>6472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09E-4993-9738-2FEABD999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Customer Account</a:t>
            </a:r>
            <a:r>
              <a:rPr lang="en-US" baseline="0"/>
              <a:t> Type and Meter Size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Sheet12!$B$2</c:f>
              <c:strCache>
                <c:ptCount val="1"/>
                <c:pt idx="0">
                  <c:v>Agricultural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D7-44C4-B916-90F6ABD0C00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D7-44C4-B916-90F6ABD0C00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D7-44C4-B916-90F6ABD0C00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D7-44C4-B916-90F6ABD0C00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D7-44C4-B916-90F6ABD0C00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D7-44C4-B916-90F6ABD0C0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Sheet12!$A$3:$A$10</c:f>
              <c:strCache>
                <c:ptCount val="8"/>
                <c:pt idx="0">
                  <c:v>0.625"</c:v>
                </c:pt>
                <c:pt idx="1">
                  <c:v>0.75"</c:v>
                </c:pt>
                <c:pt idx="2">
                  <c:v>1"</c:v>
                </c:pt>
                <c:pt idx="3">
                  <c:v>1.5"</c:v>
                </c:pt>
                <c:pt idx="4">
                  <c:v>2"</c:v>
                </c:pt>
                <c:pt idx="5">
                  <c:v>3"</c:v>
                </c:pt>
                <c:pt idx="6">
                  <c:v>4"</c:v>
                </c:pt>
                <c:pt idx="7">
                  <c:v>6"</c:v>
                </c:pt>
              </c:strCache>
            </c:strRef>
          </c:cat>
          <c:val>
            <c:numRef>
              <c:f>Sheet12!$B$3:$B$10</c:f>
              <c:numCache>
                <c:formatCode>General</c:formatCode>
                <c:ptCount val="8"/>
                <c:pt idx="0">
                  <c:v>1</c:v>
                </c:pt>
                <c:pt idx="1">
                  <c:v>44</c:v>
                </c:pt>
                <c:pt idx="2">
                  <c:v>232</c:v>
                </c:pt>
                <c:pt idx="3">
                  <c:v>999</c:v>
                </c:pt>
                <c:pt idx="4">
                  <c:v>111</c:v>
                </c:pt>
                <c:pt idx="5">
                  <c:v>16</c:v>
                </c:pt>
                <c:pt idx="6">
                  <c:v>6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38-468E-8587-8DA94B8C1D6D}"/>
            </c:ext>
          </c:extLst>
        </c:ser>
        <c:ser>
          <c:idx val="1"/>
          <c:order val="1"/>
          <c:tx>
            <c:strRef>
              <c:f>Sheet12!$C$2</c:f>
              <c:strCache>
                <c:ptCount val="1"/>
                <c:pt idx="0">
                  <c:v>Ag w/Res.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D7-44C4-B916-90F6ABD0C0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Sheet12!$A$3:$A$10</c:f>
              <c:strCache>
                <c:ptCount val="8"/>
                <c:pt idx="0">
                  <c:v>0.625"</c:v>
                </c:pt>
                <c:pt idx="1">
                  <c:v>0.75"</c:v>
                </c:pt>
                <c:pt idx="2">
                  <c:v>1"</c:v>
                </c:pt>
                <c:pt idx="3">
                  <c:v>1.5"</c:v>
                </c:pt>
                <c:pt idx="4">
                  <c:v>2"</c:v>
                </c:pt>
                <c:pt idx="5">
                  <c:v>3"</c:v>
                </c:pt>
                <c:pt idx="6">
                  <c:v>4"</c:v>
                </c:pt>
                <c:pt idx="7">
                  <c:v>6"</c:v>
                </c:pt>
              </c:strCache>
            </c:strRef>
          </c:cat>
          <c:val>
            <c:numRef>
              <c:f>Sheet12!$C$3:$C$10</c:f>
              <c:numCache>
                <c:formatCode>General</c:formatCode>
                <c:ptCount val="8"/>
                <c:pt idx="0">
                  <c:v>2</c:v>
                </c:pt>
                <c:pt idx="1">
                  <c:v>163</c:v>
                </c:pt>
                <c:pt idx="2">
                  <c:v>777</c:v>
                </c:pt>
                <c:pt idx="3">
                  <c:v>130</c:v>
                </c:pt>
                <c:pt idx="4">
                  <c:v>70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38-468E-8587-8DA94B8C1D6D}"/>
            </c:ext>
          </c:extLst>
        </c:ser>
        <c:ser>
          <c:idx val="2"/>
          <c:order val="2"/>
          <c:tx>
            <c:strRef>
              <c:f>Sheet12!$D$2</c:f>
              <c:strCache>
                <c:ptCount val="1"/>
                <c:pt idx="0">
                  <c:v>Commercial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Sheet12!$A$3:$A$10</c:f>
              <c:strCache>
                <c:ptCount val="8"/>
                <c:pt idx="0">
                  <c:v>0.625"</c:v>
                </c:pt>
                <c:pt idx="1">
                  <c:v>0.75"</c:v>
                </c:pt>
                <c:pt idx="2">
                  <c:v>1"</c:v>
                </c:pt>
                <c:pt idx="3">
                  <c:v>1.5"</c:v>
                </c:pt>
                <c:pt idx="4">
                  <c:v>2"</c:v>
                </c:pt>
                <c:pt idx="5">
                  <c:v>3"</c:v>
                </c:pt>
                <c:pt idx="6">
                  <c:v>4"</c:v>
                </c:pt>
                <c:pt idx="7">
                  <c:v>6"</c:v>
                </c:pt>
              </c:strCache>
            </c:strRef>
          </c:cat>
          <c:val>
            <c:numRef>
              <c:f>Sheet12!$D$3:$D$10</c:f>
              <c:numCache>
                <c:formatCode>General</c:formatCode>
                <c:ptCount val="8"/>
                <c:pt idx="0">
                  <c:v>10</c:v>
                </c:pt>
                <c:pt idx="1">
                  <c:v>45</c:v>
                </c:pt>
                <c:pt idx="2">
                  <c:v>100</c:v>
                </c:pt>
                <c:pt idx="3">
                  <c:v>55</c:v>
                </c:pt>
                <c:pt idx="4">
                  <c:v>52</c:v>
                </c:pt>
                <c:pt idx="5">
                  <c:v>6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38-468E-8587-8DA94B8C1D6D}"/>
            </c:ext>
          </c:extLst>
        </c:ser>
        <c:ser>
          <c:idx val="3"/>
          <c:order val="3"/>
          <c:tx>
            <c:strRef>
              <c:f>Sheet12!$E$2</c:f>
              <c:strCache>
                <c:ptCount val="1"/>
                <c:pt idx="0">
                  <c:v>Multi-Family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Sheet12!$A$3:$A$10</c:f>
              <c:strCache>
                <c:ptCount val="8"/>
                <c:pt idx="0">
                  <c:v>0.625"</c:v>
                </c:pt>
                <c:pt idx="1">
                  <c:v>0.75"</c:v>
                </c:pt>
                <c:pt idx="2">
                  <c:v>1"</c:v>
                </c:pt>
                <c:pt idx="3">
                  <c:v>1.5"</c:v>
                </c:pt>
                <c:pt idx="4">
                  <c:v>2"</c:v>
                </c:pt>
                <c:pt idx="5">
                  <c:v>3"</c:v>
                </c:pt>
                <c:pt idx="6">
                  <c:v>4"</c:v>
                </c:pt>
                <c:pt idx="7">
                  <c:v>6"</c:v>
                </c:pt>
              </c:strCache>
            </c:strRef>
          </c:cat>
          <c:val>
            <c:numRef>
              <c:f>Sheet12!$E$3:$E$10</c:f>
              <c:numCache>
                <c:formatCode>General</c:formatCode>
                <c:ptCount val="8"/>
                <c:pt idx="1">
                  <c:v>40</c:v>
                </c:pt>
                <c:pt idx="2">
                  <c:v>6</c:v>
                </c:pt>
                <c:pt idx="3">
                  <c:v>32</c:v>
                </c:pt>
                <c:pt idx="4">
                  <c:v>39</c:v>
                </c:pt>
                <c:pt idx="5">
                  <c:v>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38-468E-8587-8DA94B8C1D6D}"/>
            </c:ext>
          </c:extLst>
        </c:ser>
        <c:ser>
          <c:idx val="4"/>
          <c:order val="4"/>
          <c:tx>
            <c:strRef>
              <c:f>Sheet12!$F$2</c:f>
              <c:strCache>
                <c:ptCount val="1"/>
                <c:pt idx="0">
                  <c:v>PSWAR Commercial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Sheet12!$A$3:$A$10</c:f>
              <c:strCache>
                <c:ptCount val="8"/>
                <c:pt idx="0">
                  <c:v>0.625"</c:v>
                </c:pt>
                <c:pt idx="1">
                  <c:v>0.75"</c:v>
                </c:pt>
                <c:pt idx="2">
                  <c:v>1"</c:v>
                </c:pt>
                <c:pt idx="3">
                  <c:v>1.5"</c:v>
                </c:pt>
                <c:pt idx="4">
                  <c:v>2"</c:v>
                </c:pt>
                <c:pt idx="5">
                  <c:v>3"</c:v>
                </c:pt>
                <c:pt idx="6">
                  <c:v>4"</c:v>
                </c:pt>
                <c:pt idx="7">
                  <c:v>6"</c:v>
                </c:pt>
              </c:strCache>
            </c:strRef>
          </c:cat>
          <c:val>
            <c:numRef>
              <c:f>Sheet12!$F$3:$F$10</c:f>
              <c:numCache>
                <c:formatCode>General</c:formatCode>
                <c:ptCount val="8"/>
                <c:pt idx="1">
                  <c:v>4</c:v>
                </c:pt>
                <c:pt idx="2">
                  <c:v>39</c:v>
                </c:pt>
                <c:pt idx="3">
                  <c:v>30</c:v>
                </c:pt>
                <c:pt idx="4">
                  <c:v>46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38-468E-8587-8DA94B8C1D6D}"/>
            </c:ext>
          </c:extLst>
        </c:ser>
        <c:ser>
          <c:idx val="5"/>
          <c:order val="5"/>
          <c:tx>
            <c:strRef>
              <c:f>Sheet12!$G$2</c:f>
              <c:strCache>
                <c:ptCount val="1"/>
                <c:pt idx="0">
                  <c:v>PSWAR Domestic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Sheet12!$A$3:$A$10</c:f>
              <c:strCache>
                <c:ptCount val="8"/>
                <c:pt idx="0">
                  <c:v>0.625"</c:v>
                </c:pt>
                <c:pt idx="1">
                  <c:v>0.75"</c:v>
                </c:pt>
                <c:pt idx="2">
                  <c:v>1"</c:v>
                </c:pt>
                <c:pt idx="3">
                  <c:v>1.5"</c:v>
                </c:pt>
                <c:pt idx="4">
                  <c:v>2"</c:v>
                </c:pt>
                <c:pt idx="5">
                  <c:v>3"</c:v>
                </c:pt>
                <c:pt idx="6">
                  <c:v>4"</c:v>
                </c:pt>
                <c:pt idx="7">
                  <c:v>6"</c:v>
                </c:pt>
              </c:strCache>
            </c:strRef>
          </c:cat>
          <c:val>
            <c:numRef>
              <c:f>Sheet12!$G$3:$G$10</c:f>
              <c:numCache>
                <c:formatCode>General</c:formatCode>
                <c:ptCount val="8"/>
                <c:pt idx="1">
                  <c:v>15</c:v>
                </c:pt>
                <c:pt idx="2">
                  <c:v>165</c:v>
                </c:pt>
                <c:pt idx="3">
                  <c:v>58</c:v>
                </c:pt>
                <c:pt idx="4">
                  <c:v>47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38-468E-8587-8DA94B8C1D6D}"/>
            </c:ext>
          </c:extLst>
        </c:ser>
        <c:ser>
          <c:idx val="6"/>
          <c:order val="6"/>
          <c:tx>
            <c:strRef>
              <c:f>Sheet12!$H$2</c:f>
              <c:strCache>
                <c:ptCount val="1"/>
                <c:pt idx="0">
                  <c:v>Single Family Residential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3D7-44C4-B916-90F6ABD0C00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3D7-44C4-B916-90F6ABD0C00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D7-44C4-B916-90F6ABD0C0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Sheet12!$A$3:$A$10</c:f>
              <c:strCache>
                <c:ptCount val="8"/>
                <c:pt idx="0">
                  <c:v>0.625"</c:v>
                </c:pt>
                <c:pt idx="1">
                  <c:v>0.75"</c:v>
                </c:pt>
                <c:pt idx="2">
                  <c:v>1"</c:v>
                </c:pt>
                <c:pt idx="3">
                  <c:v>1.5"</c:v>
                </c:pt>
                <c:pt idx="4">
                  <c:v>2"</c:v>
                </c:pt>
                <c:pt idx="5">
                  <c:v>3"</c:v>
                </c:pt>
                <c:pt idx="6">
                  <c:v>4"</c:v>
                </c:pt>
                <c:pt idx="7">
                  <c:v>6"</c:v>
                </c:pt>
              </c:strCache>
            </c:strRef>
          </c:cat>
          <c:val>
            <c:numRef>
              <c:f>Sheet12!$H$3:$H$10</c:f>
              <c:numCache>
                <c:formatCode>General</c:formatCode>
                <c:ptCount val="8"/>
                <c:pt idx="0">
                  <c:v>234</c:v>
                </c:pt>
                <c:pt idx="1">
                  <c:v>3352</c:v>
                </c:pt>
                <c:pt idx="2">
                  <c:v>2590</c:v>
                </c:pt>
                <c:pt idx="3">
                  <c:v>180</c:v>
                </c:pt>
                <c:pt idx="4">
                  <c:v>109</c:v>
                </c:pt>
                <c:pt idx="5">
                  <c:v>4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38-468E-8587-8DA94B8C1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8565487"/>
        <c:axId val="126419535"/>
      </c:barChart>
      <c:catAx>
        <c:axId val="258565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419535"/>
        <c:crosses val="autoZero"/>
        <c:auto val="1"/>
        <c:lblAlgn val="ctr"/>
        <c:lblOffset val="100"/>
        <c:noMultiLvlLbl val="0"/>
      </c:catAx>
      <c:valAx>
        <c:axId val="126419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565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6E460F-B87C-4EB7-9D83-13684AD5D74A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0F3DA-61AA-4DAB-A6DD-465195650F7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b="1" i="0" u="none">
              <a:solidFill>
                <a:schemeClr val="bg1"/>
              </a:solidFill>
              <a:latin typeface="Helvetica" pitchFamily="2" charset="0"/>
            </a:rPr>
            <a:t>Discovery</a:t>
          </a:r>
        </a:p>
        <a:p>
          <a:pPr>
            <a:lnSpc>
              <a:spcPct val="100000"/>
            </a:lnSpc>
            <a:defRPr b="1"/>
          </a:pPr>
          <a:r>
            <a:rPr lang="en-US" sz="2000" b="1" i="0">
              <a:solidFill>
                <a:srgbClr val="FEBF0F"/>
              </a:solidFill>
              <a:latin typeface="Helvetica" pitchFamily="2" charset="0"/>
            </a:rPr>
            <a:t>Completed</a:t>
          </a:r>
        </a:p>
      </dgm:t>
    </dgm:pt>
    <dgm:pt modelId="{D8374F2D-6CE6-4306-B4C6-A7B438409BD0}" type="parTrans" cxnId="{CEA240A4-4294-417C-8DFB-28EC8E5F6CB6}">
      <dgm:prSet/>
      <dgm:spPr/>
      <dgm:t>
        <a:bodyPr/>
        <a:lstStyle/>
        <a:p>
          <a:endParaRPr lang="en-US"/>
        </a:p>
      </dgm:t>
    </dgm:pt>
    <dgm:pt modelId="{4BCE1D33-AE27-452C-85DA-459979E5D693}" type="sibTrans" cxnId="{CEA240A4-4294-417C-8DFB-28EC8E5F6CB6}">
      <dgm:prSet/>
      <dgm:spPr/>
      <dgm:t>
        <a:bodyPr/>
        <a:lstStyle/>
        <a:p>
          <a:endParaRPr lang="en-US"/>
        </a:p>
      </dgm:t>
    </dgm:pt>
    <dgm:pt modelId="{80745768-FCDA-4375-8B56-8B6C34635A2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Stakeholder feedback </a:t>
          </a:r>
        </a:p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(survey, committee, workshops)</a:t>
          </a:r>
        </a:p>
      </dgm:t>
    </dgm:pt>
    <dgm:pt modelId="{BA478DD2-CDF2-486D-A8B7-1A33A9C3229A}" type="parTrans" cxnId="{96A69F77-1536-4B93-AEF3-B538F8F1784D}">
      <dgm:prSet/>
      <dgm:spPr/>
      <dgm:t>
        <a:bodyPr/>
        <a:lstStyle/>
        <a:p>
          <a:endParaRPr lang="en-US"/>
        </a:p>
      </dgm:t>
    </dgm:pt>
    <dgm:pt modelId="{A98C861E-7E73-426B-8DD2-0CBA6F528991}" type="sibTrans" cxnId="{96A69F77-1536-4B93-AEF3-B538F8F1784D}">
      <dgm:prSet/>
      <dgm:spPr/>
      <dgm:t>
        <a:bodyPr/>
        <a:lstStyle/>
        <a:p>
          <a:endParaRPr lang="en-US"/>
        </a:p>
      </dgm:t>
    </dgm:pt>
    <dgm:pt modelId="{25D8C8E4-CF61-47F7-994A-47CCAEA7D4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Content review</a:t>
          </a:r>
        </a:p>
      </dgm:t>
    </dgm:pt>
    <dgm:pt modelId="{172C023A-A3A4-4DED-B042-115ADC9846FC}" type="parTrans" cxnId="{D6B6926C-4E60-4C7D-A250-5120FB2B3A5B}">
      <dgm:prSet/>
      <dgm:spPr/>
      <dgm:t>
        <a:bodyPr/>
        <a:lstStyle/>
        <a:p>
          <a:endParaRPr lang="en-US"/>
        </a:p>
      </dgm:t>
    </dgm:pt>
    <dgm:pt modelId="{33A70DE6-FC99-4E16-BE94-D4D1D9B67C77}" type="sibTrans" cxnId="{D6B6926C-4E60-4C7D-A250-5120FB2B3A5B}">
      <dgm:prSet/>
      <dgm:spPr/>
      <dgm:t>
        <a:bodyPr/>
        <a:lstStyle/>
        <a:p>
          <a:endParaRPr lang="en-US"/>
        </a:p>
      </dgm:t>
    </dgm:pt>
    <dgm:pt modelId="{90E2BABD-D405-4B7C-B2CD-B5A038B762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SWOT Analysis</a:t>
          </a:r>
        </a:p>
      </dgm:t>
    </dgm:pt>
    <dgm:pt modelId="{CAA59B49-AA62-4149-8E94-471FDE667A65}" type="parTrans" cxnId="{E81DB4E2-9CAE-4B88-9467-80CA8532DDBF}">
      <dgm:prSet/>
      <dgm:spPr/>
      <dgm:t>
        <a:bodyPr/>
        <a:lstStyle/>
        <a:p>
          <a:endParaRPr lang="en-US"/>
        </a:p>
      </dgm:t>
    </dgm:pt>
    <dgm:pt modelId="{334CEA78-2ABF-40F0-85F1-0722328D1068}" type="sibTrans" cxnId="{E81DB4E2-9CAE-4B88-9467-80CA8532DDBF}">
      <dgm:prSet/>
      <dgm:spPr/>
      <dgm:t>
        <a:bodyPr/>
        <a:lstStyle/>
        <a:p>
          <a:endParaRPr lang="en-US"/>
        </a:p>
      </dgm:t>
    </dgm:pt>
    <dgm:pt modelId="{42D8B124-DEE6-4111-A1A6-EBD8D2C0B0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Demographic research</a:t>
          </a:r>
        </a:p>
      </dgm:t>
    </dgm:pt>
    <dgm:pt modelId="{B9E03B8B-AB22-4B34-A71D-27052E125E94}" type="parTrans" cxnId="{BD74F38E-3AD9-4BC0-BC33-1AE1ECFA8EA0}">
      <dgm:prSet/>
      <dgm:spPr/>
      <dgm:t>
        <a:bodyPr/>
        <a:lstStyle/>
        <a:p>
          <a:endParaRPr lang="en-US"/>
        </a:p>
      </dgm:t>
    </dgm:pt>
    <dgm:pt modelId="{238921C7-A0BB-4516-9F1F-9A36C8FCAF0E}" type="sibTrans" cxnId="{BD74F38E-3AD9-4BC0-BC33-1AE1ECFA8EA0}">
      <dgm:prSet/>
      <dgm:spPr/>
      <dgm:t>
        <a:bodyPr/>
        <a:lstStyle/>
        <a:p>
          <a:endParaRPr lang="en-US"/>
        </a:p>
      </dgm:t>
    </dgm:pt>
    <dgm:pt modelId="{6BD47841-B545-4602-9C0F-A66A1A320E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Channel assessment</a:t>
          </a:r>
        </a:p>
      </dgm:t>
    </dgm:pt>
    <dgm:pt modelId="{F34BEDE2-3E9B-4083-9255-FA29BAB67FD6}" type="parTrans" cxnId="{ABC4CA9F-B9E7-4606-8D23-9667186C30D7}">
      <dgm:prSet/>
      <dgm:spPr/>
      <dgm:t>
        <a:bodyPr/>
        <a:lstStyle/>
        <a:p>
          <a:endParaRPr lang="en-US"/>
        </a:p>
      </dgm:t>
    </dgm:pt>
    <dgm:pt modelId="{F1B5B6A8-90B7-44D0-9C0E-519E35FEC41A}" type="sibTrans" cxnId="{ABC4CA9F-B9E7-4606-8D23-9667186C30D7}">
      <dgm:prSet/>
      <dgm:spPr/>
      <dgm:t>
        <a:bodyPr/>
        <a:lstStyle/>
        <a:p>
          <a:endParaRPr lang="en-US"/>
        </a:p>
      </dgm:t>
    </dgm:pt>
    <dgm:pt modelId="{009F4506-CB2F-44F1-8BCA-5F55C7BDF57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b="1" i="0">
              <a:solidFill>
                <a:schemeClr val="bg1"/>
              </a:solidFill>
              <a:latin typeface="Helvetica" pitchFamily="2" charset="0"/>
            </a:rPr>
            <a:t>Development</a:t>
          </a:r>
          <a:endParaRPr lang="en-US" sz="1600" b="1" i="0">
            <a:latin typeface="Helvetica" pitchFamily="2" charset="0"/>
          </a:endParaRPr>
        </a:p>
        <a:p>
          <a:pPr>
            <a:lnSpc>
              <a:spcPct val="100000"/>
            </a:lnSpc>
            <a:defRPr b="1"/>
          </a:pPr>
          <a:r>
            <a:rPr lang="en-US" sz="1600" b="1" i="0">
              <a:solidFill>
                <a:srgbClr val="FEBF0F"/>
              </a:solidFill>
              <a:latin typeface="Helvetica" pitchFamily="2" charset="0"/>
            </a:rPr>
            <a:t>Current Stage</a:t>
          </a:r>
          <a:r>
            <a:rPr lang="en-US" sz="1600" b="1" i="0">
              <a:latin typeface="Helvetica" pitchFamily="2" charset="0"/>
            </a:rPr>
            <a:t> </a:t>
          </a:r>
        </a:p>
        <a:p>
          <a:pPr>
            <a:lnSpc>
              <a:spcPct val="100000"/>
            </a:lnSpc>
            <a:defRPr b="1"/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Where do we want to be, and how will we get there</a:t>
          </a:r>
        </a:p>
      </dgm:t>
    </dgm:pt>
    <dgm:pt modelId="{A1FA278E-CF02-405D-92DC-2695F8A6417D}" type="parTrans" cxnId="{CF8EBFA5-BF6E-4EDA-BDEA-161BC5778E1B}">
      <dgm:prSet/>
      <dgm:spPr/>
      <dgm:t>
        <a:bodyPr/>
        <a:lstStyle/>
        <a:p>
          <a:endParaRPr lang="en-US"/>
        </a:p>
      </dgm:t>
    </dgm:pt>
    <dgm:pt modelId="{109EF6EF-7F09-4DAF-A509-01661D14F2C0}" type="sibTrans" cxnId="{CF8EBFA5-BF6E-4EDA-BDEA-161BC5778E1B}">
      <dgm:prSet/>
      <dgm:spPr/>
      <dgm:t>
        <a:bodyPr/>
        <a:lstStyle/>
        <a:p>
          <a:endParaRPr lang="en-US"/>
        </a:p>
      </dgm:t>
    </dgm:pt>
    <dgm:pt modelId="{BCE593FB-B897-41F5-A09B-6AFC8EFDB1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SMART Goal setting</a:t>
          </a:r>
        </a:p>
      </dgm:t>
    </dgm:pt>
    <dgm:pt modelId="{D050A22E-D28A-49C3-BB37-3CC15A266508}" type="parTrans" cxnId="{9CC81000-2214-4208-BF22-4541538EC32E}">
      <dgm:prSet/>
      <dgm:spPr/>
      <dgm:t>
        <a:bodyPr/>
        <a:lstStyle/>
        <a:p>
          <a:endParaRPr lang="en-US"/>
        </a:p>
      </dgm:t>
    </dgm:pt>
    <dgm:pt modelId="{D60CF53C-4ACB-494C-AD94-973B0745DD42}" type="sibTrans" cxnId="{9CC81000-2214-4208-BF22-4541538EC32E}">
      <dgm:prSet/>
      <dgm:spPr/>
      <dgm:t>
        <a:bodyPr/>
        <a:lstStyle/>
        <a:p>
          <a:endParaRPr lang="en-US"/>
        </a:p>
      </dgm:t>
    </dgm:pt>
    <dgm:pt modelId="{B1C456C8-497B-488B-9CAE-F02BED3C51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Tactical planning </a:t>
          </a:r>
        </a:p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(content calendar, </a:t>
          </a:r>
          <a:r>
            <a:rPr lang="en-US" sz="1800" b="0" i="0" err="1">
              <a:solidFill>
                <a:schemeClr val="bg1"/>
              </a:solidFill>
              <a:latin typeface="Helvetica" pitchFamily="2" charset="0"/>
            </a:rPr>
            <a:t>etc</a:t>
          </a: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)</a:t>
          </a:r>
        </a:p>
      </dgm:t>
    </dgm:pt>
    <dgm:pt modelId="{C9D414CD-B332-4A57-BA9E-462938F62DD9}" type="parTrans" cxnId="{F11732A5-FF7B-48DB-9BC9-01E99E0612A0}">
      <dgm:prSet/>
      <dgm:spPr/>
      <dgm:t>
        <a:bodyPr/>
        <a:lstStyle/>
        <a:p>
          <a:endParaRPr lang="en-US"/>
        </a:p>
      </dgm:t>
    </dgm:pt>
    <dgm:pt modelId="{09139F23-D746-4723-B8E6-1B6B9063C194}" type="sibTrans" cxnId="{F11732A5-FF7B-48DB-9BC9-01E99E0612A0}">
      <dgm:prSet/>
      <dgm:spPr/>
      <dgm:t>
        <a:bodyPr/>
        <a:lstStyle/>
        <a:p>
          <a:endParaRPr lang="en-US"/>
        </a:p>
      </dgm:t>
    </dgm:pt>
    <dgm:pt modelId="{ECA29BD8-237D-4DAD-9BD7-EDD47BACB76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Resource allocation </a:t>
          </a:r>
        </a:p>
        <a:p>
          <a:pPr>
            <a:lnSpc>
              <a:spcPct val="100000"/>
            </a:lnSpc>
          </a:pPr>
          <a:r>
            <a:rPr lang="en-US" sz="1800" b="0" i="0">
              <a:solidFill>
                <a:schemeClr val="bg1"/>
              </a:solidFill>
              <a:latin typeface="Helvetica" pitchFamily="2" charset="0"/>
            </a:rPr>
            <a:t>(staff, budget)</a:t>
          </a:r>
        </a:p>
      </dgm:t>
    </dgm:pt>
    <dgm:pt modelId="{AACDB0DF-75B2-43C3-BE03-C0EFC75E26B8}" type="parTrans" cxnId="{EEE8346C-3228-44F9-A8F6-AA417F687F6A}">
      <dgm:prSet/>
      <dgm:spPr/>
      <dgm:t>
        <a:bodyPr/>
        <a:lstStyle/>
        <a:p>
          <a:endParaRPr lang="en-US"/>
        </a:p>
      </dgm:t>
    </dgm:pt>
    <dgm:pt modelId="{2869AA41-4E9D-4046-82FC-5F7D30C09E56}" type="sibTrans" cxnId="{EEE8346C-3228-44F9-A8F6-AA417F687F6A}">
      <dgm:prSet/>
      <dgm:spPr/>
      <dgm:t>
        <a:bodyPr/>
        <a:lstStyle/>
        <a:p>
          <a:endParaRPr lang="en-US"/>
        </a:p>
      </dgm:t>
    </dgm:pt>
    <dgm:pt modelId="{FD843176-E814-4CF0-B8E4-F74C045BD1AA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b="1" i="0">
              <a:solidFill>
                <a:srgbClr val="1B2E5C"/>
              </a:solidFill>
              <a:latin typeface="Helvetica" pitchFamily="2" charset="0"/>
            </a:rPr>
            <a:t>Documentation</a:t>
          </a:r>
        </a:p>
        <a:p>
          <a:pPr>
            <a:lnSpc>
              <a:spcPct val="100000"/>
            </a:lnSpc>
            <a:defRPr b="1"/>
          </a:pPr>
          <a:r>
            <a:rPr lang="en-US" sz="2000" b="0" i="0">
              <a:solidFill>
                <a:srgbClr val="0966AF"/>
              </a:solidFill>
              <a:latin typeface="Helvetica" pitchFamily="2" charset="0"/>
            </a:rPr>
            <a:t>Formalize plan details and commitment to success</a:t>
          </a:r>
        </a:p>
      </dgm:t>
    </dgm:pt>
    <dgm:pt modelId="{4739D6B9-45E3-46B6-A831-3F47B308FEB1}" type="parTrans" cxnId="{74751AA7-529A-41E1-96D5-121135FF1DB6}">
      <dgm:prSet/>
      <dgm:spPr/>
      <dgm:t>
        <a:bodyPr/>
        <a:lstStyle/>
        <a:p>
          <a:endParaRPr lang="en-US"/>
        </a:p>
      </dgm:t>
    </dgm:pt>
    <dgm:pt modelId="{3DED4A9F-837E-4D3B-9825-FBEFB3C9AC62}" type="sibTrans" cxnId="{74751AA7-529A-41E1-96D5-121135FF1DB6}">
      <dgm:prSet/>
      <dgm:spPr/>
      <dgm:t>
        <a:bodyPr/>
        <a:lstStyle/>
        <a:p>
          <a:endParaRPr lang="en-US"/>
        </a:p>
      </dgm:t>
    </dgm:pt>
    <dgm:pt modelId="{2E1957C1-A1FE-4201-B4F4-D3CFF5FF93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rgbClr val="1B2E5C"/>
              </a:solidFill>
              <a:latin typeface="Helvetica" pitchFamily="2" charset="0"/>
            </a:rPr>
            <a:t>Draft plan document</a:t>
          </a:r>
        </a:p>
      </dgm:t>
    </dgm:pt>
    <dgm:pt modelId="{EE72384A-4988-4169-AA3A-97AF234E705B}" type="parTrans" cxnId="{1F39A61A-A24F-41CE-9E5F-326B9CB8290F}">
      <dgm:prSet/>
      <dgm:spPr/>
      <dgm:t>
        <a:bodyPr/>
        <a:lstStyle/>
        <a:p>
          <a:endParaRPr lang="en-US"/>
        </a:p>
      </dgm:t>
    </dgm:pt>
    <dgm:pt modelId="{F99E3385-FE96-4A78-9862-AF1D34A3351B}" type="sibTrans" cxnId="{1F39A61A-A24F-41CE-9E5F-326B9CB8290F}">
      <dgm:prSet/>
      <dgm:spPr/>
      <dgm:t>
        <a:bodyPr/>
        <a:lstStyle/>
        <a:p>
          <a:endParaRPr lang="en-US"/>
        </a:p>
      </dgm:t>
    </dgm:pt>
    <dgm:pt modelId="{2FF43AE5-E4D2-43C4-BF4D-A6F4A525EE6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>
              <a:solidFill>
                <a:srgbClr val="1B2E5C"/>
              </a:solidFill>
              <a:latin typeface="Helvetica" pitchFamily="2" charset="0"/>
            </a:rPr>
            <a:t>Review, get feedback, edit</a:t>
          </a:r>
        </a:p>
        <a:p>
          <a:pPr>
            <a:lnSpc>
              <a:spcPct val="100000"/>
            </a:lnSpc>
          </a:pPr>
          <a:r>
            <a:rPr lang="en-US" sz="1800" b="0" i="0">
              <a:solidFill>
                <a:srgbClr val="1B2E5C"/>
              </a:solidFill>
              <a:latin typeface="Helvetica" pitchFamily="2" charset="0"/>
            </a:rPr>
            <a:t> Approve plan</a:t>
          </a:r>
        </a:p>
      </dgm:t>
    </dgm:pt>
    <dgm:pt modelId="{E5689E0C-E223-47D2-8DDA-76ED24A4BE51}" type="parTrans" cxnId="{50CBCA26-2D8B-4FB9-AA7D-82DA2924CCB5}">
      <dgm:prSet/>
      <dgm:spPr/>
      <dgm:t>
        <a:bodyPr/>
        <a:lstStyle/>
        <a:p>
          <a:endParaRPr lang="en-US"/>
        </a:p>
      </dgm:t>
    </dgm:pt>
    <dgm:pt modelId="{D4B386C7-A2DD-4B92-AAA9-38628C84315F}" type="sibTrans" cxnId="{50CBCA26-2D8B-4FB9-AA7D-82DA2924CCB5}">
      <dgm:prSet/>
      <dgm:spPr/>
      <dgm:t>
        <a:bodyPr/>
        <a:lstStyle/>
        <a:p>
          <a:endParaRPr lang="en-US"/>
        </a:p>
      </dgm:t>
    </dgm:pt>
    <dgm:pt modelId="{00916A96-06B7-4AA2-B4D7-0A882A6C7102}" type="pres">
      <dgm:prSet presAssocID="{4E6E460F-B87C-4EB7-9D83-13684AD5D74A}" presName="root" presStyleCnt="0">
        <dgm:presLayoutVars>
          <dgm:dir/>
          <dgm:resizeHandles val="exact"/>
        </dgm:presLayoutVars>
      </dgm:prSet>
      <dgm:spPr/>
    </dgm:pt>
    <dgm:pt modelId="{DE3BF05B-6CDA-488D-9D83-0EF0324D2A64}" type="pres">
      <dgm:prSet presAssocID="{A310F3DA-61AA-4DAB-A6DD-465195650F75}" presName="compNode" presStyleCnt="0"/>
      <dgm:spPr/>
    </dgm:pt>
    <dgm:pt modelId="{F32EA1FC-F4E9-4BD2-BA04-EDAC01640625}" type="pres">
      <dgm:prSet presAssocID="{A310F3DA-61AA-4DAB-A6DD-465195650F75}" presName="iconRect" presStyleLbl="node1" presStyleIdx="0" presStyleCnt="3" custLinFactNeighborX="-7119" custLinFactNeighborY="1219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52DB062A-5F47-4BD5-B8F7-5BCA56D56048}" type="pres">
      <dgm:prSet presAssocID="{A310F3DA-61AA-4DAB-A6DD-465195650F75}" presName="iconSpace" presStyleCnt="0"/>
      <dgm:spPr/>
    </dgm:pt>
    <dgm:pt modelId="{4AA2595C-97A8-4A4F-B444-88F9B6FF46E9}" type="pres">
      <dgm:prSet presAssocID="{A310F3DA-61AA-4DAB-A6DD-465195650F75}" presName="parTx" presStyleLbl="revTx" presStyleIdx="0" presStyleCnt="6" custLinFactNeighborX="2003" custLinFactNeighborY="-2277">
        <dgm:presLayoutVars>
          <dgm:chMax val="0"/>
          <dgm:chPref val="0"/>
        </dgm:presLayoutVars>
      </dgm:prSet>
      <dgm:spPr/>
    </dgm:pt>
    <dgm:pt modelId="{97A49130-D449-48AD-BD74-00AFEB4A4A3A}" type="pres">
      <dgm:prSet presAssocID="{A310F3DA-61AA-4DAB-A6DD-465195650F75}" presName="txSpace" presStyleCnt="0"/>
      <dgm:spPr/>
    </dgm:pt>
    <dgm:pt modelId="{5D5ED2BB-2D81-4CF2-B49D-E87B4C08B059}" type="pres">
      <dgm:prSet presAssocID="{A310F3DA-61AA-4DAB-A6DD-465195650F75}" presName="desTx" presStyleLbl="revTx" presStyleIdx="1" presStyleCnt="6" custLinFactNeighborX="-397" custLinFactNeighborY="-26635">
        <dgm:presLayoutVars/>
      </dgm:prSet>
      <dgm:spPr/>
    </dgm:pt>
    <dgm:pt modelId="{CC9172BD-256C-4BA6-9339-184107ADAE36}" type="pres">
      <dgm:prSet presAssocID="{4BCE1D33-AE27-452C-85DA-459979E5D693}" presName="sibTrans" presStyleCnt="0"/>
      <dgm:spPr/>
    </dgm:pt>
    <dgm:pt modelId="{8DD84AA9-E6F8-4D38-9780-F5BD49A5F92B}" type="pres">
      <dgm:prSet presAssocID="{009F4506-CB2F-44F1-8BCA-5F55C7BDF57F}" presName="compNode" presStyleCnt="0"/>
      <dgm:spPr/>
    </dgm:pt>
    <dgm:pt modelId="{F0AC05AB-2A7F-4B5B-BB37-4AD128A7F29A}" type="pres">
      <dgm:prSet presAssocID="{009F4506-CB2F-44F1-8BCA-5F55C7BDF57F}" presName="iconRect" presStyleLbl="node1" presStyleIdx="1" presStyleCnt="3" custLinFactNeighborX="3258" custLinFactNeighborY="881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2400EBB4-3DCD-4756-B063-10A9D84686D7}" type="pres">
      <dgm:prSet presAssocID="{009F4506-CB2F-44F1-8BCA-5F55C7BDF57F}" presName="iconSpace" presStyleCnt="0"/>
      <dgm:spPr/>
    </dgm:pt>
    <dgm:pt modelId="{9328011A-82E0-41E9-949A-00224DAF0E24}" type="pres">
      <dgm:prSet presAssocID="{009F4506-CB2F-44F1-8BCA-5F55C7BDF57F}" presName="parTx" presStyleLbl="revTx" presStyleIdx="2" presStyleCnt="6" custScaleX="98962" custScaleY="131012" custLinFactNeighborX="883" custLinFactNeighborY="7109">
        <dgm:presLayoutVars>
          <dgm:chMax val="0"/>
          <dgm:chPref val="0"/>
        </dgm:presLayoutVars>
      </dgm:prSet>
      <dgm:spPr/>
    </dgm:pt>
    <dgm:pt modelId="{E664ACA8-FCF1-4D39-B7F2-708D184D2F58}" type="pres">
      <dgm:prSet presAssocID="{009F4506-CB2F-44F1-8BCA-5F55C7BDF57F}" presName="txSpace" presStyleCnt="0"/>
      <dgm:spPr/>
    </dgm:pt>
    <dgm:pt modelId="{F4E25FDF-442A-486B-9AEB-07D2CE31DB96}" type="pres">
      <dgm:prSet presAssocID="{009F4506-CB2F-44F1-8BCA-5F55C7BDF57F}" presName="desTx" presStyleLbl="revTx" presStyleIdx="3" presStyleCnt="6" custScaleX="133602" custScaleY="74513" custLinFactNeighborX="404" custLinFactNeighborY="-8209">
        <dgm:presLayoutVars/>
      </dgm:prSet>
      <dgm:spPr/>
    </dgm:pt>
    <dgm:pt modelId="{6E9C343C-3FFA-45C8-A1F8-7F37CA4848E6}" type="pres">
      <dgm:prSet presAssocID="{109EF6EF-7F09-4DAF-A509-01661D14F2C0}" presName="sibTrans" presStyleCnt="0"/>
      <dgm:spPr/>
    </dgm:pt>
    <dgm:pt modelId="{04C70AFB-F975-4BBF-B3BF-F89A81D2BEFE}" type="pres">
      <dgm:prSet presAssocID="{FD843176-E814-4CF0-B8E4-F74C045BD1AA}" presName="compNode" presStyleCnt="0"/>
      <dgm:spPr/>
    </dgm:pt>
    <dgm:pt modelId="{E8D10A7C-2925-4B18-8BCE-F39222CFD2C7}" type="pres">
      <dgm:prSet presAssocID="{FD843176-E814-4CF0-B8E4-F74C045BD1AA}" presName="iconRect" presStyleLbl="node1" presStyleIdx="2" presStyleCnt="3" custLinFactNeighborY="1219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26329122-6A1A-45AD-8276-757E520FC608}" type="pres">
      <dgm:prSet presAssocID="{FD843176-E814-4CF0-B8E4-F74C045BD1AA}" presName="iconSpace" presStyleCnt="0"/>
      <dgm:spPr/>
    </dgm:pt>
    <dgm:pt modelId="{1E94DEC2-91AC-4C7D-8C8C-CE9DBBAEE572}" type="pres">
      <dgm:prSet presAssocID="{FD843176-E814-4CF0-B8E4-F74C045BD1AA}" presName="parTx" presStyleLbl="revTx" presStyleIdx="4" presStyleCnt="6">
        <dgm:presLayoutVars>
          <dgm:chMax val="0"/>
          <dgm:chPref val="0"/>
        </dgm:presLayoutVars>
      </dgm:prSet>
      <dgm:spPr/>
    </dgm:pt>
    <dgm:pt modelId="{1A225868-CA5F-49B3-863B-DA31560A57D6}" type="pres">
      <dgm:prSet presAssocID="{FD843176-E814-4CF0-B8E4-F74C045BD1AA}" presName="txSpace" presStyleCnt="0"/>
      <dgm:spPr/>
    </dgm:pt>
    <dgm:pt modelId="{E94013B3-A3A0-40D9-BD13-521FDE7892F0}" type="pres">
      <dgm:prSet presAssocID="{FD843176-E814-4CF0-B8E4-F74C045BD1AA}" presName="desTx" presStyleLbl="revTx" presStyleIdx="5" presStyleCnt="6" custScaleY="89988" custLinFactNeighborY="1885">
        <dgm:presLayoutVars/>
      </dgm:prSet>
      <dgm:spPr/>
    </dgm:pt>
  </dgm:ptLst>
  <dgm:cxnLst>
    <dgm:cxn modelId="{9CC81000-2214-4208-BF22-4541538EC32E}" srcId="{009F4506-CB2F-44F1-8BCA-5F55C7BDF57F}" destId="{BCE593FB-B897-41F5-A09B-6AFC8EFDB11B}" srcOrd="0" destOrd="0" parTransId="{D050A22E-D28A-49C3-BB37-3CC15A266508}" sibTransId="{D60CF53C-4ACB-494C-AD94-973B0745DD42}"/>
    <dgm:cxn modelId="{66768F0B-D71D-41FE-B71B-272FC3880DBA}" type="presOf" srcId="{B1C456C8-497B-488B-9CAE-F02BED3C5142}" destId="{F4E25FDF-442A-486B-9AEB-07D2CE31DB96}" srcOrd="0" destOrd="1" presId="urn:microsoft.com/office/officeart/2018/5/layout/CenteredIconLabelDescriptionList"/>
    <dgm:cxn modelId="{F1933F16-1364-4D26-BFD7-7F461502CE39}" type="presOf" srcId="{FD843176-E814-4CF0-B8E4-F74C045BD1AA}" destId="{1E94DEC2-91AC-4C7D-8C8C-CE9DBBAEE572}" srcOrd="0" destOrd="0" presId="urn:microsoft.com/office/officeart/2018/5/layout/CenteredIconLabelDescriptionList"/>
    <dgm:cxn modelId="{1F39A61A-A24F-41CE-9E5F-326B9CB8290F}" srcId="{FD843176-E814-4CF0-B8E4-F74C045BD1AA}" destId="{2E1957C1-A1FE-4201-B4F4-D3CFF5FF93E3}" srcOrd="0" destOrd="0" parTransId="{EE72384A-4988-4169-AA3A-97AF234E705B}" sibTransId="{F99E3385-FE96-4A78-9862-AF1D34A3351B}"/>
    <dgm:cxn modelId="{50CBCA26-2D8B-4FB9-AA7D-82DA2924CCB5}" srcId="{FD843176-E814-4CF0-B8E4-F74C045BD1AA}" destId="{2FF43AE5-E4D2-43C4-BF4D-A6F4A525EE6F}" srcOrd="1" destOrd="0" parTransId="{E5689E0C-E223-47D2-8DDA-76ED24A4BE51}" sibTransId="{D4B386C7-A2DD-4B92-AAA9-38628C84315F}"/>
    <dgm:cxn modelId="{5F876560-2450-48FA-B82E-9296457A1A5A}" type="presOf" srcId="{2FF43AE5-E4D2-43C4-BF4D-A6F4A525EE6F}" destId="{E94013B3-A3A0-40D9-BD13-521FDE7892F0}" srcOrd="0" destOrd="1" presId="urn:microsoft.com/office/officeart/2018/5/layout/CenteredIconLabelDescriptionList"/>
    <dgm:cxn modelId="{4C2BE860-DB12-4127-9383-8F0B2663D229}" type="presOf" srcId="{4E6E460F-B87C-4EB7-9D83-13684AD5D74A}" destId="{00916A96-06B7-4AA2-B4D7-0A882A6C7102}" srcOrd="0" destOrd="0" presId="urn:microsoft.com/office/officeart/2018/5/layout/CenteredIconLabelDescriptionList"/>
    <dgm:cxn modelId="{16393743-B718-412A-A5B4-A9A9418E6AAD}" type="presOf" srcId="{80745768-FCDA-4375-8B56-8B6C34635A26}" destId="{5D5ED2BB-2D81-4CF2-B49D-E87B4C08B059}" srcOrd="0" destOrd="0" presId="urn:microsoft.com/office/officeart/2018/5/layout/CenteredIconLabelDescriptionList"/>
    <dgm:cxn modelId="{53A71447-14F2-4C5B-BFBA-FB1FC967C723}" type="presOf" srcId="{2E1957C1-A1FE-4201-B4F4-D3CFF5FF93E3}" destId="{E94013B3-A3A0-40D9-BD13-521FDE7892F0}" srcOrd="0" destOrd="0" presId="urn:microsoft.com/office/officeart/2018/5/layout/CenteredIconLabelDescriptionList"/>
    <dgm:cxn modelId="{506CBA6A-6E15-4A54-B927-D5E07C2ACC01}" type="presOf" srcId="{009F4506-CB2F-44F1-8BCA-5F55C7BDF57F}" destId="{9328011A-82E0-41E9-949A-00224DAF0E24}" srcOrd="0" destOrd="0" presId="urn:microsoft.com/office/officeart/2018/5/layout/CenteredIconLabelDescriptionList"/>
    <dgm:cxn modelId="{EEE8346C-3228-44F9-A8F6-AA417F687F6A}" srcId="{009F4506-CB2F-44F1-8BCA-5F55C7BDF57F}" destId="{ECA29BD8-237D-4DAD-9BD7-EDD47BACB762}" srcOrd="2" destOrd="0" parTransId="{AACDB0DF-75B2-43C3-BE03-C0EFC75E26B8}" sibTransId="{2869AA41-4E9D-4046-82FC-5F7D30C09E56}"/>
    <dgm:cxn modelId="{D6B6926C-4E60-4C7D-A250-5120FB2B3A5B}" srcId="{A310F3DA-61AA-4DAB-A6DD-465195650F75}" destId="{25D8C8E4-CF61-47F7-994A-47CCAEA7D4B1}" srcOrd="1" destOrd="0" parTransId="{172C023A-A3A4-4DED-B042-115ADC9846FC}" sibTransId="{33A70DE6-FC99-4E16-BE94-D4D1D9B67C77}"/>
    <dgm:cxn modelId="{96A69F77-1536-4B93-AEF3-B538F8F1784D}" srcId="{A310F3DA-61AA-4DAB-A6DD-465195650F75}" destId="{80745768-FCDA-4375-8B56-8B6C34635A26}" srcOrd="0" destOrd="0" parTransId="{BA478DD2-CDF2-486D-A8B7-1A33A9C3229A}" sibTransId="{A98C861E-7E73-426B-8DD2-0CBA6F528991}"/>
    <dgm:cxn modelId="{4B569D7D-453E-4885-840C-902BAB61F2AB}" type="presOf" srcId="{42D8B124-DEE6-4111-A1A6-EBD8D2C0B046}" destId="{5D5ED2BB-2D81-4CF2-B49D-E87B4C08B059}" srcOrd="0" destOrd="3" presId="urn:microsoft.com/office/officeart/2018/5/layout/CenteredIconLabelDescriptionList"/>
    <dgm:cxn modelId="{BD74F38E-3AD9-4BC0-BC33-1AE1ECFA8EA0}" srcId="{A310F3DA-61AA-4DAB-A6DD-465195650F75}" destId="{42D8B124-DEE6-4111-A1A6-EBD8D2C0B046}" srcOrd="3" destOrd="0" parTransId="{B9E03B8B-AB22-4B34-A71D-27052E125E94}" sibTransId="{238921C7-A0BB-4516-9F1F-9A36C8FCAF0E}"/>
    <dgm:cxn modelId="{ABC4CA9F-B9E7-4606-8D23-9667186C30D7}" srcId="{A310F3DA-61AA-4DAB-A6DD-465195650F75}" destId="{6BD47841-B545-4602-9C0F-A66A1A320E3F}" srcOrd="4" destOrd="0" parTransId="{F34BEDE2-3E9B-4083-9255-FA29BAB67FD6}" sibTransId="{F1B5B6A8-90B7-44D0-9C0E-519E35FEC41A}"/>
    <dgm:cxn modelId="{CEA240A4-4294-417C-8DFB-28EC8E5F6CB6}" srcId="{4E6E460F-B87C-4EB7-9D83-13684AD5D74A}" destId="{A310F3DA-61AA-4DAB-A6DD-465195650F75}" srcOrd="0" destOrd="0" parTransId="{D8374F2D-6CE6-4306-B4C6-A7B438409BD0}" sibTransId="{4BCE1D33-AE27-452C-85DA-459979E5D693}"/>
    <dgm:cxn modelId="{F11732A5-FF7B-48DB-9BC9-01E99E0612A0}" srcId="{009F4506-CB2F-44F1-8BCA-5F55C7BDF57F}" destId="{B1C456C8-497B-488B-9CAE-F02BED3C5142}" srcOrd="1" destOrd="0" parTransId="{C9D414CD-B332-4A57-BA9E-462938F62DD9}" sibTransId="{09139F23-D746-4723-B8E6-1B6B9063C194}"/>
    <dgm:cxn modelId="{CF8EBFA5-BF6E-4EDA-BDEA-161BC5778E1B}" srcId="{4E6E460F-B87C-4EB7-9D83-13684AD5D74A}" destId="{009F4506-CB2F-44F1-8BCA-5F55C7BDF57F}" srcOrd="1" destOrd="0" parTransId="{A1FA278E-CF02-405D-92DC-2695F8A6417D}" sibTransId="{109EF6EF-7F09-4DAF-A509-01661D14F2C0}"/>
    <dgm:cxn modelId="{74751AA7-529A-41E1-96D5-121135FF1DB6}" srcId="{4E6E460F-B87C-4EB7-9D83-13684AD5D74A}" destId="{FD843176-E814-4CF0-B8E4-F74C045BD1AA}" srcOrd="2" destOrd="0" parTransId="{4739D6B9-45E3-46B6-A831-3F47B308FEB1}" sibTransId="{3DED4A9F-837E-4D3B-9825-FBEFB3C9AC62}"/>
    <dgm:cxn modelId="{6A4FBDB4-E8E9-419F-966F-FC4C76E4FD15}" type="presOf" srcId="{BCE593FB-B897-41F5-A09B-6AFC8EFDB11B}" destId="{F4E25FDF-442A-486B-9AEB-07D2CE31DB96}" srcOrd="0" destOrd="0" presId="urn:microsoft.com/office/officeart/2018/5/layout/CenteredIconLabelDescriptionList"/>
    <dgm:cxn modelId="{CA52A4CF-2A3A-4B88-9F3E-D3A71C452431}" type="presOf" srcId="{90E2BABD-D405-4B7C-B2CD-B5A038B762ED}" destId="{5D5ED2BB-2D81-4CF2-B49D-E87B4C08B059}" srcOrd="0" destOrd="2" presId="urn:microsoft.com/office/officeart/2018/5/layout/CenteredIconLabelDescriptionList"/>
    <dgm:cxn modelId="{3A5B4ED6-D988-4992-9A2A-97A211DFA043}" type="presOf" srcId="{6BD47841-B545-4602-9C0F-A66A1A320E3F}" destId="{5D5ED2BB-2D81-4CF2-B49D-E87B4C08B059}" srcOrd="0" destOrd="4" presId="urn:microsoft.com/office/officeart/2018/5/layout/CenteredIconLabelDescriptionList"/>
    <dgm:cxn modelId="{E81DB4E2-9CAE-4B88-9467-80CA8532DDBF}" srcId="{A310F3DA-61AA-4DAB-A6DD-465195650F75}" destId="{90E2BABD-D405-4B7C-B2CD-B5A038B762ED}" srcOrd="2" destOrd="0" parTransId="{CAA59B49-AA62-4149-8E94-471FDE667A65}" sibTransId="{334CEA78-2ABF-40F0-85F1-0722328D1068}"/>
    <dgm:cxn modelId="{F29168E5-8362-4209-BC6F-6E02FF7D4D50}" type="presOf" srcId="{A310F3DA-61AA-4DAB-A6DD-465195650F75}" destId="{4AA2595C-97A8-4A4F-B444-88F9B6FF46E9}" srcOrd="0" destOrd="0" presId="urn:microsoft.com/office/officeart/2018/5/layout/CenteredIconLabelDescriptionList"/>
    <dgm:cxn modelId="{91587DE6-AE8F-4F40-9960-2365ACEEED63}" type="presOf" srcId="{ECA29BD8-237D-4DAD-9BD7-EDD47BACB762}" destId="{F4E25FDF-442A-486B-9AEB-07D2CE31DB96}" srcOrd="0" destOrd="2" presId="urn:microsoft.com/office/officeart/2018/5/layout/CenteredIconLabelDescriptionList"/>
    <dgm:cxn modelId="{29281DE9-A4ED-47ED-A63E-F041F753F000}" type="presOf" srcId="{25D8C8E4-CF61-47F7-994A-47CCAEA7D4B1}" destId="{5D5ED2BB-2D81-4CF2-B49D-E87B4C08B059}" srcOrd="0" destOrd="1" presId="urn:microsoft.com/office/officeart/2018/5/layout/CenteredIconLabelDescriptionList"/>
    <dgm:cxn modelId="{5ED4C3B1-74D4-4753-9ACF-9CF6A510A960}" type="presParOf" srcId="{00916A96-06B7-4AA2-B4D7-0A882A6C7102}" destId="{DE3BF05B-6CDA-488D-9D83-0EF0324D2A64}" srcOrd="0" destOrd="0" presId="urn:microsoft.com/office/officeart/2018/5/layout/CenteredIconLabelDescriptionList"/>
    <dgm:cxn modelId="{A4B066FF-C1A6-49BC-BB4E-B1ABC1AC813D}" type="presParOf" srcId="{DE3BF05B-6CDA-488D-9D83-0EF0324D2A64}" destId="{F32EA1FC-F4E9-4BD2-BA04-EDAC01640625}" srcOrd="0" destOrd="0" presId="urn:microsoft.com/office/officeart/2018/5/layout/CenteredIconLabelDescriptionList"/>
    <dgm:cxn modelId="{8E324174-FACC-482E-9663-5855CC8EA559}" type="presParOf" srcId="{DE3BF05B-6CDA-488D-9D83-0EF0324D2A64}" destId="{52DB062A-5F47-4BD5-B8F7-5BCA56D56048}" srcOrd="1" destOrd="0" presId="urn:microsoft.com/office/officeart/2018/5/layout/CenteredIconLabelDescriptionList"/>
    <dgm:cxn modelId="{8594B613-5DDC-4530-9E03-79150FBCD3E7}" type="presParOf" srcId="{DE3BF05B-6CDA-488D-9D83-0EF0324D2A64}" destId="{4AA2595C-97A8-4A4F-B444-88F9B6FF46E9}" srcOrd="2" destOrd="0" presId="urn:microsoft.com/office/officeart/2018/5/layout/CenteredIconLabelDescriptionList"/>
    <dgm:cxn modelId="{B4270078-6035-403C-9BB8-1B071CD5F0C6}" type="presParOf" srcId="{DE3BF05B-6CDA-488D-9D83-0EF0324D2A64}" destId="{97A49130-D449-48AD-BD74-00AFEB4A4A3A}" srcOrd="3" destOrd="0" presId="urn:microsoft.com/office/officeart/2018/5/layout/CenteredIconLabelDescriptionList"/>
    <dgm:cxn modelId="{59689C75-D4AE-48C0-9E91-D7DF5213D346}" type="presParOf" srcId="{DE3BF05B-6CDA-488D-9D83-0EF0324D2A64}" destId="{5D5ED2BB-2D81-4CF2-B49D-E87B4C08B059}" srcOrd="4" destOrd="0" presId="urn:microsoft.com/office/officeart/2018/5/layout/CenteredIconLabelDescriptionList"/>
    <dgm:cxn modelId="{9C9B85F9-A382-4583-BFD0-AD04C8439576}" type="presParOf" srcId="{00916A96-06B7-4AA2-B4D7-0A882A6C7102}" destId="{CC9172BD-256C-4BA6-9339-184107ADAE36}" srcOrd="1" destOrd="0" presId="urn:microsoft.com/office/officeart/2018/5/layout/CenteredIconLabelDescriptionList"/>
    <dgm:cxn modelId="{FB9E4AD8-813F-41A5-8D5C-6329734F391F}" type="presParOf" srcId="{00916A96-06B7-4AA2-B4D7-0A882A6C7102}" destId="{8DD84AA9-E6F8-4D38-9780-F5BD49A5F92B}" srcOrd="2" destOrd="0" presId="urn:microsoft.com/office/officeart/2018/5/layout/CenteredIconLabelDescriptionList"/>
    <dgm:cxn modelId="{DF0E241F-4E94-40B4-B238-CB8590DB9575}" type="presParOf" srcId="{8DD84AA9-E6F8-4D38-9780-F5BD49A5F92B}" destId="{F0AC05AB-2A7F-4B5B-BB37-4AD128A7F29A}" srcOrd="0" destOrd="0" presId="urn:microsoft.com/office/officeart/2018/5/layout/CenteredIconLabelDescriptionList"/>
    <dgm:cxn modelId="{A649A796-1DD7-486B-9963-966F5DD888DD}" type="presParOf" srcId="{8DD84AA9-E6F8-4D38-9780-F5BD49A5F92B}" destId="{2400EBB4-3DCD-4756-B063-10A9D84686D7}" srcOrd="1" destOrd="0" presId="urn:microsoft.com/office/officeart/2018/5/layout/CenteredIconLabelDescriptionList"/>
    <dgm:cxn modelId="{55DCBBD6-2B11-426A-B621-9317C65C6BB1}" type="presParOf" srcId="{8DD84AA9-E6F8-4D38-9780-F5BD49A5F92B}" destId="{9328011A-82E0-41E9-949A-00224DAF0E24}" srcOrd="2" destOrd="0" presId="urn:microsoft.com/office/officeart/2018/5/layout/CenteredIconLabelDescriptionList"/>
    <dgm:cxn modelId="{EB5A24C4-D6E9-4C23-81F9-90452384BD16}" type="presParOf" srcId="{8DD84AA9-E6F8-4D38-9780-F5BD49A5F92B}" destId="{E664ACA8-FCF1-4D39-B7F2-708D184D2F58}" srcOrd="3" destOrd="0" presId="urn:microsoft.com/office/officeart/2018/5/layout/CenteredIconLabelDescriptionList"/>
    <dgm:cxn modelId="{FC177ED8-EBC0-408C-A7CC-AA67F993DD44}" type="presParOf" srcId="{8DD84AA9-E6F8-4D38-9780-F5BD49A5F92B}" destId="{F4E25FDF-442A-486B-9AEB-07D2CE31DB96}" srcOrd="4" destOrd="0" presId="urn:microsoft.com/office/officeart/2018/5/layout/CenteredIconLabelDescriptionList"/>
    <dgm:cxn modelId="{49194EC1-56ED-45EB-AA3E-9BB27A41E94B}" type="presParOf" srcId="{00916A96-06B7-4AA2-B4D7-0A882A6C7102}" destId="{6E9C343C-3FFA-45C8-A1F8-7F37CA4848E6}" srcOrd="3" destOrd="0" presId="urn:microsoft.com/office/officeart/2018/5/layout/CenteredIconLabelDescriptionList"/>
    <dgm:cxn modelId="{C690F360-FD23-40D3-8505-674CA978B2AB}" type="presParOf" srcId="{00916A96-06B7-4AA2-B4D7-0A882A6C7102}" destId="{04C70AFB-F975-4BBF-B3BF-F89A81D2BEFE}" srcOrd="4" destOrd="0" presId="urn:microsoft.com/office/officeart/2018/5/layout/CenteredIconLabelDescriptionList"/>
    <dgm:cxn modelId="{55AC6CA8-401E-48F5-966C-4A1333E9E392}" type="presParOf" srcId="{04C70AFB-F975-4BBF-B3BF-F89A81D2BEFE}" destId="{E8D10A7C-2925-4B18-8BCE-F39222CFD2C7}" srcOrd="0" destOrd="0" presId="urn:microsoft.com/office/officeart/2018/5/layout/CenteredIconLabelDescriptionList"/>
    <dgm:cxn modelId="{67DA2222-1E08-4008-9C74-A319B89D0D75}" type="presParOf" srcId="{04C70AFB-F975-4BBF-B3BF-F89A81D2BEFE}" destId="{26329122-6A1A-45AD-8276-757E520FC608}" srcOrd="1" destOrd="0" presId="urn:microsoft.com/office/officeart/2018/5/layout/CenteredIconLabelDescriptionList"/>
    <dgm:cxn modelId="{4B0C066D-6B4F-4070-BDDF-D41C2AE6BC8F}" type="presParOf" srcId="{04C70AFB-F975-4BBF-B3BF-F89A81D2BEFE}" destId="{1E94DEC2-91AC-4C7D-8C8C-CE9DBBAEE572}" srcOrd="2" destOrd="0" presId="urn:microsoft.com/office/officeart/2018/5/layout/CenteredIconLabelDescriptionList"/>
    <dgm:cxn modelId="{EFA30606-02F1-4750-AFBE-84F39D9E6FAD}" type="presParOf" srcId="{04C70AFB-F975-4BBF-B3BF-F89A81D2BEFE}" destId="{1A225868-CA5F-49B3-863B-DA31560A57D6}" srcOrd="3" destOrd="0" presId="urn:microsoft.com/office/officeart/2018/5/layout/CenteredIconLabelDescriptionList"/>
    <dgm:cxn modelId="{6B36B39D-0F27-44DC-95EC-16B63EB3F061}" type="presParOf" srcId="{04C70AFB-F975-4BBF-B3BF-F89A81D2BEFE}" destId="{E94013B3-A3A0-40D9-BD13-521FDE7892F0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ACED1A-B62A-4A12-ADAE-5505CD25984F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EF189D-8467-4105-9575-2B94DBE75A2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b="1" i="0">
              <a:solidFill>
                <a:srgbClr val="1B2E5C"/>
              </a:solidFill>
              <a:latin typeface="Helvetica" pitchFamily="2" charset="0"/>
            </a:rPr>
            <a:t>Why </a:t>
          </a:r>
        </a:p>
        <a:p>
          <a:pPr>
            <a:lnSpc>
              <a:spcPct val="100000"/>
            </a:lnSpc>
            <a:defRPr b="1"/>
          </a:pPr>
          <a:r>
            <a:rPr lang="en-US" sz="1600" b="0" i="0">
              <a:solidFill>
                <a:srgbClr val="0966AF"/>
              </a:solidFill>
              <a:latin typeface="Helvetica" pitchFamily="2" charset="0"/>
            </a:rPr>
            <a:t>Desired outcomes </a:t>
          </a:r>
        </a:p>
        <a:p>
          <a:pPr>
            <a:lnSpc>
              <a:spcPct val="100000"/>
            </a:lnSpc>
            <a:defRPr b="1"/>
          </a:pPr>
          <a:r>
            <a:rPr lang="en-US" sz="1600" b="0" i="0">
              <a:solidFill>
                <a:srgbClr val="1B2E5C"/>
              </a:solidFill>
              <a:latin typeface="Helvetica" pitchFamily="2" charset="0"/>
            </a:rPr>
            <a:t>(high-level goals from District strategic plan)</a:t>
          </a:r>
        </a:p>
      </dgm:t>
    </dgm:pt>
    <dgm:pt modelId="{3EC91991-F59B-404B-8A31-A74362802637}" type="parTrans" cxnId="{F6C4AAC1-16EA-4753-9EF9-C313E1B332E2}">
      <dgm:prSet/>
      <dgm:spPr/>
      <dgm:t>
        <a:bodyPr/>
        <a:lstStyle/>
        <a:p>
          <a:endParaRPr lang="en-US"/>
        </a:p>
      </dgm:t>
    </dgm:pt>
    <dgm:pt modelId="{C14C8B5C-AF87-4520-8EA0-8519CBB4F60E}" type="sibTrans" cxnId="{F6C4AAC1-16EA-4753-9EF9-C313E1B332E2}">
      <dgm:prSet/>
      <dgm:spPr/>
      <dgm:t>
        <a:bodyPr/>
        <a:lstStyle/>
        <a:p>
          <a:endParaRPr lang="en-US"/>
        </a:p>
      </dgm:t>
    </dgm:pt>
    <dgm:pt modelId="{96D826FF-3DA9-4377-B6FD-969C32149E74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b="1" i="0">
              <a:solidFill>
                <a:srgbClr val="1B2E5C"/>
              </a:solidFill>
              <a:latin typeface="Helvetica" pitchFamily="2" charset="0"/>
            </a:rPr>
            <a:t>Who </a:t>
          </a:r>
        </a:p>
        <a:p>
          <a:pPr>
            <a:lnSpc>
              <a:spcPct val="100000"/>
            </a:lnSpc>
            <a:defRPr b="1"/>
          </a:pPr>
          <a:r>
            <a:rPr lang="en-US" sz="1600" b="0" i="0">
              <a:solidFill>
                <a:schemeClr val="accent1"/>
              </a:solidFill>
              <a:latin typeface="Helvetica" pitchFamily="2" charset="0"/>
            </a:rPr>
            <a:t>Target audiences </a:t>
          </a:r>
        </a:p>
        <a:p>
          <a:pPr>
            <a:lnSpc>
              <a:spcPct val="100000"/>
            </a:lnSpc>
            <a:defRPr b="1"/>
          </a:pPr>
          <a:r>
            <a:rPr lang="en-US" sz="1600" b="0" i="0">
              <a:solidFill>
                <a:srgbClr val="1B2E5C"/>
              </a:solidFill>
              <a:latin typeface="Helvetica" pitchFamily="2" charset="0"/>
            </a:rPr>
            <a:t>(who cares)</a:t>
          </a:r>
        </a:p>
      </dgm:t>
    </dgm:pt>
    <dgm:pt modelId="{F4D38577-2679-4534-959E-26668DCC66E4}" type="parTrans" cxnId="{2AB3A634-DAA5-4D68-BA51-4A1C5CB4FAD7}">
      <dgm:prSet/>
      <dgm:spPr/>
      <dgm:t>
        <a:bodyPr/>
        <a:lstStyle/>
        <a:p>
          <a:endParaRPr lang="en-US"/>
        </a:p>
      </dgm:t>
    </dgm:pt>
    <dgm:pt modelId="{5A594B6C-300A-4B21-8F14-EE0DDD4F87CA}" type="sibTrans" cxnId="{2AB3A634-DAA5-4D68-BA51-4A1C5CB4FAD7}">
      <dgm:prSet/>
      <dgm:spPr/>
      <dgm:t>
        <a:bodyPr/>
        <a:lstStyle/>
        <a:p>
          <a:endParaRPr lang="en-US"/>
        </a:p>
      </dgm:t>
    </dgm:pt>
    <dgm:pt modelId="{0D85793A-B14C-438C-9FFF-3880E862F7DA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b="1" i="0">
              <a:solidFill>
                <a:srgbClr val="1B2E5C"/>
              </a:solidFill>
              <a:latin typeface="Helvetica" pitchFamily="2" charset="0"/>
            </a:rPr>
            <a:t>What </a:t>
          </a:r>
        </a:p>
        <a:p>
          <a:pPr>
            <a:lnSpc>
              <a:spcPct val="100000"/>
            </a:lnSpc>
            <a:defRPr b="1"/>
          </a:pPr>
          <a:r>
            <a:rPr lang="en-US" sz="1600" b="0" i="0">
              <a:solidFill>
                <a:schemeClr val="accent1"/>
              </a:solidFill>
              <a:latin typeface="Helvetica" pitchFamily="2" charset="0"/>
            </a:rPr>
            <a:t>Key messages </a:t>
          </a:r>
          <a:r>
            <a:rPr lang="en-US" sz="1600" b="0" i="0">
              <a:solidFill>
                <a:srgbClr val="1B2E5C"/>
              </a:solidFill>
              <a:latin typeface="Helvetica" pitchFamily="2" charset="0"/>
            </a:rPr>
            <a:t>(what do they care about)</a:t>
          </a:r>
        </a:p>
      </dgm:t>
    </dgm:pt>
    <dgm:pt modelId="{76755C53-1E76-4BB2-96FC-BFED1010F05B}" type="parTrans" cxnId="{77C8261A-5180-4B66-A0E5-F3938E4D9D6D}">
      <dgm:prSet/>
      <dgm:spPr/>
      <dgm:t>
        <a:bodyPr/>
        <a:lstStyle/>
        <a:p>
          <a:endParaRPr lang="en-US"/>
        </a:p>
      </dgm:t>
    </dgm:pt>
    <dgm:pt modelId="{0F1117E5-E4A9-4924-B9A9-05F2F9422713}" type="sibTrans" cxnId="{77C8261A-5180-4B66-A0E5-F3938E4D9D6D}">
      <dgm:prSet/>
      <dgm:spPr/>
      <dgm:t>
        <a:bodyPr/>
        <a:lstStyle/>
        <a:p>
          <a:endParaRPr lang="en-US"/>
        </a:p>
      </dgm:t>
    </dgm:pt>
    <dgm:pt modelId="{306F75DA-DD99-4417-9439-0A3E2677B12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b="1" i="0">
              <a:solidFill>
                <a:srgbClr val="1B2E5C"/>
              </a:solidFill>
              <a:latin typeface="Helvetica" pitchFamily="2" charset="0"/>
            </a:rPr>
            <a:t>How </a:t>
          </a:r>
        </a:p>
      </dgm:t>
    </dgm:pt>
    <dgm:pt modelId="{38CCEF5E-79CB-4C63-8AAB-2CA67C715B38}" type="parTrans" cxnId="{34888560-02E9-441D-84CB-46A6110DC8E2}">
      <dgm:prSet/>
      <dgm:spPr/>
      <dgm:t>
        <a:bodyPr/>
        <a:lstStyle/>
        <a:p>
          <a:endParaRPr lang="en-US"/>
        </a:p>
      </dgm:t>
    </dgm:pt>
    <dgm:pt modelId="{25FDE08A-435B-4714-88D7-BD203591EF5F}" type="sibTrans" cxnId="{34888560-02E9-441D-84CB-46A6110DC8E2}">
      <dgm:prSet/>
      <dgm:spPr/>
      <dgm:t>
        <a:bodyPr/>
        <a:lstStyle/>
        <a:p>
          <a:endParaRPr lang="en-US"/>
        </a:p>
      </dgm:t>
    </dgm:pt>
    <dgm:pt modelId="{076E5DED-6CBC-4C2F-8DF5-89337F52CAF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>
              <a:solidFill>
                <a:schemeClr val="accent1"/>
              </a:solidFill>
              <a:latin typeface="Helvetica" pitchFamily="2" charset="0"/>
            </a:rPr>
            <a:t>Guiding principles </a:t>
          </a:r>
        </a:p>
        <a:p>
          <a:pPr>
            <a:lnSpc>
              <a:spcPct val="100000"/>
            </a:lnSpc>
          </a:pPr>
          <a:r>
            <a:rPr lang="en-US" sz="1200" b="0" i="0">
              <a:solidFill>
                <a:srgbClr val="1B2E5C"/>
              </a:solidFill>
              <a:latin typeface="Helvetica" pitchFamily="2" charset="0"/>
            </a:rPr>
            <a:t>(tone and voice)</a:t>
          </a:r>
        </a:p>
      </dgm:t>
    </dgm:pt>
    <dgm:pt modelId="{C8952892-568F-4A90-8AA7-7D500B3E68CD}" type="parTrans" cxnId="{2CACD13C-E3BA-4BB9-A9EE-4C5E927726CA}">
      <dgm:prSet/>
      <dgm:spPr/>
      <dgm:t>
        <a:bodyPr/>
        <a:lstStyle/>
        <a:p>
          <a:endParaRPr lang="en-US"/>
        </a:p>
      </dgm:t>
    </dgm:pt>
    <dgm:pt modelId="{720113A7-105D-46C6-BC6B-365A4F164CB9}" type="sibTrans" cxnId="{2CACD13C-E3BA-4BB9-A9EE-4C5E927726CA}">
      <dgm:prSet/>
      <dgm:spPr/>
      <dgm:t>
        <a:bodyPr/>
        <a:lstStyle/>
        <a:p>
          <a:endParaRPr lang="en-US"/>
        </a:p>
      </dgm:t>
    </dgm:pt>
    <dgm:pt modelId="{8DFE6F16-907C-4F44-9737-B37F5C06C71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>
              <a:solidFill>
                <a:schemeClr val="accent2"/>
              </a:solidFill>
              <a:latin typeface="Helvetica" pitchFamily="2" charset="0"/>
            </a:rPr>
            <a:t>Tactical recommendations </a:t>
          </a:r>
        </a:p>
        <a:p>
          <a:pPr>
            <a:lnSpc>
              <a:spcPct val="100000"/>
            </a:lnSpc>
          </a:pPr>
          <a:r>
            <a:rPr lang="en-US" sz="1200" b="0" i="0">
              <a:solidFill>
                <a:srgbClr val="1B2E5C"/>
              </a:solidFill>
              <a:latin typeface="Helvetica" pitchFamily="2" charset="0"/>
            </a:rPr>
            <a:t>(action items)</a:t>
          </a:r>
        </a:p>
      </dgm:t>
    </dgm:pt>
    <dgm:pt modelId="{E6EE3A08-D148-4611-BE62-1F3ABBDD77DD}" type="parTrans" cxnId="{94BC0E31-F26A-40FE-8350-04E290377722}">
      <dgm:prSet/>
      <dgm:spPr/>
      <dgm:t>
        <a:bodyPr/>
        <a:lstStyle/>
        <a:p>
          <a:endParaRPr lang="en-US"/>
        </a:p>
      </dgm:t>
    </dgm:pt>
    <dgm:pt modelId="{39C6E75C-8C0C-4672-B9E0-4D4622C26069}" type="sibTrans" cxnId="{94BC0E31-F26A-40FE-8350-04E290377722}">
      <dgm:prSet/>
      <dgm:spPr/>
      <dgm:t>
        <a:bodyPr/>
        <a:lstStyle/>
        <a:p>
          <a:endParaRPr lang="en-US"/>
        </a:p>
      </dgm:t>
    </dgm:pt>
    <dgm:pt modelId="{198215DE-5831-4282-B400-4E3F17CE97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>
              <a:solidFill>
                <a:schemeClr val="accent2"/>
              </a:solidFill>
              <a:latin typeface="Helvetica" pitchFamily="2" charset="0"/>
            </a:rPr>
            <a:t>Resource allocation </a:t>
          </a:r>
        </a:p>
        <a:p>
          <a:pPr>
            <a:lnSpc>
              <a:spcPct val="100000"/>
            </a:lnSpc>
          </a:pPr>
          <a:r>
            <a:rPr lang="en-US" sz="1200" b="0" i="0">
              <a:solidFill>
                <a:srgbClr val="1B2E5C"/>
              </a:solidFill>
              <a:latin typeface="Helvetica" pitchFamily="2" charset="0"/>
            </a:rPr>
            <a:t>(staff, technology tools, budget)</a:t>
          </a:r>
        </a:p>
      </dgm:t>
    </dgm:pt>
    <dgm:pt modelId="{B0154FF7-8160-4E68-977B-63E9ED8A128B}" type="parTrans" cxnId="{BFF71C1F-7730-4874-8040-42C5E9C839E3}">
      <dgm:prSet/>
      <dgm:spPr/>
      <dgm:t>
        <a:bodyPr/>
        <a:lstStyle/>
        <a:p>
          <a:endParaRPr lang="en-US"/>
        </a:p>
      </dgm:t>
    </dgm:pt>
    <dgm:pt modelId="{F057C8B8-2702-4A57-BB9D-C0CA2CA47E4A}" type="sibTrans" cxnId="{BFF71C1F-7730-4874-8040-42C5E9C839E3}">
      <dgm:prSet/>
      <dgm:spPr/>
      <dgm:t>
        <a:bodyPr/>
        <a:lstStyle/>
        <a:p>
          <a:endParaRPr lang="en-US"/>
        </a:p>
      </dgm:t>
    </dgm:pt>
    <dgm:pt modelId="{FD63B124-CC00-46E2-95F8-AD22A28B90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0" i="0">
              <a:solidFill>
                <a:srgbClr val="1B2E5C"/>
              </a:solidFill>
              <a:latin typeface="Helvetica" pitchFamily="2" charset="0"/>
            </a:rPr>
            <a:t>Metrics to measure outcomes </a:t>
          </a:r>
        </a:p>
        <a:p>
          <a:pPr>
            <a:lnSpc>
              <a:spcPct val="100000"/>
            </a:lnSpc>
          </a:pPr>
          <a:r>
            <a:rPr lang="en-US" sz="1200" b="0" i="0">
              <a:solidFill>
                <a:srgbClr val="1B2E5C"/>
              </a:solidFill>
              <a:latin typeface="Helvetica" pitchFamily="2" charset="0"/>
            </a:rPr>
            <a:t>(how will we know we did it)</a:t>
          </a:r>
        </a:p>
      </dgm:t>
    </dgm:pt>
    <dgm:pt modelId="{0B8D78D0-9DF9-44C8-A383-5FF531610FB7}" type="parTrans" cxnId="{10173396-9FAB-4A61-97B2-1C527A6142EF}">
      <dgm:prSet/>
      <dgm:spPr/>
      <dgm:t>
        <a:bodyPr/>
        <a:lstStyle/>
        <a:p>
          <a:endParaRPr lang="en-US"/>
        </a:p>
      </dgm:t>
    </dgm:pt>
    <dgm:pt modelId="{13F24DCB-4503-45A6-98A0-09E9EDA25E84}" type="sibTrans" cxnId="{10173396-9FAB-4A61-97B2-1C527A6142EF}">
      <dgm:prSet/>
      <dgm:spPr/>
      <dgm:t>
        <a:bodyPr/>
        <a:lstStyle/>
        <a:p>
          <a:endParaRPr lang="en-US"/>
        </a:p>
      </dgm:t>
    </dgm:pt>
    <dgm:pt modelId="{D14B3F32-887B-4953-9490-FF5D58F630D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b="1" i="0">
              <a:solidFill>
                <a:srgbClr val="1B2E5C"/>
              </a:solidFill>
              <a:latin typeface="Helvetica" pitchFamily="2" charset="0"/>
            </a:rPr>
            <a:t>When</a:t>
          </a:r>
        </a:p>
        <a:p>
          <a:pPr>
            <a:lnSpc>
              <a:spcPct val="100000"/>
            </a:lnSpc>
            <a:defRPr b="1"/>
          </a:pPr>
          <a:r>
            <a:rPr lang="en-US" sz="1600" b="0" i="0">
              <a:solidFill>
                <a:schemeClr val="accent2"/>
              </a:solidFill>
              <a:latin typeface="Helvetica" pitchFamily="2" charset="0"/>
            </a:rPr>
            <a:t>Content calendar</a:t>
          </a:r>
        </a:p>
        <a:p>
          <a:pPr>
            <a:lnSpc>
              <a:spcPct val="100000"/>
            </a:lnSpc>
            <a:defRPr b="1"/>
          </a:pPr>
          <a:r>
            <a:rPr lang="en-US" sz="1600" b="0" i="0">
              <a:solidFill>
                <a:schemeClr val="accent2"/>
              </a:solidFill>
              <a:latin typeface="Helvetica" pitchFamily="2" charset="0"/>
            </a:rPr>
            <a:t>Metrics &amp; measurement frequency</a:t>
          </a:r>
        </a:p>
      </dgm:t>
    </dgm:pt>
    <dgm:pt modelId="{69120664-093C-46A2-90C8-C06A296778AD}" type="parTrans" cxnId="{62DB38FD-F834-4E65-8B31-673CB7E8BEA6}">
      <dgm:prSet/>
      <dgm:spPr/>
      <dgm:t>
        <a:bodyPr/>
        <a:lstStyle/>
        <a:p>
          <a:endParaRPr lang="en-US"/>
        </a:p>
      </dgm:t>
    </dgm:pt>
    <dgm:pt modelId="{C88C8495-71DB-4B5D-A4AA-37EE1ACAA92A}" type="sibTrans" cxnId="{62DB38FD-F834-4E65-8B31-673CB7E8BEA6}">
      <dgm:prSet/>
      <dgm:spPr/>
      <dgm:t>
        <a:bodyPr/>
        <a:lstStyle/>
        <a:p>
          <a:endParaRPr lang="en-US"/>
        </a:p>
      </dgm:t>
    </dgm:pt>
    <dgm:pt modelId="{127A8979-293F-4270-B023-3995B863E8E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b="1" i="0">
              <a:solidFill>
                <a:srgbClr val="1B2E5C"/>
              </a:solidFill>
              <a:latin typeface="Helvetica" pitchFamily="2" charset="0"/>
            </a:rPr>
            <a:t>Where </a:t>
          </a:r>
          <a:r>
            <a:rPr lang="en-US" sz="1600" b="0" i="0">
              <a:solidFill>
                <a:schemeClr val="accent1"/>
              </a:solidFill>
              <a:latin typeface="Helvetica" pitchFamily="2" charset="0"/>
            </a:rPr>
            <a:t>Communication channels </a:t>
          </a:r>
        </a:p>
        <a:p>
          <a:pPr>
            <a:lnSpc>
              <a:spcPct val="100000"/>
            </a:lnSpc>
            <a:defRPr b="1"/>
          </a:pPr>
          <a:r>
            <a:rPr lang="en-US" sz="1600" b="0" i="0">
              <a:solidFill>
                <a:srgbClr val="1B2E5C"/>
              </a:solidFill>
              <a:latin typeface="Helvetica" pitchFamily="2" charset="0"/>
            </a:rPr>
            <a:t>(where they get info, based on research of target audiences)</a:t>
          </a:r>
          <a:endParaRPr lang="en-US" sz="1600" b="0" i="0">
            <a:solidFill>
              <a:srgbClr val="0966AF"/>
            </a:solidFill>
            <a:latin typeface="Helvetica" pitchFamily="2" charset="0"/>
          </a:endParaRPr>
        </a:p>
      </dgm:t>
    </dgm:pt>
    <dgm:pt modelId="{737F380E-7C50-4BBE-88FC-9DFBDDBDC923}" type="sibTrans" cxnId="{19178134-EF38-41A4-A991-E43F1A14E63F}">
      <dgm:prSet/>
      <dgm:spPr/>
      <dgm:t>
        <a:bodyPr/>
        <a:lstStyle/>
        <a:p>
          <a:endParaRPr lang="en-US"/>
        </a:p>
      </dgm:t>
    </dgm:pt>
    <dgm:pt modelId="{C4DF3CF5-1930-4B32-834B-F1F914FD464B}" type="parTrans" cxnId="{19178134-EF38-41A4-A991-E43F1A14E63F}">
      <dgm:prSet/>
      <dgm:spPr/>
      <dgm:t>
        <a:bodyPr/>
        <a:lstStyle/>
        <a:p>
          <a:endParaRPr lang="en-US"/>
        </a:p>
      </dgm:t>
    </dgm:pt>
    <dgm:pt modelId="{836E3AA6-18D3-4BC0-B40A-2D323FDF9355}" type="pres">
      <dgm:prSet presAssocID="{95ACED1A-B62A-4A12-ADAE-5505CD25984F}" presName="root" presStyleCnt="0">
        <dgm:presLayoutVars>
          <dgm:dir/>
          <dgm:resizeHandles val="exact"/>
        </dgm:presLayoutVars>
      </dgm:prSet>
      <dgm:spPr/>
    </dgm:pt>
    <dgm:pt modelId="{92AF481B-A59A-44F3-B818-BAA8F170DDDD}" type="pres">
      <dgm:prSet presAssocID="{CEEF189D-8467-4105-9575-2B94DBE75A27}" presName="compNode" presStyleCnt="0"/>
      <dgm:spPr/>
    </dgm:pt>
    <dgm:pt modelId="{2A9A9BA4-A8B0-4E06-9095-B226F779E6E9}" type="pres">
      <dgm:prSet presAssocID="{CEEF189D-8467-4105-9575-2B94DBE75A2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0839179F-8A3D-49BF-89E1-61F68F2459F8}" type="pres">
      <dgm:prSet presAssocID="{CEEF189D-8467-4105-9575-2B94DBE75A27}" presName="iconSpace" presStyleCnt="0"/>
      <dgm:spPr/>
    </dgm:pt>
    <dgm:pt modelId="{146CC62D-D1D4-42F2-8896-988278B82C30}" type="pres">
      <dgm:prSet presAssocID="{CEEF189D-8467-4105-9575-2B94DBE75A27}" presName="parTx" presStyleLbl="revTx" presStyleIdx="0" presStyleCnt="12">
        <dgm:presLayoutVars>
          <dgm:chMax val="0"/>
          <dgm:chPref val="0"/>
        </dgm:presLayoutVars>
      </dgm:prSet>
      <dgm:spPr/>
    </dgm:pt>
    <dgm:pt modelId="{4590BAD6-044B-4965-8807-EF11CCDD1868}" type="pres">
      <dgm:prSet presAssocID="{CEEF189D-8467-4105-9575-2B94DBE75A27}" presName="txSpace" presStyleCnt="0"/>
      <dgm:spPr/>
    </dgm:pt>
    <dgm:pt modelId="{9011469A-CB93-4186-898A-101E8E2AB819}" type="pres">
      <dgm:prSet presAssocID="{CEEF189D-8467-4105-9575-2B94DBE75A27}" presName="desTx" presStyleLbl="revTx" presStyleIdx="1" presStyleCnt="12">
        <dgm:presLayoutVars/>
      </dgm:prSet>
      <dgm:spPr/>
    </dgm:pt>
    <dgm:pt modelId="{625192A0-9852-49E4-B17B-23BEFA90520F}" type="pres">
      <dgm:prSet presAssocID="{C14C8B5C-AF87-4520-8EA0-8519CBB4F60E}" presName="sibTrans" presStyleCnt="0"/>
      <dgm:spPr/>
    </dgm:pt>
    <dgm:pt modelId="{D39C3CAF-7759-4087-AFA3-94A95D06D80D}" type="pres">
      <dgm:prSet presAssocID="{96D826FF-3DA9-4377-B6FD-969C32149E74}" presName="compNode" presStyleCnt="0"/>
      <dgm:spPr/>
    </dgm:pt>
    <dgm:pt modelId="{3EFA4C06-B342-4387-BDA5-CE4F932452B0}" type="pres">
      <dgm:prSet presAssocID="{96D826FF-3DA9-4377-B6FD-969C32149E7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tical disc"/>
        </a:ext>
      </dgm:extLst>
    </dgm:pt>
    <dgm:pt modelId="{A1927A7F-F8F0-4A9B-B7A6-051258F5527C}" type="pres">
      <dgm:prSet presAssocID="{96D826FF-3DA9-4377-B6FD-969C32149E74}" presName="iconSpace" presStyleCnt="0"/>
      <dgm:spPr/>
    </dgm:pt>
    <dgm:pt modelId="{951CA5DD-C90C-4171-B009-D16E35F2A95E}" type="pres">
      <dgm:prSet presAssocID="{96D826FF-3DA9-4377-B6FD-969C32149E74}" presName="parTx" presStyleLbl="revTx" presStyleIdx="2" presStyleCnt="12">
        <dgm:presLayoutVars>
          <dgm:chMax val="0"/>
          <dgm:chPref val="0"/>
        </dgm:presLayoutVars>
      </dgm:prSet>
      <dgm:spPr/>
    </dgm:pt>
    <dgm:pt modelId="{CCA7B189-B478-4718-AE53-465B4022FEDA}" type="pres">
      <dgm:prSet presAssocID="{96D826FF-3DA9-4377-B6FD-969C32149E74}" presName="txSpace" presStyleCnt="0"/>
      <dgm:spPr/>
    </dgm:pt>
    <dgm:pt modelId="{B05236AF-8F10-4919-B97D-5C24DBB3C06B}" type="pres">
      <dgm:prSet presAssocID="{96D826FF-3DA9-4377-B6FD-969C32149E74}" presName="desTx" presStyleLbl="revTx" presStyleIdx="3" presStyleCnt="12">
        <dgm:presLayoutVars/>
      </dgm:prSet>
      <dgm:spPr/>
    </dgm:pt>
    <dgm:pt modelId="{15663887-5266-4132-82C7-30E303869FA1}" type="pres">
      <dgm:prSet presAssocID="{5A594B6C-300A-4B21-8F14-EE0DDD4F87CA}" presName="sibTrans" presStyleCnt="0"/>
      <dgm:spPr/>
    </dgm:pt>
    <dgm:pt modelId="{08EA91AD-A248-47F6-A8ED-478C0B7B3B44}" type="pres">
      <dgm:prSet presAssocID="{0D85793A-B14C-438C-9FFF-3880E862F7DA}" presName="compNode" presStyleCnt="0"/>
      <dgm:spPr/>
    </dgm:pt>
    <dgm:pt modelId="{D8383ABA-C26D-4C02-8CBB-C505CAE664BD}" type="pres">
      <dgm:prSet presAssocID="{0D85793A-B14C-438C-9FFF-3880E862F7D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576DC475-31CB-4A95-BEAF-68FDBE4CB771}" type="pres">
      <dgm:prSet presAssocID="{0D85793A-B14C-438C-9FFF-3880E862F7DA}" presName="iconSpace" presStyleCnt="0"/>
      <dgm:spPr/>
    </dgm:pt>
    <dgm:pt modelId="{36C0995B-FC35-470C-AD65-BEE02E34D665}" type="pres">
      <dgm:prSet presAssocID="{0D85793A-B14C-438C-9FFF-3880E862F7DA}" presName="parTx" presStyleLbl="revTx" presStyleIdx="4" presStyleCnt="12">
        <dgm:presLayoutVars>
          <dgm:chMax val="0"/>
          <dgm:chPref val="0"/>
        </dgm:presLayoutVars>
      </dgm:prSet>
      <dgm:spPr/>
    </dgm:pt>
    <dgm:pt modelId="{E2EACA9D-73F3-4B2E-9F3C-D32FB05F9774}" type="pres">
      <dgm:prSet presAssocID="{0D85793A-B14C-438C-9FFF-3880E862F7DA}" presName="txSpace" presStyleCnt="0"/>
      <dgm:spPr/>
    </dgm:pt>
    <dgm:pt modelId="{FDBBD3A1-3140-4D76-83CD-1010211EE167}" type="pres">
      <dgm:prSet presAssocID="{0D85793A-B14C-438C-9FFF-3880E862F7DA}" presName="desTx" presStyleLbl="revTx" presStyleIdx="5" presStyleCnt="12">
        <dgm:presLayoutVars/>
      </dgm:prSet>
      <dgm:spPr/>
    </dgm:pt>
    <dgm:pt modelId="{8C204EF1-0FD3-4D15-A45D-8D7B79FE70C9}" type="pres">
      <dgm:prSet presAssocID="{0F1117E5-E4A9-4924-B9A9-05F2F9422713}" presName="sibTrans" presStyleCnt="0"/>
      <dgm:spPr/>
    </dgm:pt>
    <dgm:pt modelId="{FDF78688-E865-4A96-9B19-4A1B0F78D4A3}" type="pres">
      <dgm:prSet presAssocID="{306F75DA-DD99-4417-9439-0A3E2677B123}" presName="compNode" presStyleCnt="0"/>
      <dgm:spPr/>
    </dgm:pt>
    <dgm:pt modelId="{15DE1FAE-CAE0-4A30-ADCD-F26F2B5F3877}" type="pres">
      <dgm:prSet presAssocID="{306F75DA-DD99-4417-9439-0A3E2677B12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F3E0B063-8327-48DE-B005-5A8E804D5765}" type="pres">
      <dgm:prSet presAssocID="{306F75DA-DD99-4417-9439-0A3E2677B123}" presName="iconSpace" presStyleCnt="0"/>
      <dgm:spPr/>
    </dgm:pt>
    <dgm:pt modelId="{DF8AF477-D9E2-49A0-8B42-68A95F260E70}" type="pres">
      <dgm:prSet presAssocID="{306F75DA-DD99-4417-9439-0A3E2677B123}" presName="parTx" presStyleLbl="revTx" presStyleIdx="6" presStyleCnt="12" custScaleY="52931" custLinFactNeighborX="794" custLinFactNeighborY="-20563">
        <dgm:presLayoutVars>
          <dgm:chMax val="0"/>
          <dgm:chPref val="0"/>
        </dgm:presLayoutVars>
      </dgm:prSet>
      <dgm:spPr/>
    </dgm:pt>
    <dgm:pt modelId="{93D89B80-61B1-4D67-BE24-6B8A9672F3D0}" type="pres">
      <dgm:prSet presAssocID="{306F75DA-DD99-4417-9439-0A3E2677B123}" presName="txSpace" presStyleCnt="0"/>
      <dgm:spPr/>
    </dgm:pt>
    <dgm:pt modelId="{A69A4DEC-82F5-4556-BA98-01C75FF2A069}" type="pres">
      <dgm:prSet presAssocID="{306F75DA-DD99-4417-9439-0A3E2677B123}" presName="desTx" presStyleLbl="revTx" presStyleIdx="7" presStyleCnt="12" custScaleX="150934" custLinFactY="-95407" custLinFactNeighborX="1422" custLinFactNeighborY="-100000">
        <dgm:presLayoutVars/>
      </dgm:prSet>
      <dgm:spPr/>
    </dgm:pt>
    <dgm:pt modelId="{5D141770-38CE-4669-A730-CA4660579634}" type="pres">
      <dgm:prSet presAssocID="{25FDE08A-435B-4714-88D7-BD203591EF5F}" presName="sibTrans" presStyleCnt="0"/>
      <dgm:spPr/>
    </dgm:pt>
    <dgm:pt modelId="{B32970A3-16DB-40CD-A066-10ECC9DF2BD4}" type="pres">
      <dgm:prSet presAssocID="{127A8979-293F-4270-B023-3995B863E8E2}" presName="compNode" presStyleCnt="0"/>
      <dgm:spPr/>
    </dgm:pt>
    <dgm:pt modelId="{3A7C301E-1B8F-4AC1-AF71-7332D58F275D}" type="pres">
      <dgm:prSet presAssocID="{127A8979-293F-4270-B023-3995B863E8E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627C5742-7940-4C48-8F53-2F1A2D50F5DB}" type="pres">
      <dgm:prSet presAssocID="{127A8979-293F-4270-B023-3995B863E8E2}" presName="iconSpace" presStyleCnt="0"/>
      <dgm:spPr/>
    </dgm:pt>
    <dgm:pt modelId="{C1B028D7-F6D9-476F-A273-9D76135EDEAE}" type="pres">
      <dgm:prSet presAssocID="{127A8979-293F-4270-B023-3995B863E8E2}" presName="parTx" presStyleLbl="revTx" presStyleIdx="8" presStyleCnt="12">
        <dgm:presLayoutVars>
          <dgm:chMax val="0"/>
          <dgm:chPref val="0"/>
        </dgm:presLayoutVars>
      </dgm:prSet>
      <dgm:spPr/>
    </dgm:pt>
    <dgm:pt modelId="{A1DB7317-AA5D-4BDA-96E6-FF4C79B30D7C}" type="pres">
      <dgm:prSet presAssocID="{127A8979-293F-4270-B023-3995B863E8E2}" presName="txSpace" presStyleCnt="0"/>
      <dgm:spPr/>
    </dgm:pt>
    <dgm:pt modelId="{2249D7E0-ABB9-498B-95A6-EF0992CE7BA3}" type="pres">
      <dgm:prSet presAssocID="{127A8979-293F-4270-B023-3995B863E8E2}" presName="desTx" presStyleLbl="revTx" presStyleIdx="9" presStyleCnt="12">
        <dgm:presLayoutVars/>
      </dgm:prSet>
      <dgm:spPr/>
    </dgm:pt>
    <dgm:pt modelId="{097DCD1A-CC78-4425-A147-E3D12BB71B00}" type="pres">
      <dgm:prSet presAssocID="{737F380E-7C50-4BBE-88FC-9DFBDDBDC923}" presName="sibTrans" presStyleCnt="0"/>
      <dgm:spPr/>
    </dgm:pt>
    <dgm:pt modelId="{6F008DFA-5298-420D-ACF9-5DED893CD8BA}" type="pres">
      <dgm:prSet presAssocID="{D14B3F32-887B-4953-9490-FF5D58F630D1}" presName="compNode" presStyleCnt="0"/>
      <dgm:spPr/>
    </dgm:pt>
    <dgm:pt modelId="{B7FE6B3F-3D2C-46FF-A394-A80440BFA998}" type="pres">
      <dgm:prSet presAssocID="{D14B3F32-887B-4953-9490-FF5D58F630D1}" presName="iconRect" presStyleLbl="node1" presStyleIdx="5" presStyleCnt="6"/>
      <dgm:spPr/>
    </dgm:pt>
    <dgm:pt modelId="{1088BEAA-6421-4759-ABEC-1917E9BEABB2}" type="pres">
      <dgm:prSet presAssocID="{D14B3F32-887B-4953-9490-FF5D58F630D1}" presName="iconSpace" presStyleCnt="0"/>
      <dgm:spPr/>
    </dgm:pt>
    <dgm:pt modelId="{6C63BBAF-E6B1-4EEF-93C8-B4F855EF8CA1}" type="pres">
      <dgm:prSet presAssocID="{D14B3F32-887B-4953-9490-FF5D58F630D1}" presName="parTx" presStyleLbl="revTx" presStyleIdx="10" presStyleCnt="12">
        <dgm:presLayoutVars>
          <dgm:chMax val="0"/>
          <dgm:chPref val="0"/>
        </dgm:presLayoutVars>
      </dgm:prSet>
      <dgm:spPr/>
    </dgm:pt>
    <dgm:pt modelId="{C9597C19-A465-4B7D-9A0B-A557BA8E3037}" type="pres">
      <dgm:prSet presAssocID="{D14B3F32-887B-4953-9490-FF5D58F630D1}" presName="txSpace" presStyleCnt="0"/>
      <dgm:spPr/>
    </dgm:pt>
    <dgm:pt modelId="{50A6BAFB-B7A9-4F2D-94A3-821077DA6A03}" type="pres">
      <dgm:prSet presAssocID="{D14B3F32-887B-4953-9490-FF5D58F630D1}" presName="desTx" presStyleLbl="revTx" presStyleIdx="11" presStyleCnt="12">
        <dgm:presLayoutVars/>
      </dgm:prSet>
      <dgm:spPr/>
    </dgm:pt>
  </dgm:ptLst>
  <dgm:cxnLst>
    <dgm:cxn modelId="{A9264313-137C-471E-8EDC-2A368D155F71}" type="presOf" srcId="{198215DE-5831-4282-B400-4E3F17CE97DD}" destId="{A69A4DEC-82F5-4556-BA98-01C75FF2A069}" srcOrd="0" destOrd="2" presId="urn:microsoft.com/office/officeart/2018/5/layout/CenteredIconLabelDescriptionList"/>
    <dgm:cxn modelId="{9630CF15-1EF3-4891-882C-DBFF434440DD}" type="presOf" srcId="{CEEF189D-8467-4105-9575-2B94DBE75A27}" destId="{146CC62D-D1D4-42F2-8896-988278B82C30}" srcOrd="0" destOrd="0" presId="urn:microsoft.com/office/officeart/2018/5/layout/CenteredIconLabelDescriptionList"/>
    <dgm:cxn modelId="{70776618-D728-4DC1-9903-48925AB7CE33}" type="presOf" srcId="{076E5DED-6CBC-4C2F-8DF5-89337F52CAFB}" destId="{A69A4DEC-82F5-4556-BA98-01C75FF2A069}" srcOrd="0" destOrd="0" presId="urn:microsoft.com/office/officeart/2018/5/layout/CenteredIconLabelDescriptionList"/>
    <dgm:cxn modelId="{77C8261A-5180-4B66-A0E5-F3938E4D9D6D}" srcId="{95ACED1A-B62A-4A12-ADAE-5505CD25984F}" destId="{0D85793A-B14C-438C-9FFF-3880E862F7DA}" srcOrd="2" destOrd="0" parTransId="{76755C53-1E76-4BB2-96FC-BFED1010F05B}" sibTransId="{0F1117E5-E4A9-4924-B9A9-05F2F9422713}"/>
    <dgm:cxn modelId="{BFF71C1F-7730-4874-8040-42C5E9C839E3}" srcId="{306F75DA-DD99-4417-9439-0A3E2677B123}" destId="{198215DE-5831-4282-B400-4E3F17CE97DD}" srcOrd="2" destOrd="0" parTransId="{B0154FF7-8160-4E68-977B-63E9ED8A128B}" sibTransId="{F057C8B8-2702-4A57-BB9D-C0CA2CA47E4A}"/>
    <dgm:cxn modelId="{9BD6B320-C5CF-42BB-ADBB-D7CDDA460980}" type="presOf" srcId="{8DFE6F16-907C-4F44-9737-B37F5C06C718}" destId="{A69A4DEC-82F5-4556-BA98-01C75FF2A069}" srcOrd="0" destOrd="1" presId="urn:microsoft.com/office/officeart/2018/5/layout/CenteredIconLabelDescriptionList"/>
    <dgm:cxn modelId="{5316902F-54DE-4A2C-9009-206D1336CDB5}" type="presOf" srcId="{306F75DA-DD99-4417-9439-0A3E2677B123}" destId="{DF8AF477-D9E2-49A0-8B42-68A95F260E70}" srcOrd="0" destOrd="0" presId="urn:microsoft.com/office/officeart/2018/5/layout/CenteredIconLabelDescriptionList"/>
    <dgm:cxn modelId="{94BC0E31-F26A-40FE-8350-04E290377722}" srcId="{306F75DA-DD99-4417-9439-0A3E2677B123}" destId="{8DFE6F16-907C-4F44-9737-B37F5C06C718}" srcOrd="1" destOrd="0" parTransId="{E6EE3A08-D148-4611-BE62-1F3ABBDD77DD}" sibTransId="{39C6E75C-8C0C-4672-B9E0-4D4622C26069}"/>
    <dgm:cxn modelId="{19178134-EF38-41A4-A991-E43F1A14E63F}" srcId="{95ACED1A-B62A-4A12-ADAE-5505CD25984F}" destId="{127A8979-293F-4270-B023-3995B863E8E2}" srcOrd="4" destOrd="0" parTransId="{C4DF3CF5-1930-4B32-834B-F1F914FD464B}" sibTransId="{737F380E-7C50-4BBE-88FC-9DFBDDBDC923}"/>
    <dgm:cxn modelId="{2AB3A634-DAA5-4D68-BA51-4A1C5CB4FAD7}" srcId="{95ACED1A-B62A-4A12-ADAE-5505CD25984F}" destId="{96D826FF-3DA9-4377-B6FD-969C32149E74}" srcOrd="1" destOrd="0" parTransId="{F4D38577-2679-4534-959E-26668DCC66E4}" sibTransId="{5A594B6C-300A-4B21-8F14-EE0DDD4F87CA}"/>
    <dgm:cxn modelId="{B3550E37-4B98-4AD0-99FD-CA8265AB8353}" type="presOf" srcId="{0D85793A-B14C-438C-9FFF-3880E862F7DA}" destId="{36C0995B-FC35-470C-AD65-BEE02E34D665}" srcOrd="0" destOrd="0" presId="urn:microsoft.com/office/officeart/2018/5/layout/CenteredIconLabelDescriptionList"/>
    <dgm:cxn modelId="{2CACD13C-E3BA-4BB9-A9EE-4C5E927726CA}" srcId="{306F75DA-DD99-4417-9439-0A3E2677B123}" destId="{076E5DED-6CBC-4C2F-8DF5-89337F52CAFB}" srcOrd="0" destOrd="0" parTransId="{C8952892-568F-4A90-8AA7-7D500B3E68CD}" sibTransId="{720113A7-105D-46C6-BC6B-365A4F164CB9}"/>
    <dgm:cxn modelId="{F08C3760-5145-41D4-BADB-C23E225D5F7D}" type="presOf" srcId="{95ACED1A-B62A-4A12-ADAE-5505CD25984F}" destId="{836E3AA6-18D3-4BC0-B40A-2D323FDF9355}" srcOrd="0" destOrd="0" presId="urn:microsoft.com/office/officeart/2018/5/layout/CenteredIconLabelDescriptionList"/>
    <dgm:cxn modelId="{34888560-02E9-441D-84CB-46A6110DC8E2}" srcId="{95ACED1A-B62A-4A12-ADAE-5505CD25984F}" destId="{306F75DA-DD99-4417-9439-0A3E2677B123}" srcOrd="3" destOrd="0" parTransId="{38CCEF5E-79CB-4C63-8AAB-2CA67C715B38}" sibTransId="{25FDE08A-435B-4714-88D7-BD203591EF5F}"/>
    <dgm:cxn modelId="{3F7D2E81-098B-49CF-8A38-A4652BCD66CF}" type="presOf" srcId="{D14B3F32-887B-4953-9490-FF5D58F630D1}" destId="{6C63BBAF-E6B1-4EEF-93C8-B4F855EF8CA1}" srcOrd="0" destOrd="0" presId="urn:microsoft.com/office/officeart/2018/5/layout/CenteredIconLabelDescriptionList"/>
    <dgm:cxn modelId="{82EF4F8D-F9C3-47CA-AC06-7E6482CF7FDF}" type="presOf" srcId="{127A8979-293F-4270-B023-3995B863E8E2}" destId="{C1B028D7-F6D9-476F-A273-9D76135EDEAE}" srcOrd="0" destOrd="0" presId="urn:microsoft.com/office/officeart/2018/5/layout/CenteredIconLabelDescriptionList"/>
    <dgm:cxn modelId="{10173396-9FAB-4A61-97B2-1C527A6142EF}" srcId="{306F75DA-DD99-4417-9439-0A3E2677B123}" destId="{FD63B124-CC00-46E2-95F8-AD22A28B9084}" srcOrd="3" destOrd="0" parTransId="{0B8D78D0-9DF9-44C8-A383-5FF531610FB7}" sibTransId="{13F24DCB-4503-45A6-98A0-09E9EDA25E84}"/>
    <dgm:cxn modelId="{F6C4AAC1-16EA-4753-9EF9-C313E1B332E2}" srcId="{95ACED1A-B62A-4A12-ADAE-5505CD25984F}" destId="{CEEF189D-8467-4105-9575-2B94DBE75A27}" srcOrd="0" destOrd="0" parTransId="{3EC91991-F59B-404B-8A31-A74362802637}" sibTransId="{C14C8B5C-AF87-4520-8EA0-8519CBB4F60E}"/>
    <dgm:cxn modelId="{BE9094C5-E114-4933-A71A-0804C9A6917F}" type="presOf" srcId="{FD63B124-CC00-46E2-95F8-AD22A28B9084}" destId="{A69A4DEC-82F5-4556-BA98-01C75FF2A069}" srcOrd="0" destOrd="3" presId="urn:microsoft.com/office/officeart/2018/5/layout/CenteredIconLabelDescriptionList"/>
    <dgm:cxn modelId="{7D0359FA-97DC-43C7-A27C-E50A864DECF4}" type="presOf" srcId="{96D826FF-3DA9-4377-B6FD-969C32149E74}" destId="{951CA5DD-C90C-4171-B009-D16E35F2A95E}" srcOrd="0" destOrd="0" presId="urn:microsoft.com/office/officeart/2018/5/layout/CenteredIconLabelDescriptionList"/>
    <dgm:cxn modelId="{62DB38FD-F834-4E65-8B31-673CB7E8BEA6}" srcId="{95ACED1A-B62A-4A12-ADAE-5505CD25984F}" destId="{D14B3F32-887B-4953-9490-FF5D58F630D1}" srcOrd="5" destOrd="0" parTransId="{69120664-093C-46A2-90C8-C06A296778AD}" sibTransId="{C88C8495-71DB-4B5D-A4AA-37EE1ACAA92A}"/>
    <dgm:cxn modelId="{AA4FD2ED-CDC2-43AB-934F-4E1FEB4021DC}" type="presParOf" srcId="{836E3AA6-18D3-4BC0-B40A-2D323FDF9355}" destId="{92AF481B-A59A-44F3-B818-BAA8F170DDDD}" srcOrd="0" destOrd="0" presId="urn:microsoft.com/office/officeart/2018/5/layout/CenteredIconLabelDescriptionList"/>
    <dgm:cxn modelId="{875F9874-623A-49DB-8AD3-D0A6B20EC6C0}" type="presParOf" srcId="{92AF481B-A59A-44F3-B818-BAA8F170DDDD}" destId="{2A9A9BA4-A8B0-4E06-9095-B226F779E6E9}" srcOrd="0" destOrd="0" presId="urn:microsoft.com/office/officeart/2018/5/layout/CenteredIconLabelDescriptionList"/>
    <dgm:cxn modelId="{06570A81-CA5E-4825-846E-5C81FEF7B6E4}" type="presParOf" srcId="{92AF481B-A59A-44F3-B818-BAA8F170DDDD}" destId="{0839179F-8A3D-49BF-89E1-61F68F2459F8}" srcOrd="1" destOrd="0" presId="urn:microsoft.com/office/officeart/2018/5/layout/CenteredIconLabelDescriptionList"/>
    <dgm:cxn modelId="{5B335579-85E7-4AED-89C1-7B0338BAB26B}" type="presParOf" srcId="{92AF481B-A59A-44F3-B818-BAA8F170DDDD}" destId="{146CC62D-D1D4-42F2-8896-988278B82C30}" srcOrd="2" destOrd="0" presId="urn:microsoft.com/office/officeart/2018/5/layout/CenteredIconLabelDescriptionList"/>
    <dgm:cxn modelId="{15651433-BB72-4DED-B5EB-CB8646195E81}" type="presParOf" srcId="{92AF481B-A59A-44F3-B818-BAA8F170DDDD}" destId="{4590BAD6-044B-4965-8807-EF11CCDD1868}" srcOrd="3" destOrd="0" presId="urn:microsoft.com/office/officeart/2018/5/layout/CenteredIconLabelDescriptionList"/>
    <dgm:cxn modelId="{8050BF43-0698-459B-80D1-28E36E0BAF62}" type="presParOf" srcId="{92AF481B-A59A-44F3-B818-BAA8F170DDDD}" destId="{9011469A-CB93-4186-898A-101E8E2AB819}" srcOrd="4" destOrd="0" presId="urn:microsoft.com/office/officeart/2018/5/layout/CenteredIconLabelDescriptionList"/>
    <dgm:cxn modelId="{B728F1E2-8236-4CAA-89ED-2E7437A33FBF}" type="presParOf" srcId="{836E3AA6-18D3-4BC0-B40A-2D323FDF9355}" destId="{625192A0-9852-49E4-B17B-23BEFA90520F}" srcOrd="1" destOrd="0" presId="urn:microsoft.com/office/officeart/2018/5/layout/CenteredIconLabelDescriptionList"/>
    <dgm:cxn modelId="{CF103FBD-54F6-42B6-8194-AF0EE02F1675}" type="presParOf" srcId="{836E3AA6-18D3-4BC0-B40A-2D323FDF9355}" destId="{D39C3CAF-7759-4087-AFA3-94A95D06D80D}" srcOrd="2" destOrd="0" presId="urn:microsoft.com/office/officeart/2018/5/layout/CenteredIconLabelDescriptionList"/>
    <dgm:cxn modelId="{CE7BE214-1251-4D8A-96DB-F85727D5E394}" type="presParOf" srcId="{D39C3CAF-7759-4087-AFA3-94A95D06D80D}" destId="{3EFA4C06-B342-4387-BDA5-CE4F932452B0}" srcOrd="0" destOrd="0" presId="urn:microsoft.com/office/officeart/2018/5/layout/CenteredIconLabelDescriptionList"/>
    <dgm:cxn modelId="{CEF0BDD0-207C-4066-ACDC-705520223C5B}" type="presParOf" srcId="{D39C3CAF-7759-4087-AFA3-94A95D06D80D}" destId="{A1927A7F-F8F0-4A9B-B7A6-051258F5527C}" srcOrd="1" destOrd="0" presId="urn:microsoft.com/office/officeart/2018/5/layout/CenteredIconLabelDescriptionList"/>
    <dgm:cxn modelId="{CB14AF0C-DB22-4630-BB4C-6CEA27F5CAAC}" type="presParOf" srcId="{D39C3CAF-7759-4087-AFA3-94A95D06D80D}" destId="{951CA5DD-C90C-4171-B009-D16E35F2A95E}" srcOrd="2" destOrd="0" presId="urn:microsoft.com/office/officeart/2018/5/layout/CenteredIconLabelDescriptionList"/>
    <dgm:cxn modelId="{85C0160F-17A5-40BC-AEE4-0424394DCAE2}" type="presParOf" srcId="{D39C3CAF-7759-4087-AFA3-94A95D06D80D}" destId="{CCA7B189-B478-4718-AE53-465B4022FEDA}" srcOrd="3" destOrd="0" presId="urn:microsoft.com/office/officeart/2018/5/layout/CenteredIconLabelDescriptionList"/>
    <dgm:cxn modelId="{D1FAC07C-4DA4-4B0C-B07B-168EE6E75777}" type="presParOf" srcId="{D39C3CAF-7759-4087-AFA3-94A95D06D80D}" destId="{B05236AF-8F10-4919-B97D-5C24DBB3C06B}" srcOrd="4" destOrd="0" presId="urn:microsoft.com/office/officeart/2018/5/layout/CenteredIconLabelDescriptionList"/>
    <dgm:cxn modelId="{B3F6F5E8-2EEB-4CC1-B38A-2F5EE1B37DEC}" type="presParOf" srcId="{836E3AA6-18D3-4BC0-B40A-2D323FDF9355}" destId="{15663887-5266-4132-82C7-30E303869FA1}" srcOrd="3" destOrd="0" presId="urn:microsoft.com/office/officeart/2018/5/layout/CenteredIconLabelDescriptionList"/>
    <dgm:cxn modelId="{15667003-A9B4-4D70-96A8-2995F7D09782}" type="presParOf" srcId="{836E3AA6-18D3-4BC0-B40A-2D323FDF9355}" destId="{08EA91AD-A248-47F6-A8ED-478C0B7B3B44}" srcOrd="4" destOrd="0" presId="urn:microsoft.com/office/officeart/2018/5/layout/CenteredIconLabelDescriptionList"/>
    <dgm:cxn modelId="{5295D872-4F6C-4C3D-95D4-CF402ED03F3F}" type="presParOf" srcId="{08EA91AD-A248-47F6-A8ED-478C0B7B3B44}" destId="{D8383ABA-C26D-4C02-8CBB-C505CAE664BD}" srcOrd="0" destOrd="0" presId="urn:microsoft.com/office/officeart/2018/5/layout/CenteredIconLabelDescriptionList"/>
    <dgm:cxn modelId="{B0777F34-A309-480A-9D74-2501337A1755}" type="presParOf" srcId="{08EA91AD-A248-47F6-A8ED-478C0B7B3B44}" destId="{576DC475-31CB-4A95-BEAF-68FDBE4CB771}" srcOrd="1" destOrd="0" presId="urn:microsoft.com/office/officeart/2018/5/layout/CenteredIconLabelDescriptionList"/>
    <dgm:cxn modelId="{030194D4-698E-4AEC-AA4B-A70C336ED1BA}" type="presParOf" srcId="{08EA91AD-A248-47F6-A8ED-478C0B7B3B44}" destId="{36C0995B-FC35-470C-AD65-BEE02E34D665}" srcOrd="2" destOrd="0" presId="urn:microsoft.com/office/officeart/2018/5/layout/CenteredIconLabelDescriptionList"/>
    <dgm:cxn modelId="{47A426E9-057B-415A-BA5C-8EB5BA808AEB}" type="presParOf" srcId="{08EA91AD-A248-47F6-A8ED-478C0B7B3B44}" destId="{E2EACA9D-73F3-4B2E-9F3C-D32FB05F9774}" srcOrd="3" destOrd="0" presId="urn:microsoft.com/office/officeart/2018/5/layout/CenteredIconLabelDescriptionList"/>
    <dgm:cxn modelId="{F45421B4-00F9-4D9E-8D2B-A2C586966587}" type="presParOf" srcId="{08EA91AD-A248-47F6-A8ED-478C0B7B3B44}" destId="{FDBBD3A1-3140-4D76-83CD-1010211EE167}" srcOrd="4" destOrd="0" presId="urn:microsoft.com/office/officeart/2018/5/layout/CenteredIconLabelDescriptionList"/>
    <dgm:cxn modelId="{4DE90FFF-6C4F-4B6D-A8AF-03A838BDA715}" type="presParOf" srcId="{836E3AA6-18D3-4BC0-B40A-2D323FDF9355}" destId="{8C204EF1-0FD3-4D15-A45D-8D7B79FE70C9}" srcOrd="5" destOrd="0" presId="urn:microsoft.com/office/officeart/2018/5/layout/CenteredIconLabelDescriptionList"/>
    <dgm:cxn modelId="{E1761F1C-CF03-49EA-848D-A7DFAF93AD9C}" type="presParOf" srcId="{836E3AA6-18D3-4BC0-B40A-2D323FDF9355}" destId="{FDF78688-E865-4A96-9B19-4A1B0F78D4A3}" srcOrd="6" destOrd="0" presId="urn:microsoft.com/office/officeart/2018/5/layout/CenteredIconLabelDescriptionList"/>
    <dgm:cxn modelId="{50C1A02A-1052-4C77-9C88-FA5D50D95AD6}" type="presParOf" srcId="{FDF78688-E865-4A96-9B19-4A1B0F78D4A3}" destId="{15DE1FAE-CAE0-4A30-ADCD-F26F2B5F3877}" srcOrd="0" destOrd="0" presId="urn:microsoft.com/office/officeart/2018/5/layout/CenteredIconLabelDescriptionList"/>
    <dgm:cxn modelId="{3B31ADF4-99B0-4087-AD86-BB6B8AD1BD48}" type="presParOf" srcId="{FDF78688-E865-4A96-9B19-4A1B0F78D4A3}" destId="{F3E0B063-8327-48DE-B005-5A8E804D5765}" srcOrd="1" destOrd="0" presId="urn:microsoft.com/office/officeart/2018/5/layout/CenteredIconLabelDescriptionList"/>
    <dgm:cxn modelId="{82FA0A40-08FA-407A-B2B5-A9BA3A148083}" type="presParOf" srcId="{FDF78688-E865-4A96-9B19-4A1B0F78D4A3}" destId="{DF8AF477-D9E2-49A0-8B42-68A95F260E70}" srcOrd="2" destOrd="0" presId="urn:microsoft.com/office/officeart/2018/5/layout/CenteredIconLabelDescriptionList"/>
    <dgm:cxn modelId="{9573CA8F-197B-49F4-907E-02B9F243A1D3}" type="presParOf" srcId="{FDF78688-E865-4A96-9B19-4A1B0F78D4A3}" destId="{93D89B80-61B1-4D67-BE24-6B8A9672F3D0}" srcOrd="3" destOrd="0" presId="urn:microsoft.com/office/officeart/2018/5/layout/CenteredIconLabelDescriptionList"/>
    <dgm:cxn modelId="{BEDE5F73-3112-4542-B531-CE1C6BAAC205}" type="presParOf" srcId="{FDF78688-E865-4A96-9B19-4A1B0F78D4A3}" destId="{A69A4DEC-82F5-4556-BA98-01C75FF2A069}" srcOrd="4" destOrd="0" presId="urn:microsoft.com/office/officeart/2018/5/layout/CenteredIconLabelDescriptionList"/>
    <dgm:cxn modelId="{A7EB3FAC-9A5D-4DF8-A72A-072606FC2609}" type="presParOf" srcId="{836E3AA6-18D3-4BC0-B40A-2D323FDF9355}" destId="{5D141770-38CE-4669-A730-CA4660579634}" srcOrd="7" destOrd="0" presId="urn:microsoft.com/office/officeart/2018/5/layout/CenteredIconLabelDescriptionList"/>
    <dgm:cxn modelId="{70E2A93A-25F7-4413-9E8B-C19DA3FECA7A}" type="presParOf" srcId="{836E3AA6-18D3-4BC0-B40A-2D323FDF9355}" destId="{B32970A3-16DB-40CD-A066-10ECC9DF2BD4}" srcOrd="8" destOrd="0" presId="urn:microsoft.com/office/officeart/2018/5/layout/CenteredIconLabelDescriptionList"/>
    <dgm:cxn modelId="{E03C90BD-CAFD-4DD8-8A6D-9452F5FA2D5C}" type="presParOf" srcId="{B32970A3-16DB-40CD-A066-10ECC9DF2BD4}" destId="{3A7C301E-1B8F-4AC1-AF71-7332D58F275D}" srcOrd="0" destOrd="0" presId="urn:microsoft.com/office/officeart/2018/5/layout/CenteredIconLabelDescriptionList"/>
    <dgm:cxn modelId="{800DB2AC-2E0A-48C7-9EE6-145A9E67535C}" type="presParOf" srcId="{B32970A3-16DB-40CD-A066-10ECC9DF2BD4}" destId="{627C5742-7940-4C48-8F53-2F1A2D50F5DB}" srcOrd="1" destOrd="0" presId="urn:microsoft.com/office/officeart/2018/5/layout/CenteredIconLabelDescriptionList"/>
    <dgm:cxn modelId="{0ECAA171-4897-4FB4-8707-F6CAAE060352}" type="presParOf" srcId="{B32970A3-16DB-40CD-A066-10ECC9DF2BD4}" destId="{C1B028D7-F6D9-476F-A273-9D76135EDEAE}" srcOrd="2" destOrd="0" presId="urn:microsoft.com/office/officeart/2018/5/layout/CenteredIconLabelDescriptionList"/>
    <dgm:cxn modelId="{3F786A66-AB38-47A6-B6B2-B92F05A8A945}" type="presParOf" srcId="{B32970A3-16DB-40CD-A066-10ECC9DF2BD4}" destId="{A1DB7317-AA5D-4BDA-96E6-FF4C79B30D7C}" srcOrd="3" destOrd="0" presId="urn:microsoft.com/office/officeart/2018/5/layout/CenteredIconLabelDescriptionList"/>
    <dgm:cxn modelId="{3694E7D3-D651-42E7-BD5C-10C233573541}" type="presParOf" srcId="{B32970A3-16DB-40CD-A066-10ECC9DF2BD4}" destId="{2249D7E0-ABB9-498B-95A6-EF0992CE7BA3}" srcOrd="4" destOrd="0" presId="urn:microsoft.com/office/officeart/2018/5/layout/CenteredIconLabelDescriptionList"/>
    <dgm:cxn modelId="{88DB7CE6-4A01-41DA-9015-0020D6FE4AD1}" type="presParOf" srcId="{836E3AA6-18D3-4BC0-B40A-2D323FDF9355}" destId="{097DCD1A-CC78-4425-A147-E3D12BB71B00}" srcOrd="9" destOrd="0" presId="urn:microsoft.com/office/officeart/2018/5/layout/CenteredIconLabelDescriptionList"/>
    <dgm:cxn modelId="{2273D0F8-D3EF-4528-BD77-32ED2DA37EFE}" type="presParOf" srcId="{836E3AA6-18D3-4BC0-B40A-2D323FDF9355}" destId="{6F008DFA-5298-420D-ACF9-5DED893CD8BA}" srcOrd="10" destOrd="0" presId="urn:microsoft.com/office/officeart/2018/5/layout/CenteredIconLabelDescriptionList"/>
    <dgm:cxn modelId="{28F11899-BEED-474B-B8E3-F487834692B6}" type="presParOf" srcId="{6F008DFA-5298-420D-ACF9-5DED893CD8BA}" destId="{B7FE6B3F-3D2C-46FF-A394-A80440BFA998}" srcOrd="0" destOrd="0" presId="urn:microsoft.com/office/officeart/2018/5/layout/CenteredIconLabelDescriptionList"/>
    <dgm:cxn modelId="{F239EE72-9C8B-4ED4-8D3D-B88481F8E3D8}" type="presParOf" srcId="{6F008DFA-5298-420D-ACF9-5DED893CD8BA}" destId="{1088BEAA-6421-4759-ABEC-1917E9BEABB2}" srcOrd="1" destOrd="0" presId="urn:microsoft.com/office/officeart/2018/5/layout/CenteredIconLabelDescriptionList"/>
    <dgm:cxn modelId="{6C188F45-7046-4CD3-9611-D764C432260A}" type="presParOf" srcId="{6F008DFA-5298-420D-ACF9-5DED893CD8BA}" destId="{6C63BBAF-E6B1-4EEF-93C8-B4F855EF8CA1}" srcOrd="2" destOrd="0" presId="urn:microsoft.com/office/officeart/2018/5/layout/CenteredIconLabelDescriptionList"/>
    <dgm:cxn modelId="{B11F0586-A8F1-4D0E-8DFE-CA7558C3D623}" type="presParOf" srcId="{6F008DFA-5298-420D-ACF9-5DED893CD8BA}" destId="{C9597C19-A465-4B7D-9A0B-A557BA8E3037}" srcOrd="3" destOrd="0" presId="urn:microsoft.com/office/officeart/2018/5/layout/CenteredIconLabelDescriptionList"/>
    <dgm:cxn modelId="{1FCB31B5-6E24-4F0D-A4E8-926F34CD3D64}" type="presParOf" srcId="{6F008DFA-5298-420D-ACF9-5DED893CD8BA}" destId="{50A6BAFB-B7A9-4F2D-94A3-821077DA6A0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EA1FC-F4E9-4BD2-BA04-EDAC01640625}">
      <dsp:nvSpPr>
        <dsp:cNvPr id="0" name=""/>
        <dsp:cNvSpPr/>
      </dsp:nvSpPr>
      <dsp:spPr>
        <a:xfrm>
          <a:off x="880170" y="318032"/>
          <a:ext cx="1009470" cy="8811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2595C-97A8-4A4F-B444-88F9B6FF46E9}">
      <dsp:nvSpPr>
        <dsp:cNvPr id="0" name=""/>
        <dsp:cNvSpPr/>
      </dsp:nvSpPr>
      <dsp:spPr>
        <a:xfrm>
          <a:off x="72439" y="1228015"/>
          <a:ext cx="2884202" cy="1192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i="0" u="none" kern="1200">
              <a:solidFill>
                <a:schemeClr val="bg1"/>
              </a:solidFill>
              <a:latin typeface="Helvetica" pitchFamily="2" charset="0"/>
            </a:rPr>
            <a:t>Discovery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i="0" kern="1200">
              <a:solidFill>
                <a:srgbClr val="FEBF0F"/>
              </a:solidFill>
              <a:latin typeface="Helvetica" pitchFamily="2" charset="0"/>
            </a:rPr>
            <a:t>Completed</a:t>
          </a:r>
        </a:p>
      </dsp:txBody>
      <dsp:txXfrm>
        <a:off x="72439" y="1228015"/>
        <a:ext cx="2884202" cy="1192590"/>
      </dsp:txXfrm>
    </dsp:sp>
    <dsp:sp modelId="{5D5ED2BB-2D81-4CF2-B49D-E87B4C08B059}">
      <dsp:nvSpPr>
        <dsp:cNvPr id="0" name=""/>
        <dsp:cNvSpPr/>
      </dsp:nvSpPr>
      <dsp:spPr>
        <a:xfrm>
          <a:off x="3219" y="2090990"/>
          <a:ext cx="2884202" cy="1624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Stakeholder feedback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(survey, committee, workshops)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Content review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SWOT Analysis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Demographic research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Channel assessment</a:t>
          </a:r>
        </a:p>
      </dsp:txBody>
      <dsp:txXfrm>
        <a:off x="3219" y="2090990"/>
        <a:ext cx="2884202" cy="1624918"/>
      </dsp:txXfrm>
    </dsp:sp>
    <dsp:sp modelId="{F0AC05AB-2A7F-4B5B-BB37-4AD128A7F29A}">
      <dsp:nvSpPr>
        <dsp:cNvPr id="0" name=""/>
        <dsp:cNvSpPr/>
      </dsp:nvSpPr>
      <dsp:spPr>
        <a:xfrm>
          <a:off x="4858436" y="435573"/>
          <a:ext cx="1009470" cy="881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8011A-82E0-41E9-949A-00224DAF0E24}">
      <dsp:nvSpPr>
        <dsp:cNvPr id="0" name=""/>
        <dsp:cNvSpPr/>
      </dsp:nvSpPr>
      <dsp:spPr>
        <a:xfrm>
          <a:off x="3928237" y="1302316"/>
          <a:ext cx="2827398" cy="1562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i="0" kern="1200">
              <a:solidFill>
                <a:schemeClr val="bg1"/>
              </a:solidFill>
              <a:latin typeface="Helvetica" pitchFamily="2" charset="0"/>
            </a:rPr>
            <a:t>Development</a:t>
          </a:r>
          <a:endParaRPr lang="en-US" sz="1600" b="1" i="0" kern="1200">
            <a:latin typeface="Helvetica" pitchFamily="2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>
              <a:solidFill>
                <a:srgbClr val="FEBF0F"/>
              </a:solidFill>
              <a:latin typeface="Helvetica" pitchFamily="2" charset="0"/>
            </a:rPr>
            <a:t>Current Stage</a:t>
          </a:r>
          <a:r>
            <a:rPr lang="en-US" sz="1600" b="1" i="0" kern="1200">
              <a:latin typeface="Helvetica" pitchFamily="2" charset="0"/>
            </a:rPr>
            <a:t>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Where do we want to be, and how will we get there</a:t>
          </a:r>
        </a:p>
      </dsp:txBody>
      <dsp:txXfrm>
        <a:off x="3928237" y="1302316"/>
        <a:ext cx="2827398" cy="1562437"/>
      </dsp:txXfrm>
    </dsp:sp>
    <dsp:sp modelId="{F4E25FDF-442A-486B-9AEB-07D2CE31DB96}">
      <dsp:nvSpPr>
        <dsp:cNvPr id="0" name=""/>
        <dsp:cNvSpPr/>
      </dsp:nvSpPr>
      <dsp:spPr>
        <a:xfrm>
          <a:off x="3415259" y="2740209"/>
          <a:ext cx="3853351" cy="1136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SMART Goal setting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Tactical planning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(content calendar, </a:t>
          </a:r>
          <a:r>
            <a:rPr lang="en-US" sz="1800" b="0" i="0" kern="1200" err="1">
              <a:solidFill>
                <a:schemeClr val="bg1"/>
              </a:solidFill>
              <a:latin typeface="Helvetica" pitchFamily="2" charset="0"/>
            </a:rPr>
            <a:t>etc</a:t>
          </a: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)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Resource allocation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bg1"/>
              </a:solidFill>
              <a:latin typeface="Helvetica" pitchFamily="2" charset="0"/>
            </a:rPr>
            <a:t>(staff, budget)</a:t>
          </a:r>
        </a:p>
      </dsp:txBody>
      <dsp:txXfrm>
        <a:off x="3415259" y="2740209"/>
        <a:ext cx="3853351" cy="1136051"/>
      </dsp:txXfrm>
    </dsp:sp>
    <dsp:sp modelId="{E8D10A7C-2925-4B18-8BCE-F39222CFD2C7}">
      <dsp:nvSpPr>
        <dsp:cNvPr id="0" name=""/>
        <dsp:cNvSpPr/>
      </dsp:nvSpPr>
      <dsp:spPr>
        <a:xfrm>
          <a:off x="8699060" y="358703"/>
          <a:ext cx="1009470" cy="881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4DEC2-91AC-4C7D-8C8C-CE9DBBAEE572}">
      <dsp:nvSpPr>
        <dsp:cNvPr id="0" name=""/>
        <dsp:cNvSpPr/>
      </dsp:nvSpPr>
      <dsp:spPr>
        <a:xfrm>
          <a:off x="7761694" y="1295842"/>
          <a:ext cx="2884202" cy="1192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i="0" kern="1200">
              <a:solidFill>
                <a:srgbClr val="1B2E5C"/>
              </a:solidFill>
              <a:latin typeface="Helvetica" pitchFamily="2" charset="0"/>
            </a:rPr>
            <a:t>Documentation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0" i="0" kern="1200">
              <a:solidFill>
                <a:srgbClr val="0966AF"/>
              </a:solidFill>
              <a:latin typeface="Helvetica" pitchFamily="2" charset="0"/>
            </a:rPr>
            <a:t>Formalize plan details and commitment to success</a:t>
          </a:r>
        </a:p>
      </dsp:txBody>
      <dsp:txXfrm>
        <a:off x="7761694" y="1295842"/>
        <a:ext cx="2884202" cy="1192590"/>
      </dsp:txXfrm>
    </dsp:sp>
    <dsp:sp modelId="{E94013B3-A3A0-40D9-BD13-521FDE7892F0}">
      <dsp:nvSpPr>
        <dsp:cNvPr id="0" name=""/>
        <dsp:cNvSpPr/>
      </dsp:nvSpPr>
      <dsp:spPr>
        <a:xfrm>
          <a:off x="7761694" y="2676432"/>
          <a:ext cx="2884202" cy="1462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1B2E5C"/>
              </a:solidFill>
              <a:latin typeface="Helvetica" pitchFamily="2" charset="0"/>
            </a:rPr>
            <a:t>Draft plan document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1B2E5C"/>
              </a:solidFill>
              <a:latin typeface="Helvetica" pitchFamily="2" charset="0"/>
            </a:rPr>
            <a:t>Review, get feedback, edit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rgbClr val="1B2E5C"/>
              </a:solidFill>
              <a:latin typeface="Helvetica" pitchFamily="2" charset="0"/>
            </a:rPr>
            <a:t> Approve plan</a:t>
          </a:r>
        </a:p>
      </dsp:txBody>
      <dsp:txXfrm>
        <a:off x="7761694" y="2676432"/>
        <a:ext cx="2884202" cy="14622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A9BA4-A8B0-4E06-9095-B226F779E6E9}">
      <dsp:nvSpPr>
        <dsp:cNvPr id="0" name=""/>
        <dsp:cNvSpPr/>
      </dsp:nvSpPr>
      <dsp:spPr>
        <a:xfrm>
          <a:off x="468210" y="1300274"/>
          <a:ext cx="497853" cy="4978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CC62D-D1D4-42F2-8896-988278B82C30}">
      <dsp:nvSpPr>
        <dsp:cNvPr id="0" name=""/>
        <dsp:cNvSpPr/>
      </dsp:nvSpPr>
      <dsp:spPr>
        <a:xfrm>
          <a:off x="5918" y="1919897"/>
          <a:ext cx="1422437" cy="1040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>
              <a:solidFill>
                <a:srgbClr val="1B2E5C"/>
              </a:solidFill>
              <a:latin typeface="Helvetica" pitchFamily="2" charset="0"/>
            </a:rPr>
            <a:t>Why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i="0" kern="1200">
              <a:solidFill>
                <a:srgbClr val="0966AF"/>
              </a:solidFill>
              <a:latin typeface="Helvetica" pitchFamily="2" charset="0"/>
            </a:rPr>
            <a:t>Desired outcomes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i="0" kern="1200">
              <a:solidFill>
                <a:srgbClr val="1B2E5C"/>
              </a:solidFill>
              <a:latin typeface="Helvetica" pitchFamily="2" charset="0"/>
            </a:rPr>
            <a:t>(high-level goals from District strategic plan)</a:t>
          </a:r>
        </a:p>
      </dsp:txBody>
      <dsp:txXfrm>
        <a:off x="5918" y="1919897"/>
        <a:ext cx="1422437" cy="1040618"/>
      </dsp:txXfrm>
    </dsp:sp>
    <dsp:sp modelId="{9011469A-CB93-4186-898A-101E8E2AB819}">
      <dsp:nvSpPr>
        <dsp:cNvPr id="0" name=""/>
        <dsp:cNvSpPr/>
      </dsp:nvSpPr>
      <dsp:spPr>
        <a:xfrm>
          <a:off x="5918" y="3017152"/>
          <a:ext cx="1422437" cy="338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A4C06-B342-4387-BDA5-CE4F932452B0}">
      <dsp:nvSpPr>
        <dsp:cNvPr id="0" name=""/>
        <dsp:cNvSpPr/>
      </dsp:nvSpPr>
      <dsp:spPr>
        <a:xfrm>
          <a:off x="2139574" y="1300274"/>
          <a:ext cx="497853" cy="4978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CA5DD-C90C-4171-B009-D16E35F2A95E}">
      <dsp:nvSpPr>
        <dsp:cNvPr id="0" name=""/>
        <dsp:cNvSpPr/>
      </dsp:nvSpPr>
      <dsp:spPr>
        <a:xfrm>
          <a:off x="1677282" y="1919897"/>
          <a:ext cx="1422437" cy="1040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>
              <a:solidFill>
                <a:srgbClr val="1B2E5C"/>
              </a:solidFill>
              <a:latin typeface="Helvetica" pitchFamily="2" charset="0"/>
            </a:rPr>
            <a:t>Who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i="0" kern="1200">
              <a:solidFill>
                <a:schemeClr val="accent1"/>
              </a:solidFill>
              <a:latin typeface="Helvetica" pitchFamily="2" charset="0"/>
            </a:rPr>
            <a:t>Target audiences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i="0" kern="1200">
              <a:solidFill>
                <a:srgbClr val="1B2E5C"/>
              </a:solidFill>
              <a:latin typeface="Helvetica" pitchFamily="2" charset="0"/>
            </a:rPr>
            <a:t>(who cares)</a:t>
          </a:r>
        </a:p>
      </dsp:txBody>
      <dsp:txXfrm>
        <a:off x="1677282" y="1919897"/>
        <a:ext cx="1422437" cy="1040618"/>
      </dsp:txXfrm>
    </dsp:sp>
    <dsp:sp modelId="{B05236AF-8F10-4919-B97D-5C24DBB3C06B}">
      <dsp:nvSpPr>
        <dsp:cNvPr id="0" name=""/>
        <dsp:cNvSpPr/>
      </dsp:nvSpPr>
      <dsp:spPr>
        <a:xfrm>
          <a:off x="1677282" y="3017152"/>
          <a:ext cx="1422437" cy="338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83ABA-C26D-4C02-8CBB-C505CAE664BD}">
      <dsp:nvSpPr>
        <dsp:cNvPr id="0" name=""/>
        <dsp:cNvSpPr/>
      </dsp:nvSpPr>
      <dsp:spPr>
        <a:xfrm>
          <a:off x="3810939" y="1300274"/>
          <a:ext cx="497853" cy="4978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0995B-FC35-470C-AD65-BEE02E34D665}">
      <dsp:nvSpPr>
        <dsp:cNvPr id="0" name=""/>
        <dsp:cNvSpPr/>
      </dsp:nvSpPr>
      <dsp:spPr>
        <a:xfrm>
          <a:off x="3348646" y="1919897"/>
          <a:ext cx="1422437" cy="1040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>
              <a:solidFill>
                <a:srgbClr val="1B2E5C"/>
              </a:solidFill>
              <a:latin typeface="Helvetica" pitchFamily="2" charset="0"/>
            </a:rPr>
            <a:t>What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i="0" kern="1200">
              <a:solidFill>
                <a:schemeClr val="accent1"/>
              </a:solidFill>
              <a:latin typeface="Helvetica" pitchFamily="2" charset="0"/>
            </a:rPr>
            <a:t>Key messages </a:t>
          </a:r>
          <a:r>
            <a:rPr lang="en-US" sz="1600" b="0" i="0" kern="1200">
              <a:solidFill>
                <a:srgbClr val="1B2E5C"/>
              </a:solidFill>
              <a:latin typeface="Helvetica" pitchFamily="2" charset="0"/>
            </a:rPr>
            <a:t>(what do they care about)</a:t>
          </a:r>
        </a:p>
      </dsp:txBody>
      <dsp:txXfrm>
        <a:off x="3348646" y="1919897"/>
        <a:ext cx="1422437" cy="1040618"/>
      </dsp:txXfrm>
    </dsp:sp>
    <dsp:sp modelId="{FDBBD3A1-3140-4D76-83CD-1010211EE167}">
      <dsp:nvSpPr>
        <dsp:cNvPr id="0" name=""/>
        <dsp:cNvSpPr/>
      </dsp:nvSpPr>
      <dsp:spPr>
        <a:xfrm>
          <a:off x="3348646" y="3017152"/>
          <a:ext cx="1422437" cy="338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E1FAE-CAE0-4A30-ADCD-F26F2B5F3877}">
      <dsp:nvSpPr>
        <dsp:cNvPr id="0" name=""/>
        <dsp:cNvSpPr/>
      </dsp:nvSpPr>
      <dsp:spPr>
        <a:xfrm>
          <a:off x="5844555" y="1300274"/>
          <a:ext cx="497853" cy="4978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AF477-D9E2-49A0-8B42-68A95F260E70}">
      <dsp:nvSpPr>
        <dsp:cNvPr id="0" name=""/>
        <dsp:cNvSpPr/>
      </dsp:nvSpPr>
      <dsp:spPr>
        <a:xfrm>
          <a:off x="5393557" y="1950819"/>
          <a:ext cx="1422437" cy="550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>
              <a:solidFill>
                <a:srgbClr val="1B2E5C"/>
              </a:solidFill>
              <a:latin typeface="Helvetica" pitchFamily="2" charset="0"/>
            </a:rPr>
            <a:t>How </a:t>
          </a:r>
        </a:p>
      </dsp:txBody>
      <dsp:txXfrm>
        <a:off x="5393557" y="1950819"/>
        <a:ext cx="1422437" cy="550809"/>
      </dsp:txXfrm>
    </dsp:sp>
    <dsp:sp modelId="{A69A4DEC-82F5-4556-BA98-01C75FF2A069}">
      <dsp:nvSpPr>
        <dsp:cNvPr id="0" name=""/>
        <dsp:cNvSpPr/>
      </dsp:nvSpPr>
      <dsp:spPr>
        <a:xfrm>
          <a:off x="5040238" y="2355416"/>
          <a:ext cx="2146942" cy="338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solidFill>
                <a:schemeClr val="accent1"/>
              </a:solidFill>
              <a:latin typeface="Helvetica" pitchFamily="2" charset="0"/>
            </a:rPr>
            <a:t>Guiding principles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>
              <a:solidFill>
                <a:srgbClr val="1B2E5C"/>
              </a:solidFill>
              <a:latin typeface="Helvetica" pitchFamily="2" charset="0"/>
            </a:rPr>
            <a:t>(tone and voice)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solidFill>
                <a:schemeClr val="accent2"/>
              </a:solidFill>
              <a:latin typeface="Helvetica" pitchFamily="2" charset="0"/>
            </a:rPr>
            <a:t>Tactical recommendations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>
              <a:solidFill>
                <a:srgbClr val="1B2E5C"/>
              </a:solidFill>
              <a:latin typeface="Helvetica" pitchFamily="2" charset="0"/>
            </a:rPr>
            <a:t>(action items)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solidFill>
                <a:schemeClr val="accent2"/>
              </a:solidFill>
              <a:latin typeface="Helvetica" pitchFamily="2" charset="0"/>
            </a:rPr>
            <a:t>Resource allocation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>
              <a:solidFill>
                <a:srgbClr val="1B2E5C"/>
              </a:solidFill>
              <a:latin typeface="Helvetica" pitchFamily="2" charset="0"/>
            </a:rPr>
            <a:t>(staff, technology tools, budget)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>
              <a:solidFill>
                <a:srgbClr val="1B2E5C"/>
              </a:solidFill>
              <a:latin typeface="Helvetica" pitchFamily="2" charset="0"/>
            </a:rPr>
            <a:t>Metrics to measure outcomes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>
              <a:solidFill>
                <a:srgbClr val="1B2E5C"/>
              </a:solidFill>
              <a:latin typeface="Helvetica" pitchFamily="2" charset="0"/>
            </a:rPr>
            <a:t>(how will we know we did it)</a:t>
          </a:r>
        </a:p>
      </dsp:txBody>
      <dsp:txXfrm>
        <a:off x="5040238" y="2355416"/>
        <a:ext cx="2146942" cy="338644"/>
      </dsp:txXfrm>
    </dsp:sp>
    <dsp:sp modelId="{3A7C301E-1B8F-4AC1-AF71-7332D58F275D}">
      <dsp:nvSpPr>
        <dsp:cNvPr id="0" name=""/>
        <dsp:cNvSpPr/>
      </dsp:nvSpPr>
      <dsp:spPr>
        <a:xfrm>
          <a:off x="7878171" y="1300274"/>
          <a:ext cx="497853" cy="4978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028D7-F6D9-476F-A273-9D76135EDEAE}">
      <dsp:nvSpPr>
        <dsp:cNvPr id="0" name=""/>
        <dsp:cNvSpPr/>
      </dsp:nvSpPr>
      <dsp:spPr>
        <a:xfrm>
          <a:off x="7415879" y="1919897"/>
          <a:ext cx="1422437" cy="1040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>
              <a:solidFill>
                <a:srgbClr val="1B2E5C"/>
              </a:solidFill>
              <a:latin typeface="Helvetica" pitchFamily="2" charset="0"/>
            </a:rPr>
            <a:t>Where </a:t>
          </a:r>
          <a:r>
            <a:rPr lang="en-US" sz="1600" b="0" i="0" kern="1200">
              <a:solidFill>
                <a:schemeClr val="accent1"/>
              </a:solidFill>
              <a:latin typeface="Helvetica" pitchFamily="2" charset="0"/>
            </a:rPr>
            <a:t>Communication channels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i="0" kern="1200">
              <a:solidFill>
                <a:srgbClr val="1B2E5C"/>
              </a:solidFill>
              <a:latin typeface="Helvetica" pitchFamily="2" charset="0"/>
            </a:rPr>
            <a:t>(where they get info, based on research of target audiences)</a:t>
          </a:r>
          <a:endParaRPr lang="en-US" sz="1600" b="0" i="0" kern="1200">
            <a:solidFill>
              <a:srgbClr val="0966AF"/>
            </a:solidFill>
            <a:latin typeface="Helvetica" pitchFamily="2" charset="0"/>
          </a:endParaRPr>
        </a:p>
      </dsp:txBody>
      <dsp:txXfrm>
        <a:off x="7415879" y="1919897"/>
        <a:ext cx="1422437" cy="1040618"/>
      </dsp:txXfrm>
    </dsp:sp>
    <dsp:sp modelId="{2249D7E0-ABB9-498B-95A6-EF0992CE7BA3}">
      <dsp:nvSpPr>
        <dsp:cNvPr id="0" name=""/>
        <dsp:cNvSpPr/>
      </dsp:nvSpPr>
      <dsp:spPr>
        <a:xfrm>
          <a:off x="7415879" y="3017152"/>
          <a:ext cx="1422437" cy="338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E6B3F-3D2C-46FF-A394-A80440BFA998}">
      <dsp:nvSpPr>
        <dsp:cNvPr id="0" name=""/>
        <dsp:cNvSpPr/>
      </dsp:nvSpPr>
      <dsp:spPr>
        <a:xfrm>
          <a:off x="9549536" y="1300274"/>
          <a:ext cx="497853" cy="497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3BBAF-E6B1-4EEF-93C8-B4F855EF8CA1}">
      <dsp:nvSpPr>
        <dsp:cNvPr id="0" name=""/>
        <dsp:cNvSpPr/>
      </dsp:nvSpPr>
      <dsp:spPr>
        <a:xfrm>
          <a:off x="9087244" y="1919897"/>
          <a:ext cx="1422437" cy="1040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i="0" kern="1200">
              <a:solidFill>
                <a:srgbClr val="1B2E5C"/>
              </a:solidFill>
              <a:latin typeface="Helvetica" pitchFamily="2" charset="0"/>
            </a:rPr>
            <a:t>When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i="0" kern="1200">
              <a:solidFill>
                <a:schemeClr val="accent2"/>
              </a:solidFill>
              <a:latin typeface="Helvetica" pitchFamily="2" charset="0"/>
            </a:rPr>
            <a:t>Content calendar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i="0" kern="1200">
              <a:solidFill>
                <a:schemeClr val="accent2"/>
              </a:solidFill>
              <a:latin typeface="Helvetica" pitchFamily="2" charset="0"/>
            </a:rPr>
            <a:t>Metrics &amp; measurement frequency</a:t>
          </a:r>
        </a:p>
      </dsp:txBody>
      <dsp:txXfrm>
        <a:off x="9087244" y="1919897"/>
        <a:ext cx="1422437" cy="1040618"/>
      </dsp:txXfrm>
    </dsp:sp>
    <dsp:sp modelId="{50A6BAFB-B7A9-4F2D-94A3-821077DA6A03}">
      <dsp:nvSpPr>
        <dsp:cNvPr id="0" name=""/>
        <dsp:cNvSpPr/>
      </dsp:nvSpPr>
      <dsp:spPr>
        <a:xfrm>
          <a:off x="9087244" y="3017152"/>
          <a:ext cx="1422437" cy="338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1399-4CEA-F64B-ADAA-54B0DFF2365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2F4D-5C1C-834B-BEFA-52EB684A7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committee to recognize three fourth-grade students from Bonsall Elementary School for their award-winning poster submissions from the North County Water Agencies annual poster contest. </a:t>
            </a:r>
            <a:r>
              <a:rPr lang="en-US" sz="2800"/>
              <a:t>Art sent to NCWA for regional contest and finalists to be published in the 2025 calendar</a:t>
            </a:r>
          </a:p>
          <a:p>
            <a:pPr algn="l"/>
            <a:endParaRPr lang="en-US" sz="1400" b="0" i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en-US" sz="14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Students will be presented with awards certificate, art supplies, and Rainbow Water promotional bags.</a:t>
            </a:r>
          </a:p>
          <a:p>
            <a:pPr algn="l"/>
            <a:r>
              <a:rPr lang="en-US" sz="14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Students in attendance with families: Selma Have, Ivy </a:t>
            </a:r>
            <a:r>
              <a:rPr lang="en-US" sz="14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Shadzi</a:t>
            </a:r>
            <a:r>
              <a:rPr lang="en-US" sz="14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and Jones </a:t>
            </a:r>
            <a:r>
              <a:rPr lang="en-US" sz="14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Titera</a:t>
            </a:r>
            <a:r>
              <a:rPr lang="en-US" sz="14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(Lillian is celebrating her 10</a:t>
            </a:r>
            <a:r>
              <a:rPr lang="en-US" sz="1400" b="0" i="0" baseline="300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</a:t>
            </a:r>
            <a:r>
              <a:rPr lang="en-US" sz="14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birthday today and is unable to join us)</a:t>
            </a:r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47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CropSWAP</a:t>
            </a:r>
            <a:r>
              <a:rPr lang="en-US"/>
              <a:t> </a:t>
            </a:r>
            <a:r>
              <a:rPr lang="en-US" b="0" i="0">
                <a:solidFill>
                  <a:srgbClr val="0F111D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Enhance water efficiency on one or more irrigated acres through equipment upgrades such as soil moisture sensors, best management practices with mulching and cover crops.</a:t>
            </a:r>
          </a:p>
          <a:p>
            <a:endParaRPr lang="en-US" b="0" i="0">
              <a:solidFill>
                <a:srgbClr val="0F111D"/>
              </a:solidFill>
              <a:effectLst/>
              <a:highlight>
                <a:srgbClr val="FFFFFF"/>
              </a:highlight>
              <a:latin typeface="Roboto" panose="020F0502020204030204" pitchFamily="34" charset="0"/>
            </a:endParaRPr>
          </a:p>
          <a:p>
            <a:r>
              <a:rPr lang="en-US" b="0" i="0">
                <a:solidFill>
                  <a:srgbClr val="0F111D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Option for Aug: </a:t>
            </a:r>
            <a:r>
              <a:rPr lang="en-US"/>
              <a:t>Summer Heat Wave Tips for staying cool, cooling center info, </a:t>
            </a:r>
            <a:r>
              <a:rPr lang="en-US" b="1"/>
              <a:t>update your emergency contact info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00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17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Regional </a:t>
            </a:r>
            <a:r>
              <a:rPr lang="en-US" sz="105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CropSWAP</a:t>
            </a:r>
            <a:r>
              <a:rPr lang="en-US" sz="105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Program continues to bring online applications from Rainbow Water customers.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Rainbow Water has reported 15 submissions for the month of June, for a total of </a:t>
            </a:r>
            <a:r>
              <a:rPr lang="en-US" sz="105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rdVisiCarriageReturn_MSFontService"/>
              </a:rPr>
              <a:t> 51</a:t>
            </a:r>
            <a:br>
              <a:rPr lang="en-US" sz="105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rdVisiCarriageReturn_MSFontService"/>
              </a:rPr>
            </a:br>
            <a:r>
              <a:rPr lang="en-US" sz="105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rdVisiCarriageReturn_MSFontService"/>
              </a:rPr>
              <a:t>National Farmer’s Week: Rancho recommends promoting the scheduling automation rebate to customers as this is one of the least applied for rebates.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 campaign to inform customers continued in the July issue of the community newsletter with information on rebate upgrade types for irrigation efficiency improvements, enhancements, pressure regulators and drip systems. </a:t>
            </a:r>
            <a:endParaRPr lang="en-US" sz="1050" b="0" i="0">
              <a:solidFill>
                <a:srgbClr val="000000"/>
              </a:solidFill>
              <a:effectLst/>
              <a:highlight>
                <a:srgbClr val="FFFFFF"/>
              </a:highlight>
              <a:latin typeface="WordVisiCarriageReturn_MSFontServic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4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Regional </a:t>
            </a:r>
            <a:r>
              <a:rPr lang="en-US" sz="18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CropSWAP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Program continues to bring online applications from Rainbow Water customers.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Rainbow Water has reported 15 submissions for the month of June, for a total of 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rdVisiCarriageReturn_MSFontService"/>
              </a:rPr>
              <a:t> </a:t>
            </a:r>
            <a:b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WordVisiCarriageReturn_MSFontService"/>
              </a:rPr>
            </a:b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51 submissions to date. </a:t>
            </a:r>
            <a:b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-US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Status on the 51 projects to date: 20 approved, 14 in pre-inspection and 15 submitted for review with Rancho Water’s project administrators.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5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top two rebate types: 11 crop conversion and 16 avocado rootstock.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Crop Conversions reported: 5 avocado to winegrapes; 1 citrus to winegrapes; 1 citrus to passion fruit; 1 avocado to cherimoya; and 2 unknown conversions.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latin typeface="Helvetica"/>
                <a:cs typeface="Helvetica"/>
              </a:rPr>
              <a:t>Average property size is 1-5 acres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48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top two rebate types: 11 crop conversion and 16 avocado rootstock.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Crop Conversions reported: 5 avocado to winegrapes; 1 citrus to winegrapes; 1 citrus to passion fruit; 1 avocado to cherimoya; and 2 unknown conversions.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latin typeface="Helvetica"/>
                <a:cs typeface="Helvetica"/>
              </a:rPr>
              <a:t>Average property size is 1-5 acres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86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0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47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Thoroughbred Lift Station Opening: End August 2024 (date TBD)</a:t>
            </a:r>
          </a:p>
          <a:p>
            <a:r>
              <a:rPr lang="en-US"/>
              <a:t>Community Appreciation Event w/FPUD: Thurs, September 26</a:t>
            </a:r>
          </a:p>
          <a:p>
            <a:r>
              <a:rPr lang="en-US"/>
              <a:t>Fallbrook Christmas Parade: Sat, December 7</a:t>
            </a:r>
          </a:p>
          <a:p>
            <a:r>
              <a:rPr lang="en-US"/>
              <a:t>Detachment Celebration with EMWD: Q1 2025 (date TBD)</a:t>
            </a:r>
          </a:p>
          <a:p>
            <a:r>
              <a:rPr lang="en-US"/>
              <a:t>Bonsall High School Field Trip: April 2025 (date TBD)</a:t>
            </a:r>
          </a:p>
          <a:p>
            <a:r>
              <a:rPr lang="en-US"/>
              <a:t>Avocado Festival 2025 : Sun, April 27 (tentative date)</a:t>
            </a:r>
          </a:p>
          <a:p>
            <a:r>
              <a:rPr lang="en-US" err="1"/>
              <a:t>Vallecitos</a:t>
            </a:r>
            <a:r>
              <a:rPr lang="en-US"/>
              <a:t> Rainbow Run sponsorship: June 2025 (</a:t>
            </a:r>
            <a:r>
              <a:rPr lang="en-US" err="1"/>
              <a:t>dat</a:t>
            </a:r>
            <a:r>
              <a:rPr lang="en-US"/>
              <a:t> TBD)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08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ffectLst/>
                <a:highlight>
                  <a:srgbClr val="FFFFFF"/>
                </a:highlight>
              </a:rPr>
              <a:t>For a limited time Met is offering free in person commercial large landscape surveys, and virtual and in-person indoor and outdoor residential surveys for properties in our service area. Mission Resource Conservation District is offering a free irrigation efficiency analysis for growers with or without wells. Funding for the program is limited and a link to both programs is featured in the article.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9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4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FC7F-FF33-8B49-D70A-80CAFE80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74C1-83AA-724F-8DDD-9268FE845052}" type="datetime1">
              <a:rPr lang="en-US" smtClean="0"/>
              <a:t>7/24/2024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3572A-E778-79D4-3347-436AEC590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1CAB7F1-D9CD-920A-D3EC-141A3971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1CAB7F1-D9CD-920A-D3EC-141A3971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4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8C70D-67B1-8E65-69EC-736D7C5A2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1628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B262A401-AD5B-0CE6-E386-2258158E0935}"/>
              </a:ext>
            </a:extLst>
          </p:cNvPr>
          <p:cNvSpPr/>
          <p:nvPr userDrawn="1"/>
        </p:nvSpPr>
        <p:spPr>
          <a:xfrm rot="10800000">
            <a:off x="6742906" y="0"/>
            <a:ext cx="5449094" cy="6356350"/>
          </a:xfrm>
          <a:prstGeom prst="round1Rect">
            <a:avLst/>
          </a:prstGeom>
          <a:gradFill>
            <a:gsLst>
              <a:gs pos="31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341" y="2069690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rgbClr val="1B2E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/>
          <a:p>
            <a:fld id="{6305AC6C-7EC7-5145-80FE-2B1CBC0907CB}" type="datetime1">
              <a:rPr lang="en-US" smtClean="0"/>
              <a:t>7/24/2024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340" y="817002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4340" y="1868271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B53FB-915C-E92B-8330-F11889DA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254030"/>
            <a:ext cx="3036570" cy="1065805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623FD6C1-BA5C-C0FE-4909-24D1CE55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6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9FC0-5D5A-3651-138D-C26B422DE045}"/>
              </a:ext>
            </a:extLst>
          </p:cNvPr>
          <p:cNvSpPr/>
          <p:nvPr userDrawn="1"/>
        </p:nvSpPr>
        <p:spPr>
          <a:xfrm rot="10800000">
            <a:off x="-6066" y="0"/>
            <a:ext cx="12296678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BACE2-825C-4E86-B2A8-68309F29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64783D-5B4A-F741-83C6-344A72C7AC47}" type="datetime1">
              <a:rPr lang="en-US" smtClean="0"/>
              <a:t>7/24/2024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3925-BA6C-82AE-CFF6-B86C83EF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C329-285A-512B-B1FE-9DD10EC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473" y="3652870"/>
            <a:ext cx="10515600" cy="607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5" name="Picture 4" descr="A logo with a sun and waves&#10;&#10;Description automatically generated">
            <a:extLst>
              <a:ext uri="{FF2B5EF4-FFF2-40B4-BE49-F238E27FC236}">
                <a16:creationId xmlns:a16="http://schemas.microsoft.com/office/drawing/2014/main" id="{8EFA0F9A-E681-975C-8095-D69833ABA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5232" y="464597"/>
            <a:ext cx="4947678" cy="282724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844DF-C450-C075-C007-2BCB048E1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A64277-E16C-7F5C-34ED-CECE4FF4F17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1"/>
            <a:ext cx="10515600" cy="658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770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5"/>
            <a:ext cx="5183188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36ECF7-2998-AFC9-588E-E353BAF03877}"/>
              </a:ext>
            </a:extLst>
          </p:cNvPr>
          <p:cNvCxnSpPr>
            <a:cxnSpLocks/>
          </p:cNvCxnSpPr>
          <p:nvPr userDrawn="1"/>
        </p:nvCxnSpPr>
        <p:spPr>
          <a:xfrm>
            <a:off x="846994" y="1463738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5"/>
            <a:ext cx="5157787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06B1-6AC8-C547-97A4-7242AEDA87E2}" type="datetime1">
              <a:rPr lang="en-US" smtClean="0"/>
              <a:t>7/24/2024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86E75-C816-0D3B-23E7-D81AAD2B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228031"/>
            <a:ext cx="4240924" cy="1065805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9FBB26F-7F2D-53BA-58BB-605EAB54EDCD}"/>
              </a:ext>
            </a:extLst>
          </p:cNvPr>
          <p:cNvSpPr txBox="1">
            <a:spLocks/>
          </p:cNvSpPr>
          <p:nvPr userDrawn="1"/>
        </p:nvSpPr>
        <p:spPr>
          <a:xfrm>
            <a:off x="5181600" y="6531417"/>
            <a:ext cx="6172200" cy="18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F43393FC-CC56-9761-6D42-027B3AE6A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l="27241" t="-1197" r="867" b="-1625"/>
          <a:stretch/>
        </p:blipFill>
        <p:spPr>
          <a:xfrm>
            <a:off x="-6066" y="4670704"/>
            <a:ext cx="4023361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B41F3DA-E501-B197-46F1-5B070E24627F}"/>
              </a:ext>
            </a:extLst>
          </p:cNvPr>
          <p:cNvSpPr/>
          <p:nvPr userDrawn="1"/>
        </p:nvSpPr>
        <p:spPr>
          <a:xfrm>
            <a:off x="0" y="471488"/>
            <a:ext cx="5029200" cy="6386511"/>
          </a:xfrm>
          <a:prstGeom prst="round1Rect">
            <a:avLst/>
          </a:prstGeom>
          <a:gradFill flip="none" rotWithShape="1"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05AC6C-7EC7-5145-80FE-2B1CBC0907CB}" type="datetime1">
              <a:rPr lang="en-US" smtClean="0"/>
              <a:pPr/>
              <a:t>7/24/2024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780" y="1045465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80" y="2096734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1" y="2298153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83B433-67C0-53B8-5C1B-93016499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7311" y="1045465"/>
            <a:ext cx="5821300" cy="4937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EE74E-40A2-AFBF-ECBC-77B7197D0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DE12E19F-886B-291D-4A24-D72F51F5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6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61052A-9689-E985-64EE-94A5B8AD30DA}"/>
              </a:ext>
            </a:extLst>
          </p:cNvPr>
          <p:cNvSpPr/>
          <p:nvPr userDrawn="1"/>
        </p:nvSpPr>
        <p:spPr>
          <a:xfrm>
            <a:off x="3563471" y="18856"/>
            <a:ext cx="8628527" cy="6858000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86F2-565E-900F-58C7-76AC36435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528" y="573680"/>
            <a:ext cx="6167272" cy="7172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CF0-5AF9-2E71-0B27-5E15CC39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374666"/>
            <a:ext cx="2743200" cy="365125"/>
          </a:xfrm>
        </p:spPr>
        <p:txBody>
          <a:bodyPr/>
          <a:lstStyle>
            <a:lvl1pPr>
              <a:defRPr>
                <a:solidFill>
                  <a:srgbClr val="1B2E5C"/>
                </a:solidFill>
              </a:defRPr>
            </a:lvl1pPr>
          </a:lstStyle>
          <a:p>
            <a:fld id="{2E248986-3079-8847-BFAC-9AC07298F152}" type="datetime1">
              <a:rPr lang="en-US" smtClean="0"/>
              <a:t>7/24/2024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FDC85BC-2D4A-2455-F522-E903DA5342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618565"/>
            <a:ext cx="4725185" cy="5419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B25725-5A83-101D-641C-327811DF072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86528" y="1288927"/>
            <a:ext cx="6167272" cy="1988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C57298-D02E-E1C3-4CCF-177C5C9F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528" y="1449305"/>
            <a:ext cx="6167272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404C075-30E8-7F39-7D0C-B5B5E267E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28" y="2121377"/>
            <a:ext cx="6167272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7F1CE-A246-323E-1E68-981F77F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611" y="6370992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45BD9723-5496-D344-038D-BEEEC122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l="-706" t="-1197" r="19530" b="-1625"/>
          <a:stretch/>
        </p:blipFill>
        <p:spPr>
          <a:xfrm>
            <a:off x="7649026" y="4893906"/>
            <a:ext cx="4542972" cy="1685646"/>
          </a:xfrm>
          <a:prstGeom prst="rect">
            <a:avLst/>
          </a:prstGeom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7792EB4E-44D6-E8FA-5A76-8855098E50EC}"/>
              </a:ext>
            </a:extLst>
          </p:cNvPr>
          <p:cNvSpPr txBox="1">
            <a:spLocks/>
          </p:cNvSpPr>
          <p:nvPr userDrawn="1"/>
        </p:nvSpPr>
        <p:spPr>
          <a:xfrm>
            <a:off x="5181600" y="6531417"/>
            <a:ext cx="6172200" cy="18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FC8A3-ABC0-105A-9E39-2114F4682FF0}"/>
              </a:ext>
            </a:extLst>
          </p:cNvPr>
          <p:cNvSpPr/>
          <p:nvPr userDrawn="1"/>
        </p:nvSpPr>
        <p:spPr>
          <a:xfrm>
            <a:off x="0" y="2285999"/>
            <a:ext cx="12191998" cy="4572001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1C1D-FB2E-7D5E-3FF8-61A974262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9852212" cy="514286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0D1E-7E5A-2438-F810-6C00B16F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809D-45ED-43B1-B70C-0CD5511F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C93D6-0EF0-A14A-9126-265C614F6C27}" type="datetime1">
              <a:rPr lang="en-US" smtClean="0"/>
              <a:t>7/24/2024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328FE-B329-6722-3B78-CEACB44546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61634"/>
            <a:ext cx="10650411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80667C-AC70-98F9-0EC2-B592BEF2E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8381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8E40E7-1CDB-0435-4222-5A531C3DA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8565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1A9A40-5A4B-E5F9-924C-AF7241349943}"/>
              </a:ext>
            </a:extLst>
          </p:cNvPr>
          <p:cNvSpPr/>
          <p:nvPr userDrawn="1"/>
        </p:nvSpPr>
        <p:spPr>
          <a:xfrm>
            <a:off x="9224683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E4609E-C3F6-C39B-571E-6582FDE01433}"/>
              </a:ext>
            </a:extLst>
          </p:cNvPr>
          <p:cNvSpPr/>
          <p:nvPr userDrawn="1"/>
        </p:nvSpPr>
        <p:spPr>
          <a:xfrm>
            <a:off x="5524498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696B4-32E5-934C-C935-E51AE7515C7C}"/>
              </a:ext>
            </a:extLst>
          </p:cNvPr>
          <p:cNvSpPr/>
          <p:nvPr userDrawn="1"/>
        </p:nvSpPr>
        <p:spPr>
          <a:xfrm>
            <a:off x="1824317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098D-EF89-FCA8-FFDB-C82DE463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EEA9C-B7DA-B7D8-6817-7A94E5D6C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26845BB-5054-7090-0BF2-9B3EA481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0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B3E92197-CD4B-B441-864B-5DA04B4D5298}" type="datetime1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70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CAEDC916-57DF-BB4D-7F78-FB7E9D5E985E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7"/>
            <a:ext cx="10515600" cy="8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01DC-7CC6-4F45-B2A3-7E71C06D6525}" type="datetime1">
              <a:rPr lang="en-US" smtClean="0"/>
              <a:t>7/24/2024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6F7BC-C090-9C96-90BE-07C033E04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CE2BD4C-F0D8-FCE9-E2FF-E46FEE523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A27CF-F095-4AC4-211C-BA2BA1C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7B4E-475B-711A-8286-B5000B9F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B707-68C8-9207-99FA-C3CA7E6B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CE6FC62D-82D1-F943-B2A0-0CD620E791E5}" type="datetime1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0235-5627-4F3C-852A-9C3B8A412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485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7F6F-2198-4F81-CFD4-3E2EA8B1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611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RM Connect" pitchFamily="2" charset="0"/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1" r:id="rId4"/>
    <p:sldLayoutId id="2147483660" r:id="rId5"/>
    <p:sldLayoutId id="2147483656" r:id="rId6"/>
    <p:sldLayoutId id="2147483650" r:id="rId7"/>
    <p:sldLayoutId id="2147483651" r:id="rId8"/>
    <p:sldLayoutId id="2147483653" r:id="rId9"/>
    <p:sldLayoutId id="2147483654" r:id="rId10"/>
    <p:sldLayoutId id="2147483662" r:id="rId11"/>
    <p:sldLayoutId id="2147483657" r:id="rId12"/>
    <p:sldLayoutId id="214748365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4C9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3E8-718C-7F6F-E529-B8E9BBD1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2" y="861456"/>
            <a:ext cx="7359868" cy="2484869"/>
          </a:xfrm>
        </p:spPr>
        <p:txBody>
          <a:bodyPr>
            <a:normAutofit/>
          </a:bodyPr>
          <a:lstStyle/>
          <a:p>
            <a:r>
              <a:rPr lang="en-US"/>
              <a:t>Communications &amp; Customer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2C4D-CC9E-8E09-06A5-07A5D6FA4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458418"/>
          </a:xfrm>
        </p:spPr>
        <p:txBody>
          <a:bodyPr>
            <a:normAutofit/>
          </a:bodyPr>
          <a:lstStyle/>
          <a:p>
            <a:r>
              <a:rPr lang="en-US"/>
              <a:t>July 16,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3370BB-D922-2073-86EA-759A41D0289D}"/>
              </a:ext>
            </a:extLst>
          </p:cNvPr>
          <p:cNvSpPr txBox="1">
            <a:spLocks/>
          </p:cNvSpPr>
          <p:nvPr/>
        </p:nvSpPr>
        <p:spPr>
          <a:xfrm>
            <a:off x="4694662" y="3304284"/>
            <a:ext cx="6659138" cy="45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966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305263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E6D47F-61BC-29ED-162F-AA458548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00" b="7900"/>
          <a:stretch/>
        </p:blipFill>
        <p:spPr>
          <a:xfrm>
            <a:off x="17987" y="0"/>
            <a:ext cx="1222513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E1E1B8-5975-5252-3063-C59692BBD7DC}"/>
              </a:ext>
            </a:extLst>
          </p:cNvPr>
          <p:cNvSpPr/>
          <p:nvPr/>
        </p:nvSpPr>
        <p:spPr>
          <a:xfrm>
            <a:off x="0" y="0"/>
            <a:ext cx="12243118" cy="6858000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6000">
                <a:schemeClr val="accent6">
                  <a:lumMod val="40000"/>
                  <a:lumOff val="60000"/>
                  <a:alpha val="64147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3C080-5695-76C5-0FAA-E37200F1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9</a:t>
            </a:fld>
            <a:endParaRPr lang="en-US"/>
          </a:p>
        </p:txBody>
      </p:sp>
      <p:sp>
        <p:nvSpPr>
          <p:cNvPr id="21" name="Round Single Corner Rectangle 20">
            <a:extLst>
              <a:ext uri="{FF2B5EF4-FFF2-40B4-BE49-F238E27FC236}">
                <a16:creationId xmlns:a16="http://schemas.microsoft.com/office/drawing/2014/main" id="{14595568-C543-8E52-1B61-F55C7CFF4071}"/>
              </a:ext>
            </a:extLst>
          </p:cNvPr>
          <p:cNvSpPr/>
          <p:nvPr/>
        </p:nvSpPr>
        <p:spPr>
          <a:xfrm>
            <a:off x="3312" y="20837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BCEF9-EB36-05A5-671D-8E3ACBFF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3470"/>
            <a:ext cx="6715539" cy="607890"/>
          </a:xfrm>
        </p:spPr>
        <p:txBody>
          <a:bodyPr>
            <a:normAutofit/>
          </a:bodyPr>
          <a:lstStyle/>
          <a:p>
            <a:r>
              <a:rPr lang="en-US"/>
              <a:t>Applications by Project Type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87DF2-1FEE-72F0-D1E3-700B7D2D5C5F}"/>
              </a:ext>
            </a:extLst>
          </p:cNvPr>
          <p:cNvSpPr txBox="1"/>
          <p:nvPr/>
        </p:nvSpPr>
        <p:spPr>
          <a:xfrm>
            <a:off x="8130375" y="1750579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C15E7-8E58-5F29-A52A-23EABDA77512}"/>
              </a:ext>
            </a:extLst>
          </p:cNvPr>
          <p:cNvSpPr txBox="1"/>
          <p:nvPr/>
        </p:nvSpPr>
        <p:spPr>
          <a:xfrm>
            <a:off x="8502927" y="1882897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Avocado to Cherimoya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648A97-09F0-4308-F6F6-E50243100B40}"/>
              </a:ext>
            </a:extLst>
          </p:cNvPr>
          <p:cNvSpPr txBox="1"/>
          <p:nvPr/>
        </p:nvSpPr>
        <p:spPr>
          <a:xfrm>
            <a:off x="8136584" y="2800870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6D8BE9-AE4C-1303-7962-501905E5E5B0}"/>
              </a:ext>
            </a:extLst>
          </p:cNvPr>
          <p:cNvSpPr txBox="1"/>
          <p:nvPr/>
        </p:nvSpPr>
        <p:spPr>
          <a:xfrm>
            <a:off x="8509136" y="2933188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Avocado to Unknown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4A0157-F27E-AD75-5A5A-E81B1C37BA2D}"/>
              </a:ext>
            </a:extLst>
          </p:cNvPr>
          <p:cNvSpPr txBox="1"/>
          <p:nvPr/>
        </p:nvSpPr>
        <p:spPr>
          <a:xfrm>
            <a:off x="8145399" y="3715535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972A00-2A9F-8E94-058F-0831F3802ED6}"/>
              </a:ext>
            </a:extLst>
          </p:cNvPr>
          <p:cNvSpPr txBox="1"/>
          <p:nvPr/>
        </p:nvSpPr>
        <p:spPr>
          <a:xfrm>
            <a:off x="8517951" y="3847853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Avocado to Winegrapes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F84B81-E3A3-2E10-604C-98B60DA7F213}"/>
              </a:ext>
            </a:extLst>
          </p:cNvPr>
          <p:cNvSpPr txBox="1"/>
          <p:nvPr/>
        </p:nvSpPr>
        <p:spPr>
          <a:xfrm>
            <a:off x="8166091" y="4774957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311807-8042-009F-67EF-FB9891A7B4E2}"/>
              </a:ext>
            </a:extLst>
          </p:cNvPr>
          <p:cNvSpPr txBox="1"/>
          <p:nvPr/>
        </p:nvSpPr>
        <p:spPr>
          <a:xfrm>
            <a:off x="8538643" y="4907275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Citrus to Passion Fruit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185A1B-3AE7-CE95-9DC6-A176BA2ABA8B}"/>
              </a:ext>
            </a:extLst>
          </p:cNvPr>
          <p:cNvSpPr txBox="1"/>
          <p:nvPr/>
        </p:nvSpPr>
        <p:spPr>
          <a:xfrm>
            <a:off x="8166093" y="5748419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1AD9BC-B35C-4EFC-C27D-BE22DB251B6D}"/>
              </a:ext>
            </a:extLst>
          </p:cNvPr>
          <p:cNvSpPr txBox="1"/>
          <p:nvPr/>
        </p:nvSpPr>
        <p:spPr>
          <a:xfrm>
            <a:off x="8538645" y="5880737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Citrus to Winegrapes</a:t>
            </a:r>
          </a:p>
        </p:txBody>
      </p:sp>
      <p:pic>
        <p:nvPicPr>
          <p:cNvPr id="6" name="Picture 5" descr="A group of fruits with different colors and lines&#10;&#10;Description automatically generated with medium confidence">
            <a:extLst>
              <a:ext uri="{FF2B5EF4-FFF2-40B4-BE49-F238E27FC236}">
                <a16:creationId xmlns:a16="http://schemas.microsoft.com/office/drawing/2014/main" id="{4B27C9E2-EF9D-2BB6-9387-504BF48FD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102"/>
          <a:stretch/>
        </p:blipFill>
        <p:spPr>
          <a:xfrm>
            <a:off x="169436" y="1355524"/>
            <a:ext cx="8030588" cy="544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8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Strategic Communications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Development Recap</a:t>
            </a:r>
          </a:p>
        </p:txBody>
      </p:sp>
    </p:spTree>
    <p:extLst>
      <p:ext uri="{BB962C8B-B14F-4D97-AF65-F5344CB8AC3E}">
        <p14:creationId xmlns:p14="http://schemas.microsoft.com/office/powerpoint/2010/main" val="314932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1102DF-BEC0-AA09-6A83-35659DDA5AA4}"/>
              </a:ext>
            </a:extLst>
          </p:cNvPr>
          <p:cNvSpPr/>
          <p:nvPr/>
        </p:nvSpPr>
        <p:spPr>
          <a:xfrm>
            <a:off x="4367848" y="1922790"/>
            <a:ext cx="3386256" cy="4349130"/>
          </a:xfrm>
          <a:prstGeom prst="roundRect">
            <a:avLst/>
          </a:prstGeom>
          <a:gradFill flip="none" rotWithShape="1">
            <a:gsLst>
              <a:gs pos="100000">
                <a:srgbClr val="0966AF"/>
              </a:gs>
              <a:gs pos="60000">
                <a:srgbClr val="204C90"/>
              </a:gs>
              <a:gs pos="17000">
                <a:srgbClr val="97D8E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Strategic Communications Plan Development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25BF-4F99-697C-E269-24B42408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COMMUNICATIONS &amp; CUSTOMER SERVICE COMMITTEE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11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7636267-3D77-683D-AB06-5F8DB785318E}"/>
              </a:ext>
            </a:extLst>
          </p:cNvPr>
          <p:cNvSpPr/>
          <p:nvPr/>
        </p:nvSpPr>
        <p:spPr>
          <a:xfrm>
            <a:off x="628184" y="1906859"/>
            <a:ext cx="3386256" cy="4349130"/>
          </a:xfrm>
          <a:prstGeom prst="roundRect">
            <a:avLst/>
          </a:prstGeom>
          <a:gradFill flip="none" rotWithShape="1">
            <a:gsLst>
              <a:gs pos="100000">
                <a:srgbClr val="0966AF"/>
              </a:gs>
              <a:gs pos="60000">
                <a:srgbClr val="204C90"/>
              </a:gs>
              <a:gs pos="17000">
                <a:srgbClr val="97D8E9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ext Placeholder 4">
            <a:extLst>
              <a:ext uri="{FF2B5EF4-FFF2-40B4-BE49-F238E27FC236}">
                <a16:creationId xmlns:a16="http://schemas.microsoft.com/office/drawing/2014/main" id="{BFB9D73C-C453-19E5-4B1F-1755295815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651423"/>
              </p:ext>
            </p:extLst>
          </p:nvPr>
        </p:nvGraphicFramePr>
        <p:xfrm>
          <a:off x="693234" y="1817650"/>
          <a:ext cx="10660566" cy="4359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19D5289-4E6B-7BA2-AF9D-0C9936087000}"/>
              </a:ext>
            </a:extLst>
          </p:cNvPr>
          <p:cNvSpPr/>
          <p:nvPr/>
        </p:nvSpPr>
        <p:spPr>
          <a:xfrm>
            <a:off x="8055896" y="1918011"/>
            <a:ext cx="3507921" cy="4349130"/>
          </a:xfrm>
          <a:prstGeom prst="roundRect">
            <a:avLst/>
          </a:prstGeom>
          <a:noFill/>
          <a:ln w="31750">
            <a:solidFill>
              <a:srgbClr val="97D8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25BF-4F99-697C-E269-24B42408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64772" y="6348536"/>
            <a:ext cx="5489028" cy="365125"/>
          </a:xfrm>
        </p:spPr>
        <p:txBody>
          <a:bodyPr/>
          <a:lstStyle/>
          <a:p>
            <a:r>
              <a:rPr lang="en-US"/>
              <a:t>Communications &amp; Customer Service Meeting</a:t>
            </a:r>
            <a:r>
              <a:rPr lang="en-US">
                <a:solidFill>
                  <a:srgbClr val="FEBF0F"/>
                </a:solidFill>
              </a:rPr>
              <a:t> | </a:t>
            </a:r>
            <a:r>
              <a:rPr lang="en-US"/>
              <a:t>July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7A506A-1BAE-3055-D928-F3AA3BECEB05}"/>
              </a:ext>
            </a:extLst>
          </p:cNvPr>
          <p:cNvSpPr txBox="1">
            <a:spLocks/>
          </p:cNvSpPr>
          <p:nvPr/>
        </p:nvSpPr>
        <p:spPr>
          <a:xfrm>
            <a:off x="747664" y="647321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WHO: Resident Demographic Research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D6ADC9-DD93-F8D5-BDD2-37FF0B09D4E9}"/>
              </a:ext>
            </a:extLst>
          </p:cNvPr>
          <p:cNvSpPr txBox="1">
            <a:spLocks/>
          </p:cNvSpPr>
          <p:nvPr/>
        </p:nvSpPr>
        <p:spPr>
          <a:xfrm>
            <a:off x="838199" y="2274595"/>
            <a:ext cx="3746501" cy="2035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Voter Data: Age</a:t>
            </a:r>
          </a:p>
          <a:p>
            <a:pPr lvl="2"/>
            <a:r>
              <a:rPr lang="en-US">
                <a:solidFill>
                  <a:srgbClr val="0966AF"/>
                </a:solidFill>
              </a:rPr>
              <a:t>14% - 18-29</a:t>
            </a:r>
          </a:p>
          <a:p>
            <a:pPr lvl="2"/>
            <a:r>
              <a:rPr lang="en-US">
                <a:solidFill>
                  <a:srgbClr val="0966AF"/>
                </a:solidFill>
              </a:rPr>
              <a:t>29% - 30-49</a:t>
            </a:r>
          </a:p>
          <a:p>
            <a:pPr lvl="2"/>
            <a:r>
              <a:rPr lang="en-US">
                <a:solidFill>
                  <a:srgbClr val="0966AF"/>
                </a:solidFill>
              </a:rPr>
              <a:t>24% - 50-64</a:t>
            </a:r>
          </a:p>
          <a:p>
            <a:pPr lvl="2"/>
            <a:r>
              <a:rPr lang="en-US">
                <a:solidFill>
                  <a:srgbClr val="0966AF"/>
                </a:solidFill>
              </a:rPr>
              <a:t>33% - 65+</a:t>
            </a:r>
          </a:p>
          <a:p>
            <a:pPr lvl="2"/>
            <a:endParaRPr lang="en-US">
              <a:solidFill>
                <a:srgbClr val="0966AF"/>
              </a:solidFill>
            </a:endParaRPr>
          </a:p>
          <a:p>
            <a:pPr lvl="2"/>
            <a:endParaRPr lang="en-US">
              <a:solidFill>
                <a:srgbClr val="0966AF"/>
              </a:solidFill>
            </a:endParaRPr>
          </a:p>
          <a:p>
            <a:pPr lvl="2"/>
            <a:endParaRPr lang="en-US" sz="1800"/>
          </a:p>
          <a:p>
            <a:pPr lvl="2"/>
            <a:endParaRPr lang="en-US" sz="1800"/>
          </a:p>
          <a:p>
            <a:pPr lvl="2"/>
            <a:endParaRPr lang="en-US" sz="1800"/>
          </a:p>
        </p:txBody>
      </p:sp>
      <p:pic>
        <p:nvPicPr>
          <p:cNvPr id="8" name="Picture 7" descr="A diagram of a circle with numbers and symbols&#10;&#10;Description automatically generated">
            <a:extLst>
              <a:ext uri="{FF2B5EF4-FFF2-40B4-BE49-F238E27FC236}">
                <a16:creationId xmlns:a16="http://schemas.microsoft.com/office/drawing/2014/main" id="{25901533-F158-B9AA-179A-1CBE0EACA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2" t="3631" r="9269" b="6111"/>
          <a:stretch/>
        </p:blipFill>
        <p:spPr>
          <a:xfrm>
            <a:off x="4162653" y="2737097"/>
            <a:ext cx="3132634" cy="314534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BDB880-61A1-E245-AFC5-8481F793A69A}"/>
              </a:ext>
            </a:extLst>
          </p:cNvPr>
          <p:cNvSpPr txBox="1">
            <a:spLocks/>
          </p:cNvSpPr>
          <p:nvPr/>
        </p:nvSpPr>
        <p:spPr>
          <a:xfrm>
            <a:off x="7731659" y="2274594"/>
            <a:ext cx="3531605" cy="2035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Housing:</a:t>
            </a:r>
          </a:p>
          <a:p>
            <a:pPr lvl="1"/>
            <a:r>
              <a:rPr lang="en-US">
                <a:solidFill>
                  <a:srgbClr val="0966AF"/>
                </a:solidFill>
              </a:rPr>
              <a:t> Owner-occupied homeowners: 59.1%</a:t>
            </a:r>
          </a:p>
          <a:p>
            <a:pPr lvl="2"/>
            <a:r>
              <a:rPr lang="en-US">
                <a:solidFill>
                  <a:srgbClr val="0966AF"/>
                </a:solidFill>
              </a:rPr>
              <a:t>61-71% have mortgages (Bonsall/ Fallbrook)</a:t>
            </a:r>
          </a:p>
          <a:p>
            <a:pPr lvl="1"/>
            <a:endParaRPr lang="en-US">
              <a:solidFill>
                <a:srgbClr val="0966AF"/>
              </a:solidFill>
            </a:endParaRPr>
          </a:p>
          <a:p>
            <a:pPr lvl="2"/>
            <a:endParaRPr lang="en-US">
              <a:solidFill>
                <a:srgbClr val="0966AF"/>
              </a:solidFill>
            </a:endParaRPr>
          </a:p>
          <a:p>
            <a:pPr lvl="2"/>
            <a:endParaRPr lang="en-US">
              <a:solidFill>
                <a:srgbClr val="0966AF"/>
              </a:solidFill>
            </a:endParaRPr>
          </a:p>
          <a:p>
            <a:pPr lvl="2"/>
            <a:endParaRPr lang="en-US" sz="1800"/>
          </a:p>
          <a:p>
            <a:pPr lvl="2"/>
            <a:endParaRPr lang="en-US" sz="1800"/>
          </a:p>
          <a:p>
            <a:pPr lvl="2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7681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6D17F-7300-F105-FE53-5DEC0C4E8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E4466-EC62-37C8-DEEB-EF1BF09FE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WHO: Customer Service Research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6B75A7A-A2C1-0643-F2B4-459695153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0249928"/>
              </p:ext>
            </p:extLst>
          </p:nvPr>
        </p:nvGraphicFramePr>
        <p:xfrm>
          <a:off x="667265" y="1588164"/>
          <a:ext cx="5304911" cy="4812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F8461C0-5CFC-E4FA-36A3-CBA590CC8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446214"/>
              </p:ext>
            </p:extLst>
          </p:nvPr>
        </p:nvGraphicFramePr>
        <p:xfrm>
          <a:off x="6219826" y="1676435"/>
          <a:ext cx="5624513" cy="4316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02790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FFA9-224C-5220-2F00-8A1DF27F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WHO: Target Audiences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E325D-6F64-33D8-D6E0-266DA50D0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Residents</a:t>
            </a:r>
          </a:p>
          <a:p>
            <a:r>
              <a:rPr lang="en-US" sz="2000"/>
              <a:t>Agricultural ratepayers</a:t>
            </a:r>
          </a:p>
          <a:p>
            <a:r>
              <a:rPr lang="en-US" sz="2000"/>
              <a:t>Board</a:t>
            </a:r>
          </a:p>
          <a:p>
            <a:r>
              <a:rPr lang="en-US" sz="2000"/>
              <a:t>Staff</a:t>
            </a:r>
          </a:p>
          <a:p>
            <a:r>
              <a:rPr lang="en-US" sz="2000"/>
              <a:t>Media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74328-7859-8C59-382A-6A9AA88F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C93D6-0EF0-A14A-9126-265C614F6C27}" type="datetime1">
              <a:rPr lang="en-US" smtClean="0"/>
              <a:t>7/24/2024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2D2004-37D9-E78C-2B50-0919EA9EF4D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sz="2000"/>
              <a:t>Neighboring agencies</a:t>
            </a:r>
          </a:p>
          <a:p>
            <a:r>
              <a:rPr lang="en-US" sz="2000"/>
              <a:t>HOAs</a:t>
            </a:r>
          </a:p>
          <a:p>
            <a:r>
              <a:rPr lang="en-US" sz="2000"/>
              <a:t>Community groups</a:t>
            </a:r>
          </a:p>
          <a:p>
            <a:r>
              <a:rPr lang="en-US" sz="2000"/>
              <a:t>Elected officials</a:t>
            </a:r>
          </a:p>
          <a:p>
            <a:r>
              <a:rPr lang="en-US" sz="2000"/>
              <a:t>Schools</a:t>
            </a:r>
          </a:p>
          <a:p>
            <a:r>
              <a:rPr lang="en-US" sz="2000"/>
              <a:t>Job applicants</a:t>
            </a:r>
          </a:p>
          <a:p>
            <a:r>
              <a:rPr lang="en-US" sz="2000"/>
              <a:t>Industry groups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6AF451-759F-7C5B-24BD-41B3E55DE42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2000"/>
              <a:t>Contractors</a:t>
            </a:r>
          </a:p>
          <a:p>
            <a:r>
              <a:rPr lang="en-US" sz="2000"/>
              <a:t>Developers</a:t>
            </a:r>
          </a:p>
          <a:p>
            <a:r>
              <a:rPr lang="en-US" sz="2000"/>
              <a:t>Sub metered residents</a:t>
            </a:r>
          </a:p>
          <a:p>
            <a:r>
              <a:rPr lang="en-US" sz="2000"/>
              <a:t>Real estate agents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6A579-D13D-F86F-BB03-157781AA2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4CF88-4338-77DC-C3A0-C7A3436E3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E54CE-4121-49EA-3422-C6E8B250C3F7}"/>
              </a:ext>
            </a:extLst>
          </p:cNvPr>
          <p:cNvSpPr txBox="1"/>
          <p:nvPr/>
        </p:nvSpPr>
        <p:spPr>
          <a:xfrm>
            <a:off x="1828798" y="1794055"/>
            <a:ext cx="1095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Primary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951C8-279A-A735-D4A1-CD896B053351}"/>
              </a:ext>
            </a:extLst>
          </p:cNvPr>
          <p:cNvSpPr txBox="1"/>
          <p:nvPr/>
        </p:nvSpPr>
        <p:spPr>
          <a:xfrm>
            <a:off x="5548364" y="1824833"/>
            <a:ext cx="1095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Secondary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950E4-7161-FD6C-64FB-454648A0F6BC}"/>
              </a:ext>
            </a:extLst>
          </p:cNvPr>
          <p:cNvSpPr txBox="1"/>
          <p:nvPr/>
        </p:nvSpPr>
        <p:spPr>
          <a:xfrm>
            <a:off x="9267930" y="1824833"/>
            <a:ext cx="1095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Tertiary</a:t>
            </a:r>
          </a:p>
        </p:txBody>
      </p:sp>
    </p:spTree>
    <p:extLst>
      <p:ext uri="{BB962C8B-B14F-4D97-AF65-F5344CB8AC3E}">
        <p14:creationId xmlns:p14="http://schemas.microsoft.com/office/powerpoint/2010/main" val="3251273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F633-8551-34E2-2FB8-9099E4008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&amp; 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A8D6D-225C-C2A1-461B-744E5E34D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 Messages: “Rainbow Water…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EF5A1-5C12-C055-7152-40F147A01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88450" y="1684411"/>
            <a:ext cx="4096079" cy="567705"/>
          </a:xfrm>
        </p:spPr>
        <p:txBody>
          <a:bodyPr/>
          <a:lstStyle/>
          <a:p>
            <a:r>
              <a:rPr lang="en-US"/>
              <a:t>Tone &amp; Voice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AE1C37-0DD9-F93B-9DF5-2090202B5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2384399"/>
            <a:ext cx="5896148" cy="3836428"/>
          </a:xfrm>
        </p:spPr>
        <p:txBody>
          <a:bodyPr>
            <a:normAutofit/>
          </a:bodyPr>
          <a:lstStyle/>
          <a:p>
            <a:r>
              <a:rPr lang="en-US" sz="2400"/>
              <a:t>Provides good value for the price</a:t>
            </a:r>
          </a:p>
          <a:p>
            <a:r>
              <a:rPr lang="en-US" sz="2400"/>
              <a:t>Cares about its customers</a:t>
            </a:r>
          </a:p>
          <a:p>
            <a:r>
              <a:rPr lang="en-US" sz="2400"/>
              <a:t>Supports agriculture</a:t>
            </a:r>
          </a:p>
          <a:p>
            <a:r>
              <a:rPr lang="en-US" sz="2400"/>
              <a:t>Makes responsible decisions</a:t>
            </a:r>
          </a:p>
          <a:p>
            <a:r>
              <a:rPr lang="en-US" sz="2400"/>
              <a:t>Values &amp; supports its team</a:t>
            </a:r>
          </a:p>
          <a:p>
            <a:r>
              <a:rPr lang="en-US" sz="2400"/>
              <a:t>Is an important community partner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3F5C-21C7-3402-37CC-D7512F69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6D1D83-31A6-DFDE-6545-7820F5541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8450" y="2355241"/>
            <a:ext cx="4096079" cy="3836428"/>
          </a:xfrm>
        </p:spPr>
        <p:txBody>
          <a:bodyPr>
            <a:normAutofit/>
          </a:bodyPr>
          <a:lstStyle/>
          <a:p>
            <a:r>
              <a:rPr lang="en-US" sz="2400"/>
              <a:t>Professional &amp; informative</a:t>
            </a:r>
          </a:p>
          <a:p>
            <a:r>
              <a:rPr lang="en-US" sz="2400"/>
              <a:t>Supportive &amp; collaborative</a:t>
            </a:r>
          </a:p>
          <a:p>
            <a:r>
              <a:rPr lang="en-US" sz="2400"/>
              <a:t>Empathetic &amp; reassuring</a:t>
            </a:r>
          </a:p>
          <a:p>
            <a:r>
              <a:rPr lang="en-US" sz="2400"/>
              <a:t>Clear &amp; accessible</a:t>
            </a:r>
          </a:p>
          <a:p>
            <a:r>
              <a:rPr lang="en-US" sz="2400"/>
              <a:t>Engaging &amp; inspiring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21D9A30-F44E-3DC8-37B9-3873B9F12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06B1-6AC8-C547-97A4-7242AEDA87E2}" type="datetime1">
              <a:rPr lang="en-US" smtClean="0"/>
              <a:t>7/24/2024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66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BCF89-D9FE-F76B-64ED-C28E913D6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C89D4-11A2-6CAD-9D6F-65580AD52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WHERE: Existing Channels in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1F49E-DF16-FDD4-A686-128652322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27914"/>
            <a:ext cx="6367273" cy="454904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/>
              <a:t>Customer Newsletter (monthly w/bill)</a:t>
            </a:r>
            <a:endParaRPr lang="en-US">
              <a:solidFill>
                <a:srgbClr val="0966AF"/>
              </a:solidFill>
            </a:endParaRP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2"/>
                </a:solidFill>
              </a:rPr>
              <a:t>Community Newsletter (quarterly mailed)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2"/>
                </a:solidFill>
              </a:rPr>
              <a:t>Press releases: Village News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2"/>
                </a:solidFill>
              </a:rPr>
              <a:t>Community events (Avo Festival)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2"/>
                </a:solidFill>
              </a:rPr>
              <a:t>Social media (for careers only)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2"/>
                </a:solidFill>
              </a:rPr>
              <a:t>Industry conferences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2"/>
                </a:solidFill>
              </a:rPr>
              <a:t>Award applications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2"/>
                </a:solidFill>
              </a:rPr>
              <a:t>Thought leadership articles (some)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2"/>
                </a:solidFill>
              </a:rPr>
              <a:t>Direct mailers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2"/>
                </a:solidFill>
              </a:rPr>
              <a:t>YouTube (for meetings only)</a:t>
            </a:r>
          </a:p>
          <a:p>
            <a:pPr>
              <a:lnSpc>
                <a:spcPct val="110000"/>
              </a:lnSpc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ED28F-3F8A-5D96-F709-BE3FC3BA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35D188-CF92-D76C-3682-3A7265583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45457" y="768655"/>
            <a:ext cx="2909854" cy="376151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1F756C8-3DEF-2FF2-86E8-CA2CE2B70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732" y="2649414"/>
            <a:ext cx="3994111" cy="250604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" name="Picture 9" descr="A green hill with trees and a logo&#10;&#10;Description automatically generated">
            <a:extLst>
              <a:ext uri="{FF2B5EF4-FFF2-40B4-BE49-F238E27FC236}">
                <a16:creationId xmlns:a16="http://schemas.microsoft.com/office/drawing/2014/main" id="{589088CC-1926-2BC8-BCAE-14590B65F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787" y="4317263"/>
            <a:ext cx="3044665" cy="203908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4873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D2188-C990-A581-58F9-9F8CC4FAA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1442B-21D8-6230-41BA-DA0B4F46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WHERE: Channels not currently in use (much)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5E14C-BB53-051C-0BCA-230D348A3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27914"/>
            <a:ext cx="6367273" cy="454904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/>
              <a:t>Social media (coming soon)</a:t>
            </a:r>
          </a:p>
          <a:p>
            <a:pPr>
              <a:lnSpc>
                <a:spcPct val="110000"/>
              </a:lnSpc>
            </a:pPr>
            <a:r>
              <a:rPr lang="en-US"/>
              <a:t>Videos (coming soon)</a:t>
            </a:r>
          </a:p>
          <a:p>
            <a:pPr>
              <a:lnSpc>
                <a:spcPct val="110000"/>
              </a:lnSpc>
            </a:pPr>
            <a:r>
              <a:rPr lang="en-US"/>
              <a:t>Educational webinars</a:t>
            </a:r>
          </a:p>
          <a:p>
            <a:pPr>
              <a:lnSpc>
                <a:spcPct val="110000"/>
              </a:lnSpc>
            </a:pPr>
            <a:r>
              <a:rPr lang="en-US"/>
              <a:t>Blog posts</a:t>
            </a:r>
          </a:p>
          <a:p>
            <a:pPr>
              <a:lnSpc>
                <a:spcPct val="110000"/>
              </a:lnSpc>
            </a:pPr>
            <a:r>
              <a:rPr lang="en-US"/>
              <a:t>Email marketing</a:t>
            </a:r>
          </a:p>
          <a:p>
            <a:pPr>
              <a:lnSpc>
                <a:spcPct val="110000"/>
              </a:lnSpc>
            </a:pPr>
            <a:r>
              <a:rPr lang="en-US"/>
              <a:t>Podcasts (12-34 year-old audience)</a:t>
            </a:r>
          </a:p>
          <a:p>
            <a:pPr>
              <a:lnSpc>
                <a:spcPct val="110000"/>
              </a:lnSpc>
            </a:pPr>
            <a:endParaRPr lang="en-US"/>
          </a:p>
          <a:p>
            <a:pPr>
              <a:lnSpc>
                <a:spcPct val="110000"/>
              </a:lnSpc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36C89-37EE-0538-EA04-61D376B0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466D8F-3CD8-205E-78B7-5285A3B60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012" y="3986899"/>
            <a:ext cx="3903084" cy="2190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EB1656-0CA0-B339-E4F7-BF5BB0ADE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502">
            <a:off x="6550190" y="1523210"/>
            <a:ext cx="5234675" cy="28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21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EE99B-F568-9724-0FC3-86FBF7B3B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572C-741E-DB8C-F875-815CB1C5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WHERE: Social Media Channel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394B3-FE82-5EFD-F839-96DEF625D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27914"/>
            <a:ext cx="6574997" cy="509356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/>
              <a:t>Demographics </a:t>
            </a:r>
          </a:p>
          <a:p>
            <a:pPr lvl="1">
              <a:lnSpc>
                <a:spcPct val="110000"/>
              </a:lnSpc>
            </a:pPr>
            <a:r>
              <a:rPr lang="en-US"/>
              <a:t>Social channels</a:t>
            </a:r>
          </a:p>
          <a:p>
            <a:pPr lvl="2">
              <a:lnSpc>
                <a:spcPct val="110000"/>
              </a:lnSpc>
            </a:pPr>
            <a:r>
              <a:rPr lang="en-US">
                <a:effectLst/>
              </a:rPr>
              <a:t>YouTube and Facebook are the only two platforms that majorities of all age groups use. Still a wide margin between ages.</a:t>
            </a:r>
          </a:p>
          <a:p>
            <a:pPr lvl="2">
              <a:lnSpc>
                <a:spcPct val="110000"/>
              </a:lnSpc>
            </a:pPr>
            <a:r>
              <a:rPr lang="en-US" sz="1800">
                <a:effectLst/>
              </a:rPr>
              <a:t>27% to 35% of U.S. adults use Pinterest, TikTok, LinkedIn, WhatsApp, and Snapchat.</a:t>
            </a:r>
          </a:p>
          <a:p>
            <a:pPr lvl="2">
              <a:lnSpc>
                <a:spcPct val="110000"/>
              </a:lnSpc>
            </a:pPr>
            <a:r>
              <a:rPr lang="en-US">
                <a:effectLst/>
              </a:rPr>
              <a:t>About one-in-five say they use Twitter (recently renamed “X”) and Reddit.  </a:t>
            </a:r>
            <a:endParaRPr lang="en-US"/>
          </a:p>
          <a:p>
            <a:pPr lvl="2">
              <a:lnSpc>
                <a:spcPct val="110000"/>
              </a:lnSpc>
            </a:pPr>
            <a:r>
              <a:rPr lang="en-US" sz="1800"/>
              <a:t>YouTube use</a:t>
            </a:r>
            <a:endParaRPr lang="en-US" sz="1800">
              <a:effectLst/>
            </a:endParaRPr>
          </a:p>
          <a:p>
            <a:pPr lvl="3">
              <a:lnSpc>
                <a:spcPct val="110000"/>
              </a:lnSpc>
            </a:pPr>
            <a:r>
              <a:rPr lang="en-US" sz="1700">
                <a:solidFill>
                  <a:srgbClr val="0966AF"/>
                </a:solidFill>
                <a:effectLst/>
              </a:rPr>
              <a:t>83% Adults 18-65+</a:t>
            </a:r>
          </a:p>
          <a:p>
            <a:pPr lvl="3">
              <a:lnSpc>
                <a:spcPct val="110000"/>
              </a:lnSpc>
            </a:pPr>
            <a:r>
              <a:rPr lang="en-US" sz="1700">
                <a:solidFill>
                  <a:srgbClr val="0966AF"/>
                </a:solidFill>
                <a:effectLst/>
              </a:rPr>
              <a:t>15% 65+ </a:t>
            </a:r>
          </a:p>
          <a:p>
            <a:pPr lvl="2">
              <a:lnSpc>
                <a:spcPct val="110000"/>
              </a:lnSpc>
            </a:pPr>
            <a:r>
              <a:rPr lang="en-US" sz="1800"/>
              <a:t>Facebook use</a:t>
            </a:r>
            <a:endParaRPr lang="en-US" sz="1800">
              <a:effectLst/>
            </a:endParaRPr>
          </a:p>
          <a:p>
            <a:pPr lvl="3">
              <a:lnSpc>
                <a:spcPct val="110000"/>
              </a:lnSpc>
            </a:pPr>
            <a:r>
              <a:rPr lang="en-US" sz="1700">
                <a:solidFill>
                  <a:srgbClr val="0966AF"/>
                </a:solidFill>
                <a:effectLst/>
              </a:rPr>
              <a:t>68% Most Americans</a:t>
            </a:r>
          </a:p>
          <a:p>
            <a:pPr lvl="3">
              <a:lnSpc>
                <a:spcPct val="110000"/>
              </a:lnSpc>
            </a:pPr>
            <a:r>
              <a:rPr lang="en-US" sz="1700">
                <a:solidFill>
                  <a:srgbClr val="0966AF"/>
                </a:solidFill>
                <a:effectLst/>
              </a:rPr>
              <a:t>Dominant player in online landscape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88D1B-A29E-12DB-61E3-BE013AAE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FB4C4-5D34-A952-531C-C43730ECE2F2}"/>
              </a:ext>
            </a:extLst>
          </p:cNvPr>
          <p:cNvSpPr txBox="1"/>
          <p:nvPr/>
        </p:nvSpPr>
        <p:spPr>
          <a:xfrm>
            <a:off x="7548007" y="6169721"/>
            <a:ext cx="3441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1000"/>
              <a:t>Source: Pew Research Study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B818C2-75EE-D47F-6648-B2424C148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7" b="15221"/>
          <a:stretch/>
        </p:blipFill>
        <p:spPr>
          <a:xfrm>
            <a:off x="7727950" y="1669915"/>
            <a:ext cx="3441700" cy="438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99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2024 Poster </a:t>
            </a:r>
            <a:br>
              <a:rPr lang="en-US"/>
            </a:br>
            <a:r>
              <a:rPr lang="en-US"/>
              <a:t>Contest Winners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5BE4-AD99-E1E4-76E8-7381DAF1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Awards Recognition</a:t>
            </a:r>
          </a:p>
        </p:txBody>
      </p:sp>
    </p:spTree>
    <p:extLst>
      <p:ext uri="{BB962C8B-B14F-4D97-AF65-F5344CB8AC3E}">
        <p14:creationId xmlns:p14="http://schemas.microsoft.com/office/powerpoint/2010/main" val="2507722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5F9E-2A8E-3ED0-556C-D201FDC4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WHERE: Social Media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0F08-224C-5C33-160C-929D8C14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AF471B04-3FA6-7A61-176E-6290B10B3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"/>
          <a:stretch/>
        </p:blipFill>
        <p:spPr>
          <a:xfrm>
            <a:off x="4189412" y="1557454"/>
            <a:ext cx="3813175" cy="4570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18C127-33F5-E984-3817-BF6834BD5BF7}"/>
              </a:ext>
            </a:extLst>
          </p:cNvPr>
          <p:cNvSpPr txBox="1"/>
          <p:nvPr/>
        </p:nvSpPr>
        <p:spPr>
          <a:xfrm>
            <a:off x="4064143" y="6233239"/>
            <a:ext cx="3441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1000"/>
              <a:t>Source: Pew Research Study 2023</a:t>
            </a:r>
          </a:p>
        </p:txBody>
      </p:sp>
      <p:pic>
        <p:nvPicPr>
          <p:cNvPr id="5" name="Picture 4" descr="A diagram of a circle with numbers and symbols&#10;&#10;Description automatically generated">
            <a:extLst>
              <a:ext uri="{FF2B5EF4-FFF2-40B4-BE49-F238E27FC236}">
                <a16:creationId xmlns:a16="http://schemas.microsoft.com/office/drawing/2014/main" id="{B14435C3-18C4-60C9-B7ED-DDEE463C8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2" t="3631" r="9269" b="6111"/>
          <a:stretch/>
        </p:blipFill>
        <p:spPr>
          <a:xfrm>
            <a:off x="682914" y="2715768"/>
            <a:ext cx="2743409" cy="2754542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7985712E-95D2-4838-4A35-FDFC89C7F770}"/>
              </a:ext>
            </a:extLst>
          </p:cNvPr>
          <p:cNvSpPr txBox="1">
            <a:spLocks/>
          </p:cNvSpPr>
          <p:nvPr/>
        </p:nvSpPr>
        <p:spPr>
          <a:xfrm>
            <a:off x="516953" y="1918171"/>
            <a:ext cx="3075332" cy="662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204C90"/>
                </a:solidFill>
              </a:rPr>
              <a:t>District Voter</a:t>
            </a:r>
          </a:p>
          <a:p>
            <a:pPr algn="ctr"/>
            <a:r>
              <a:rPr lang="en-US">
                <a:solidFill>
                  <a:srgbClr val="204C90"/>
                </a:solidFill>
              </a:rPr>
              <a:t>Age Distribution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54BEC41A-83A1-CC32-8660-4C484FC56C73}"/>
              </a:ext>
            </a:extLst>
          </p:cNvPr>
          <p:cNvSpPr txBox="1">
            <a:spLocks/>
          </p:cNvSpPr>
          <p:nvPr/>
        </p:nvSpPr>
        <p:spPr>
          <a:xfrm>
            <a:off x="8375904" y="1557454"/>
            <a:ext cx="2977895" cy="39128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en-US">
              <a:solidFill>
                <a:srgbClr val="204C90"/>
              </a:solidFill>
            </a:endParaRPr>
          </a:p>
          <a:p>
            <a:pPr>
              <a:lnSpc>
                <a:spcPct val="120000"/>
              </a:lnSpc>
            </a:pPr>
            <a:endParaRPr lang="en-US">
              <a:solidFill>
                <a:srgbClr val="204C90"/>
              </a:solidFill>
            </a:endParaRPr>
          </a:p>
          <a:p>
            <a:pPr>
              <a:lnSpc>
                <a:spcPct val="120000"/>
              </a:lnSpc>
            </a:pPr>
            <a:r>
              <a:rPr lang="en-US">
                <a:solidFill>
                  <a:srgbClr val="204C90"/>
                </a:solidFill>
              </a:rPr>
              <a:t>Social Media Channels most likely in use within the District</a:t>
            </a:r>
          </a:p>
          <a:p>
            <a:pPr>
              <a:lnSpc>
                <a:spcPct val="120000"/>
              </a:lnSpc>
            </a:pPr>
            <a:endParaRPr lang="en-US">
              <a:solidFill>
                <a:srgbClr val="204C9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b="0">
                <a:solidFill>
                  <a:srgbClr val="204C90"/>
                </a:solidFill>
              </a:rPr>
              <a:t>YouTube 78%</a:t>
            </a:r>
          </a:p>
          <a:p>
            <a:pPr>
              <a:lnSpc>
                <a:spcPct val="120000"/>
              </a:lnSpc>
            </a:pPr>
            <a:r>
              <a:rPr lang="en-US" sz="2800" b="0">
                <a:solidFill>
                  <a:srgbClr val="204C90"/>
                </a:solidFill>
              </a:rPr>
              <a:t>Facebook 67%</a:t>
            </a:r>
          </a:p>
          <a:p>
            <a:pPr>
              <a:lnSpc>
                <a:spcPct val="120000"/>
              </a:lnSpc>
            </a:pPr>
            <a:r>
              <a:rPr lang="en-US" sz="2800" b="0">
                <a:solidFill>
                  <a:srgbClr val="204C90"/>
                </a:solidFill>
              </a:rPr>
              <a:t>Instagram 40%</a:t>
            </a:r>
          </a:p>
          <a:p>
            <a:pPr>
              <a:lnSpc>
                <a:spcPct val="120000"/>
              </a:lnSpc>
            </a:pPr>
            <a:r>
              <a:rPr lang="en-US" sz="2800" b="0">
                <a:solidFill>
                  <a:srgbClr val="204C90"/>
                </a:solidFill>
              </a:rPr>
              <a:t>Pinterest 33%</a:t>
            </a:r>
          </a:p>
          <a:p>
            <a:pPr>
              <a:lnSpc>
                <a:spcPct val="120000"/>
              </a:lnSpc>
            </a:pPr>
            <a:r>
              <a:rPr lang="en-US" sz="2800" b="0">
                <a:solidFill>
                  <a:srgbClr val="204C90"/>
                </a:solidFill>
              </a:rPr>
              <a:t>TikTok 29%</a:t>
            </a:r>
          </a:p>
          <a:p>
            <a:pPr>
              <a:lnSpc>
                <a:spcPct val="120000"/>
              </a:lnSpc>
            </a:pPr>
            <a:r>
              <a:rPr lang="en-US" sz="2800" b="0">
                <a:solidFill>
                  <a:srgbClr val="204C90"/>
                </a:solidFill>
              </a:rPr>
              <a:t>LinkedIn 27%</a:t>
            </a:r>
          </a:p>
          <a:p>
            <a:pPr>
              <a:lnSpc>
                <a:spcPct val="120000"/>
              </a:lnSpc>
            </a:pPr>
            <a:r>
              <a:rPr lang="en-US" sz="2800" b="0">
                <a:solidFill>
                  <a:srgbClr val="204C90"/>
                </a:solidFill>
              </a:rPr>
              <a:t>Snapchat 20%</a:t>
            </a:r>
          </a:p>
          <a:p>
            <a:pPr>
              <a:lnSpc>
                <a:spcPct val="120000"/>
              </a:lnSpc>
            </a:pPr>
            <a:endParaRPr lang="en-US" sz="2800" b="0">
              <a:solidFill>
                <a:srgbClr val="204C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62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3B1D3-1F1D-F5AF-E3AA-5D220F213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C764-635B-68CA-4D27-8B478E8D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NEXT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0A442-7CFE-8468-9D93-F8B94A22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C1A70A47-228B-34D1-6939-A01EA5ED0F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82288"/>
              </p:ext>
            </p:extLst>
          </p:nvPr>
        </p:nvGraphicFramePr>
        <p:xfrm>
          <a:off x="623711" y="1100964"/>
          <a:ext cx="10515600" cy="4656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17865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Community </a:t>
            </a:r>
            <a:br>
              <a:rPr lang="en-US"/>
            </a:br>
            <a:r>
              <a:rPr lang="en-US"/>
              <a:t>Events Update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5BE4-AD99-E1E4-76E8-7381DAF1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4203" y="4020997"/>
            <a:ext cx="7409597" cy="591339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71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EB601C-4988-9884-C2D6-D7795E06D9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7013" y="2184211"/>
            <a:ext cx="11357973" cy="3442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023900-F3FC-C995-DCC7-9129F800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2024-2025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5E748D-F641-2F48-E3BB-051C7781D9AE}"/>
              </a:ext>
            </a:extLst>
          </p:cNvPr>
          <p:cNvSpPr txBox="1"/>
          <p:nvPr/>
        </p:nvSpPr>
        <p:spPr>
          <a:xfrm>
            <a:off x="689448" y="4228931"/>
            <a:ext cx="1542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Thoroughbred Lift Station Opening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9C2CAE-9626-E239-2C26-B00ABDFA65A8}"/>
              </a:ext>
            </a:extLst>
          </p:cNvPr>
          <p:cNvSpPr txBox="1"/>
          <p:nvPr/>
        </p:nvSpPr>
        <p:spPr>
          <a:xfrm>
            <a:off x="2390310" y="2313964"/>
            <a:ext cx="2012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FPUD+ RMWD Joint Community Leaders’ Appreciation Event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CEBF1B-8221-0178-1813-9C3C85DEC262}"/>
              </a:ext>
            </a:extLst>
          </p:cNvPr>
          <p:cNvSpPr txBox="1"/>
          <p:nvPr/>
        </p:nvSpPr>
        <p:spPr>
          <a:xfrm>
            <a:off x="4403241" y="4280855"/>
            <a:ext cx="1886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Fallbrook Christmas Parade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9DBD2-76C2-A9E6-A0B6-0BD963A0A2F0}"/>
              </a:ext>
            </a:extLst>
          </p:cNvPr>
          <p:cNvSpPr txBox="1"/>
          <p:nvPr/>
        </p:nvSpPr>
        <p:spPr>
          <a:xfrm>
            <a:off x="6360284" y="2452464"/>
            <a:ext cx="14121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Detachment Ceremony </a:t>
            </a:r>
            <a:br>
              <a:rPr lang="en-US"/>
            </a:br>
            <a:r>
              <a:rPr lang="en-US"/>
              <a:t>with EMWD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CB1150-A301-ED5A-0D28-5A1DB480034B}"/>
              </a:ext>
            </a:extLst>
          </p:cNvPr>
          <p:cNvSpPr txBox="1"/>
          <p:nvPr/>
        </p:nvSpPr>
        <p:spPr>
          <a:xfrm>
            <a:off x="8019321" y="4275931"/>
            <a:ext cx="1784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Bonsall High School Field Trip</a:t>
            </a:r>
          </a:p>
          <a:p>
            <a:r>
              <a:rPr lang="en-US"/>
              <a:t>&amp; Fallbrook Avocado Festival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9518A-4E17-A309-723F-C5F6A64FC1A5}"/>
              </a:ext>
            </a:extLst>
          </p:cNvPr>
          <p:cNvSpPr txBox="1"/>
          <p:nvPr/>
        </p:nvSpPr>
        <p:spPr>
          <a:xfrm>
            <a:off x="9976024" y="2444224"/>
            <a:ext cx="14121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Vallecitos School Rainbow Run </a:t>
            </a:r>
          </a:p>
        </p:txBody>
      </p:sp>
      <p:pic>
        <p:nvPicPr>
          <p:cNvPr id="23" name="Graphic 22" descr="Construction worker male outline">
            <a:extLst>
              <a:ext uri="{FF2B5EF4-FFF2-40B4-BE49-F238E27FC236}">
                <a16:creationId xmlns:a16="http://schemas.microsoft.com/office/drawing/2014/main" id="{0CB3C3F7-A855-19DC-3543-5E81A982A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144" y="2404302"/>
            <a:ext cx="914400" cy="914400"/>
          </a:xfrm>
          <a:prstGeom prst="rect">
            <a:avLst/>
          </a:prstGeom>
        </p:spPr>
      </p:pic>
      <p:pic>
        <p:nvPicPr>
          <p:cNvPr id="25" name="Graphic 24" descr="Clapping hands outline">
            <a:extLst>
              <a:ext uri="{FF2B5EF4-FFF2-40B4-BE49-F238E27FC236}">
                <a16:creationId xmlns:a16="http://schemas.microsoft.com/office/drawing/2014/main" id="{919EA020-9A4E-75C9-B89D-E8425F106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8286" y="4469986"/>
            <a:ext cx="914400" cy="914400"/>
          </a:xfrm>
          <a:prstGeom prst="rect">
            <a:avLst/>
          </a:prstGeom>
        </p:spPr>
      </p:pic>
      <p:pic>
        <p:nvPicPr>
          <p:cNvPr id="29" name="Graphic 28" descr="Holiday tree outline">
            <a:extLst>
              <a:ext uri="{FF2B5EF4-FFF2-40B4-BE49-F238E27FC236}">
                <a16:creationId xmlns:a16="http://schemas.microsoft.com/office/drawing/2014/main" id="{D1C65F27-94D6-BF8F-3E9E-9BB1E26BC3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36755" y="2391030"/>
            <a:ext cx="914400" cy="914400"/>
          </a:xfrm>
          <a:prstGeom prst="rect">
            <a:avLst/>
          </a:prstGeom>
        </p:spPr>
      </p:pic>
      <p:pic>
        <p:nvPicPr>
          <p:cNvPr id="33" name="Graphic 32" descr="Group of men outline">
            <a:extLst>
              <a:ext uri="{FF2B5EF4-FFF2-40B4-BE49-F238E27FC236}">
                <a16:creationId xmlns:a16="http://schemas.microsoft.com/office/drawing/2014/main" id="{F9D88441-2EAF-DB51-FC9A-D1BD9BEA7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84380" y="4516399"/>
            <a:ext cx="914400" cy="914400"/>
          </a:xfrm>
          <a:prstGeom prst="rect">
            <a:avLst/>
          </a:prstGeom>
        </p:spPr>
      </p:pic>
      <p:pic>
        <p:nvPicPr>
          <p:cNvPr id="35" name="Graphic 34" descr="Classroom outline">
            <a:extLst>
              <a:ext uri="{FF2B5EF4-FFF2-40B4-BE49-F238E27FC236}">
                <a16:creationId xmlns:a16="http://schemas.microsoft.com/office/drawing/2014/main" id="{B44CFDCA-24C3-04D4-CC78-B9A7B4D8F7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88968" y="2391030"/>
            <a:ext cx="914400" cy="914400"/>
          </a:xfrm>
          <a:prstGeom prst="rect">
            <a:avLst/>
          </a:prstGeom>
        </p:spPr>
      </p:pic>
      <p:pic>
        <p:nvPicPr>
          <p:cNvPr id="37" name="Graphic 36" descr="Avocado outline">
            <a:extLst>
              <a:ext uri="{FF2B5EF4-FFF2-40B4-BE49-F238E27FC236}">
                <a16:creationId xmlns:a16="http://schemas.microsoft.com/office/drawing/2014/main" id="{C04D272B-D3D8-180B-A2AB-D3DE6FC8A5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54334" y="5430799"/>
            <a:ext cx="914400" cy="914400"/>
          </a:xfrm>
          <a:prstGeom prst="rect">
            <a:avLst/>
          </a:prstGeom>
        </p:spPr>
      </p:pic>
      <p:pic>
        <p:nvPicPr>
          <p:cNvPr id="9" name="Graphic 8" descr="Run outline">
            <a:extLst>
              <a:ext uri="{FF2B5EF4-FFF2-40B4-BE49-F238E27FC236}">
                <a16:creationId xmlns:a16="http://schemas.microsoft.com/office/drawing/2014/main" id="{3481E8BD-120E-2E7D-B443-B3BCA6F09D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39034" y="45761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96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Newsletter </a:t>
            </a:r>
            <a:br>
              <a:rPr lang="en-US"/>
            </a:br>
            <a:r>
              <a:rPr lang="en-US"/>
              <a:t>Content Planning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5BE4-AD99-E1E4-76E8-7381DAF1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4203" y="4020997"/>
            <a:ext cx="7409597" cy="591339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5F9E-2A8E-3ED0-556C-D201FDC4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Newsletter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D7407-1DE0-EF49-50C5-DF0F25D72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24297"/>
            <a:ext cx="4734698" cy="4997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July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>
                <a:effectLst/>
                <a:highlight>
                  <a:srgbClr val="FFFFFF"/>
                </a:highlight>
              </a:rPr>
              <a:t>Smart Irrigation Month</a:t>
            </a:r>
          </a:p>
          <a:p>
            <a:pPr lvl="1" fontAlgn="base"/>
            <a:r>
              <a:rPr lang="en-US" sz="1800">
                <a:effectLst/>
                <a:highlight>
                  <a:srgbClr val="FFFFFF"/>
                </a:highlight>
              </a:rPr>
              <a:t>Smart water use programs available with review of Flume and Regional </a:t>
            </a:r>
            <a:r>
              <a:rPr lang="en-US" sz="1800" err="1">
                <a:effectLst/>
                <a:highlight>
                  <a:srgbClr val="FFFFFF"/>
                </a:highlight>
              </a:rPr>
              <a:t>CropSWAP</a:t>
            </a:r>
            <a:r>
              <a:rPr lang="en-US" sz="1800">
                <a:effectLst/>
                <a:highlight>
                  <a:srgbClr val="FFFFFF"/>
                </a:highlight>
              </a:rPr>
              <a:t> Program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>
                <a:effectLst/>
                <a:highlight>
                  <a:srgbClr val="FFFFFF"/>
                </a:highlight>
              </a:rPr>
              <a:t>Water Use Surveys</a:t>
            </a:r>
          </a:p>
          <a:p>
            <a:pPr lvl="1" fontAlgn="base"/>
            <a:r>
              <a:rPr lang="en-US" sz="1800">
                <a:effectLst/>
                <a:highlight>
                  <a:srgbClr val="FFFFFF"/>
                </a:highlight>
              </a:rPr>
              <a:t>Free surveys from Metropolitan and Mission Resource Conservation District for residential, commercial and agricultural customers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>
                <a:effectLst/>
                <a:highlight>
                  <a:srgbClr val="FFFFFF"/>
                </a:highlight>
              </a:rPr>
              <a:t>Summer Watering Tips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FFFFFF"/>
                </a:highlight>
              </a:rPr>
              <a:t>Reminder to Update Emergency Contact Info</a:t>
            </a:r>
            <a:endParaRPr lang="en-US" sz="1800">
              <a:highlight>
                <a:srgbClr val="FFFFFF"/>
              </a:highligh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0F08-224C-5C33-160C-929D8C14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13815-D396-0A81-4028-8ED8A8CEAD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7" b="1017"/>
          <a:stretch/>
        </p:blipFill>
        <p:spPr>
          <a:xfrm>
            <a:off x="7857374" y="1286193"/>
            <a:ext cx="3977267" cy="507015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A4ADD7-AFF7-52D3-E476-EB46CC5E34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47" b="747"/>
          <a:stretch/>
        </p:blipFill>
        <p:spPr>
          <a:xfrm>
            <a:off x="5765792" y="893921"/>
            <a:ext cx="3977267" cy="507015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8282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5F9E-2A8E-3ED0-556C-D201FDC4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Newsletter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D7407-1DE0-EF49-50C5-DF0F25D72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16616"/>
            <a:ext cx="5534794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Helvetica"/>
                <a:cs typeface="Helvetica"/>
              </a:rPr>
              <a:t>August</a:t>
            </a:r>
          </a:p>
          <a:p>
            <a:pPr lvl="1"/>
            <a:r>
              <a:rPr lang="en-US">
                <a:latin typeface="Helvetica"/>
                <a:cs typeface="Helvetica"/>
              </a:rPr>
              <a:t>National Farmers Week Aug 1-7</a:t>
            </a:r>
            <a:endParaRPr lang="en-US">
              <a:cs typeface="Helvetica"/>
            </a:endParaRPr>
          </a:p>
          <a:p>
            <a:pPr lvl="2"/>
            <a:r>
              <a:rPr lang="en-US">
                <a:latin typeface="Helvetica"/>
                <a:cs typeface="Helvetica"/>
              </a:rPr>
              <a:t>Highlight programs available for growers: </a:t>
            </a:r>
            <a:r>
              <a:rPr lang="en-US" err="1">
                <a:latin typeface="Helvetica"/>
                <a:cs typeface="Helvetica"/>
              </a:rPr>
              <a:t>CropSWAP</a:t>
            </a:r>
            <a:r>
              <a:rPr lang="en-US">
                <a:latin typeface="Helvetica"/>
                <a:cs typeface="Helvetica"/>
              </a:rPr>
              <a:t> program types, scheduling automation, &amp; Met rebates</a:t>
            </a:r>
            <a:endParaRPr lang="en-US"/>
          </a:p>
          <a:p>
            <a:pPr lvl="1"/>
            <a:r>
              <a:rPr lang="en-US">
                <a:latin typeface="Helvetica"/>
                <a:cs typeface="Helvetica"/>
              </a:rPr>
              <a:t>Convert to a Sustainable Landscape with Rebates</a:t>
            </a:r>
          </a:p>
          <a:p>
            <a:pPr lvl="2"/>
            <a:r>
              <a:rPr lang="en-US">
                <a:latin typeface="Helvetica"/>
                <a:cs typeface="Helvetica"/>
              </a:rPr>
              <a:t>Guide to removing turf &amp; sheet mulching with video links</a:t>
            </a:r>
          </a:p>
          <a:p>
            <a:pPr lvl="1"/>
            <a:r>
              <a:rPr lang="en-US"/>
              <a:t>Calendar Contest Winners</a:t>
            </a:r>
          </a:p>
          <a:p>
            <a:pPr lvl="2"/>
            <a:r>
              <a:rPr lang="en-US"/>
              <a:t>Photo feature with artwork</a:t>
            </a:r>
          </a:p>
          <a:p>
            <a:pPr lvl="1"/>
            <a:r>
              <a:rPr lang="en-US"/>
              <a:t>Share Your Experience</a:t>
            </a:r>
          </a:p>
          <a:p>
            <a:pPr lvl="2"/>
            <a:r>
              <a:rPr lang="en-US"/>
              <a:t>Take the customer service survey</a:t>
            </a:r>
          </a:p>
          <a:p>
            <a:pPr marL="914400" lvl="2" indent="0">
              <a:buNone/>
            </a:pPr>
            <a:endParaRPr lang="en-US"/>
          </a:p>
          <a:p>
            <a:pPr marL="914400" lvl="2" indent="0">
              <a:buNone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0F08-224C-5C33-160C-929D8C14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08F883-A346-2E7A-5D96-8F294D169AC4}"/>
              </a:ext>
            </a:extLst>
          </p:cNvPr>
          <p:cNvSpPr txBox="1">
            <a:spLocks/>
          </p:cNvSpPr>
          <p:nvPr/>
        </p:nvSpPr>
        <p:spPr>
          <a:xfrm>
            <a:off x="6372993" y="1616616"/>
            <a:ext cx="5268884" cy="4705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September</a:t>
            </a:r>
          </a:p>
          <a:p>
            <a:pPr lvl="1"/>
            <a:r>
              <a:rPr lang="en-US"/>
              <a:t>Value of Water</a:t>
            </a:r>
          </a:p>
          <a:p>
            <a:pPr lvl="2"/>
            <a:r>
              <a:rPr lang="en-US"/>
              <a:t>Explain how price of water pays for components of infrastructure, maintenance, and more to deliver safe reliable water</a:t>
            </a:r>
          </a:p>
          <a:p>
            <a:pPr lvl="2"/>
            <a:r>
              <a:rPr lang="en-US"/>
              <a:t>Infographic with length water travels across CA</a:t>
            </a:r>
          </a:p>
          <a:p>
            <a:pPr lvl="1"/>
            <a:r>
              <a:rPr lang="en-US"/>
              <a:t>Construction update</a:t>
            </a:r>
          </a:p>
          <a:p>
            <a:pPr lvl="2"/>
            <a:r>
              <a:rPr lang="en-US"/>
              <a:t>Progress on lift stations, pump stations with photo feature</a:t>
            </a:r>
          </a:p>
          <a:p>
            <a:pPr lvl="1"/>
            <a:r>
              <a:rPr lang="en-US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Water Footprint Calculator, </a:t>
            </a:r>
          </a:p>
          <a:p>
            <a:pPr lvl="2"/>
            <a:r>
              <a:rPr lang="en-US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Free online tool to get an inside look at the amount of water used for residential and “virtual water” </a:t>
            </a:r>
            <a:endParaRPr lang="en-US"/>
          </a:p>
          <a:p>
            <a:pPr lvl="1"/>
            <a:r>
              <a:rPr lang="en-US"/>
              <a:t>Share Your Experience</a:t>
            </a:r>
          </a:p>
          <a:p>
            <a:pPr lvl="2"/>
            <a:r>
              <a:rPr lang="en-US"/>
              <a:t>Take the customer service survey</a:t>
            </a:r>
          </a:p>
        </p:txBody>
      </p:sp>
    </p:spTree>
    <p:extLst>
      <p:ext uri="{BB962C8B-B14F-4D97-AF65-F5344CB8AC3E}">
        <p14:creationId xmlns:p14="http://schemas.microsoft.com/office/powerpoint/2010/main" val="2682768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Public </a:t>
            </a:r>
            <a:br>
              <a:rPr lang="en-US"/>
            </a:br>
            <a:r>
              <a:rPr lang="en-US"/>
              <a:t>Communications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5BE4-AD99-E1E4-76E8-7381DAF1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&amp; Related Media Stories</a:t>
            </a:r>
          </a:p>
        </p:txBody>
      </p:sp>
    </p:spTree>
    <p:extLst>
      <p:ext uri="{BB962C8B-B14F-4D97-AF65-F5344CB8AC3E}">
        <p14:creationId xmlns:p14="http://schemas.microsoft.com/office/powerpoint/2010/main" val="678821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brochure&#10;&#10;Description automatically generated">
            <a:extLst>
              <a:ext uri="{FF2B5EF4-FFF2-40B4-BE49-F238E27FC236}">
                <a16:creationId xmlns:a16="http://schemas.microsoft.com/office/drawing/2014/main" id="{CA72701E-B3FB-B97B-6DB4-2FD63CA33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32" y="817002"/>
            <a:ext cx="5060704" cy="39022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B0BAC-1785-73EB-E09A-1C2F404E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b="1">
                <a:solidFill>
                  <a:schemeClr val="bg1"/>
                </a:solidFill>
              </a:rPr>
              <a:t>Welcome Brochure</a:t>
            </a:r>
          </a:p>
          <a:p>
            <a:r>
              <a:rPr lang="en-US" sz="2000">
                <a:solidFill>
                  <a:schemeClr val="bg1"/>
                </a:solidFill>
              </a:rPr>
              <a:t>Intro to Your Water Agency with infographics, terms and billing info</a:t>
            </a:r>
          </a:p>
          <a:p>
            <a:r>
              <a:rPr lang="en-US" sz="2000" b="1">
                <a:solidFill>
                  <a:schemeClr val="bg1"/>
                </a:solidFill>
              </a:rPr>
              <a:t>Rate Sheet</a:t>
            </a:r>
          </a:p>
          <a:p>
            <a:r>
              <a:rPr lang="en-US" sz="2000">
                <a:solidFill>
                  <a:schemeClr val="bg1"/>
                </a:solidFill>
              </a:rPr>
              <a:t>July 1 Rate information</a:t>
            </a:r>
          </a:p>
          <a:p>
            <a:endParaRPr lang="en-US" sz="1600">
              <a:solidFill>
                <a:schemeClr val="bg1"/>
              </a:solidFill>
            </a:endParaRPr>
          </a:p>
          <a:p>
            <a:endParaRPr lang="en-US" sz="1600">
              <a:solidFill>
                <a:schemeClr val="bg1"/>
              </a:solidFill>
            </a:endParaRPr>
          </a:p>
          <a:p>
            <a:endParaRPr lang="en-US" sz="1600">
              <a:solidFill>
                <a:schemeClr val="bg1"/>
              </a:solidFill>
              <a:effectLst/>
            </a:endParaRPr>
          </a:p>
          <a:p>
            <a:endParaRPr lang="en-US" sz="1600">
              <a:solidFill>
                <a:schemeClr val="bg1"/>
              </a:solidFill>
              <a:effectLst/>
            </a:endParaRPr>
          </a:p>
          <a:p>
            <a:endParaRPr lang="en-US" sz="1600">
              <a:solidFill>
                <a:schemeClr val="bg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EFCA0-4911-3971-8750-F3DE7B7D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9343DC-69CB-913D-A2C9-96BBEB8C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B2E5C"/>
                </a:solidFill>
              </a:rPr>
              <a:t>Website &amp; Collateral</a:t>
            </a:r>
          </a:p>
        </p:txBody>
      </p:sp>
      <p:pic>
        <p:nvPicPr>
          <p:cNvPr id="4" name="Picture 3" descr="A water service rates chart&#10;&#10;Description automatically generated with medium confidence">
            <a:extLst>
              <a:ext uri="{FF2B5EF4-FFF2-40B4-BE49-F238E27FC236}">
                <a16:creationId xmlns:a16="http://schemas.microsoft.com/office/drawing/2014/main" id="{E80EB440-4AD6-B64D-DCEE-BFC2F2955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143" y="2768116"/>
            <a:ext cx="4792209" cy="37130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 descr="A close-up of hands washing&#10;&#10;Description automatically generated">
            <a:extLst>
              <a:ext uri="{FF2B5EF4-FFF2-40B4-BE49-F238E27FC236}">
                <a16:creationId xmlns:a16="http://schemas.microsoft.com/office/drawing/2014/main" id="{686A034E-5BD5-8C77-E303-4EE268FDF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15">
            <a:off x="420697" y="1889243"/>
            <a:ext cx="2313082" cy="35954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97104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2E5-0849-6A5E-9B3F-F18BCA48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73" y="3652870"/>
            <a:ext cx="10515600" cy="1186416"/>
          </a:xfrm>
        </p:spPr>
        <p:txBody>
          <a:bodyPr>
            <a:normAutofit/>
          </a:bodyPr>
          <a:lstStyle/>
          <a:p>
            <a:r>
              <a:rPr lang="en-US"/>
              <a:t>Agenda Items for the Next Meeting </a:t>
            </a:r>
            <a:br>
              <a:rPr lang="en-US"/>
            </a:b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0B2CD-C845-689F-AF21-56CDA6E7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48536"/>
            <a:ext cx="4114800" cy="365125"/>
          </a:xfrm>
        </p:spPr>
        <p:txBody>
          <a:bodyPr/>
          <a:lstStyle/>
          <a:p>
            <a:r>
              <a:rPr lang="en-US"/>
              <a:t>Communications &amp; Customer Service Meeting</a:t>
            </a:r>
            <a:r>
              <a:rPr lang="en-US">
                <a:solidFill>
                  <a:srgbClr val="FEBF0F"/>
                </a:solidFill>
              </a:rPr>
              <a:t> | </a:t>
            </a:r>
            <a:r>
              <a:rPr lang="en-US"/>
              <a:t>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12AF-E6D1-164A-E6EA-B5DEC0A7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4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30BA5-9EA4-1056-FE87-D1D689EC04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027" b="19027"/>
          <a:stretch/>
        </p:blipFill>
        <p:spPr>
          <a:xfrm>
            <a:off x="0" y="-20332"/>
            <a:ext cx="12263881" cy="6937625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E937F5-B78F-9C60-FBF2-49A9829BDD82}"/>
              </a:ext>
            </a:extLst>
          </p:cNvPr>
          <p:cNvSpPr/>
          <p:nvPr/>
        </p:nvSpPr>
        <p:spPr>
          <a:xfrm>
            <a:off x="0" y="2690191"/>
            <a:ext cx="12263881" cy="4227102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  <a:alpha val="77000"/>
                </a:schemeClr>
              </a:gs>
              <a:gs pos="95000">
                <a:srgbClr val="0966AF">
                  <a:alpha val="71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8962474A-E630-9717-831E-6088A4A27253}"/>
              </a:ext>
            </a:extLst>
          </p:cNvPr>
          <p:cNvSpPr/>
          <p:nvPr/>
        </p:nvSpPr>
        <p:spPr>
          <a:xfrm>
            <a:off x="0" y="25236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7" y="594958"/>
            <a:ext cx="10515600" cy="607890"/>
          </a:xfrm>
        </p:spPr>
        <p:txBody>
          <a:bodyPr>
            <a:normAutofit/>
          </a:bodyPr>
          <a:lstStyle/>
          <a:p>
            <a:r>
              <a:rPr lang="en-US"/>
              <a:t>NCWA Water Poster Contest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388" y="1939298"/>
            <a:ext cx="4324172" cy="4341477"/>
          </a:xfrm>
        </p:spPr>
        <p:txBody>
          <a:bodyPr>
            <a:normAutofit/>
          </a:bodyPr>
          <a:lstStyle/>
          <a:p>
            <a:r>
              <a:rPr lang="en-US"/>
              <a:t>Congratulations 2024 Poster Contest Winners from Bonsall Elementary</a:t>
            </a:r>
          </a:p>
          <a:p>
            <a:pPr lvl="1"/>
            <a:r>
              <a:rPr lang="en-US" sz="3200" b="1"/>
              <a:t>Selma H. </a:t>
            </a:r>
          </a:p>
          <a:p>
            <a:pPr lvl="1"/>
            <a:r>
              <a:rPr lang="en-US" sz="3200" b="1"/>
              <a:t>Lillian N.</a:t>
            </a:r>
          </a:p>
          <a:p>
            <a:pPr lvl="1"/>
            <a:r>
              <a:rPr lang="en-US" sz="3200" b="1"/>
              <a:t>Ivy S.</a:t>
            </a:r>
          </a:p>
          <a:p>
            <a:pPr lvl="1"/>
            <a:r>
              <a:rPr lang="en-US" sz="3200" b="1"/>
              <a:t>Jones T. </a:t>
            </a:r>
            <a:br>
              <a:rPr lang="en-US"/>
            </a:b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129963-EA10-C8D1-6103-B5A99E6CC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63" t="7110" r="9030" b="7424"/>
          <a:stretch/>
        </p:blipFill>
        <p:spPr>
          <a:xfrm>
            <a:off x="8870039" y="4083104"/>
            <a:ext cx="2882576" cy="233280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softEdge rad="38776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EFF9C-33A3-1B1B-66A7-29F193581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1" t="9951" r="9924" b="10771"/>
          <a:stretch/>
        </p:blipFill>
        <p:spPr>
          <a:xfrm>
            <a:off x="8841887" y="1280181"/>
            <a:ext cx="2988705" cy="224158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softEdge rad="38776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9D7976-1998-0FA2-B4F4-CD19338845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72" t="8070" r="9079" b="7089"/>
          <a:stretch/>
        </p:blipFill>
        <p:spPr>
          <a:xfrm>
            <a:off x="5602296" y="1331090"/>
            <a:ext cx="2806303" cy="2241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3B7EF9-F802-0CFD-1ADC-68EEA2D467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17" t="8630" r="9007" b="7845"/>
          <a:stretch/>
        </p:blipFill>
        <p:spPr>
          <a:xfrm>
            <a:off x="5577508" y="4083104"/>
            <a:ext cx="2877395" cy="22785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793F7B-9E0F-C7B6-A030-F27B30B82362}"/>
              </a:ext>
            </a:extLst>
          </p:cNvPr>
          <p:cNvSpPr txBox="1"/>
          <p:nvPr/>
        </p:nvSpPr>
        <p:spPr>
          <a:xfrm>
            <a:off x="8296015" y="6456286"/>
            <a:ext cx="3835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b="1">
                <a:solidFill>
                  <a:schemeClr val="bg1"/>
                </a:solidFill>
                <a:latin typeface="Helvetica" pitchFamily="2" charset="0"/>
              </a:rPr>
              <a:t>Jones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C3E5DF-97E6-5CD4-1EC6-930782C8901C}"/>
              </a:ext>
            </a:extLst>
          </p:cNvPr>
          <p:cNvSpPr txBox="1"/>
          <p:nvPr/>
        </p:nvSpPr>
        <p:spPr>
          <a:xfrm>
            <a:off x="8894952" y="3542605"/>
            <a:ext cx="2593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b="1">
                <a:solidFill>
                  <a:srgbClr val="0966AF"/>
                </a:solidFill>
                <a:latin typeface="Helvetica" pitchFamily="2" charset="0"/>
              </a:rPr>
              <a:t>Lillian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989275-2731-466E-9719-CBC3D80B6F0C}"/>
              </a:ext>
            </a:extLst>
          </p:cNvPr>
          <p:cNvSpPr txBox="1"/>
          <p:nvPr/>
        </p:nvSpPr>
        <p:spPr>
          <a:xfrm>
            <a:off x="5577507" y="6425410"/>
            <a:ext cx="2586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b="1">
                <a:solidFill>
                  <a:schemeClr val="bg1"/>
                </a:solidFill>
                <a:latin typeface="Helvetica" pitchFamily="2" charset="0"/>
              </a:rPr>
              <a:t>Ivy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BBFDC2-1F20-91D3-908F-4A269DFB3F26}"/>
              </a:ext>
            </a:extLst>
          </p:cNvPr>
          <p:cNvSpPr txBox="1"/>
          <p:nvPr/>
        </p:nvSpPr>
        <p:spPr>
          <a:xfrm>
            <a:off x="5577507" y="3573741"/>
            <a:ext cx="2360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b="1">
                <a:solidFill>
                  <a:srgbClr val="0966AF"/>
                </a:solidFill>
                <a:latin typeface="Helvetica" pitchFamily="2" charset="0"/>
              </a:rPr>
              <a:t>Selma</a:t>
            </a:r>
          </a:p>
        </p:txBody>
      </p:sp>
    </p:spTree>
    <p:extLst>
      <p:ext uri="{BB962C8B-B14F-4D97-AF65-F5344CB8AC3E}">
        <p14:creationId xmlns:p14="http://schemas.microsoft.com/office/powerpoint/2010/main" val="1893521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Pipeline 5 Relining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San Luis Rey Canyon Project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326582D-5395-1933-E3C1-93F5BE28F814}"/>
              </a:ext>
            </a:extLst>
          </p:cNvPr>
          <p:cNvSpPr txBox="1">
            <a:spLocks/>
          </p:cNvSpPr>
          <p:nvPr/>
        </p:nvSpPr>
        <p:spPr>
          <a:xfrm>
            <a:off x="3975652" y="2397605"/>
            <a:ext cx="7378148" cy="59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966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chemeClr val="bg1">
                    <a:lumMod val="95000"/>
                  </a:schemeClr>
                </a:solidFill>
              </a:rPr>
              <a:t>San Diego County Water Authority</a:t>
            </a:r>
          </a:p>
        </p:txBody>
      </p:sp>
    </p:spTree>
    <p:extLst>
      <p:ext uri="{BB962C8B-B14F-4D97-AF65-F5344CB8AC3E}">
        <p14:creationId xmlns:p14="http://schemas.microsoft.com/office/powerpoint/2010/main" val="401637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831317" cy="4351338"/>
          </a:xfrm>
        </p:spPr>
        <p:txBody>
          <a:bodyPr/>
          <a:lstStyle/>
          <a:p>
            <a:r>
              <a:rPr lang="en-US"/>
              <a:t>Approval of Minutes</a:t>
            </a:r>
          </a:p>
          <a:p>
            <a:r>
              <a:rPr lang="en-US"/>
              <a:t>General Manager Comments</a:t>
            </a:r>
          </a:p>
          <a:p>
            <a:r>
              <a:rPr lang="en-US"/>
              <a:t>Committee Member Comments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25BF-4F99-697C-E269-24B42408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64772" y="6348536"/>
            <a:ext cx="5489028" cy="365125"/>
          </a:xfrm>
        </p:spPr>
        <p:txBody>
          <a:bodyPr/>
          <a:lstStyle/>
          <a:p>
            <a:r>
              <a:rPr lang="en-US"/>
              <a:t>Communications &amp; Customer Service Meeting</a:t>
            </a:r>
            <a:r>
              <a:rPr lang="en-US">
                <a:solidFill>
                  <a:srgbClr val="FEBF0F"/>
                </a:solidFill>
              </a:rPr>
              <a:t> | </a:t>
            </a:r>
            <a:r>
              <a:rPr lang="en-US"/>
              <a:t>July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30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CropSWAP</a:t>
            </a:r>
            <a:br>
              <a:rPr lang="en-US"/>
            </a:br>
            <a:r>
              <a:rPr lang="en-US"/>
              <a:t>Program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5BE4-AD99-E1E4-76E8-7381DAF1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Regional Program Update</a:t>
            </a:r>
          </a:p>
        </p:txBody>
      </p:sp>
    </p:spTree>
    <p:extLst>
      <p:ext uri="{BB962C8B-B14F-4D97-AF65-F5344CB8AC3E}">
        <p14:creationId xmlns:p14="http://schemas.microsoft.com/office/powerpoint/2010/main" val="23222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EC5846-125C-B7D5-3EA6-4A0BE196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6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BEE9DC-363E-5C36-45F8-D0241B66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</p:spPr>
        <p:txBody>
          <a:bodyPr/>
          <a:lstStyle/>
          <a:p>
            <a:r>
              <a:rPr lang="en-US"/>
              <a:t>Crop SWAP Program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EE35998-A910-3A91-9B6A-B8A87413C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78" y="1588119"/>
            <a:ext cx="6435040" cy="48362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/>
          </a:p>
          <a:p>
            <a:pPr lvl="1"/>
            <a:r>
              <a:rPr lang="en-US"/>
              <a:t>The Regional </a:t>
            </a:r>
            <a:r>
              <a:rPr lang="en-US" err="1"/>
              <a:t>CropSWAP</a:t>
            </a:r>
            <a:r>
              <a:rPr lang="en-US"/>
              <a:t> continues to gain traction among our customers</a:t>
            </a:r>
          </a:p>
          <a:p>
            <a:pPr lvl="1"/>
            <a:r>
              <a:rPr lang="en-US" sz="2400">
                <a:latin typeface="Helvetica"/>
                <a:cs typeface="Helvetica"/>
              </a:rPr>
              <a:t>15 Applications submitted in June</a:t>
            </a:r>
          </a:p>
          <a:p>
            <a:pPr lvl="2"/>
            <a:r>
              <a:rPr lang="en-US" sz="2400">
                <a:latin typeface="Helvetica"/>
                <a:cs typeface="Helvetica"/>
              </a:rPr>
              <a:t>Marketing efforts to promote the Regional Program continue in the community newsletter</a:t>
            </a:r>
          </a:p>
          <a:p>
            <a:pPr lvl="3"/>
            <a:r>
              <a:rPr lang="en-US" sz="2200">
                <a:latin typeface="Helvetica"/>
                <a:cs typeface="Helvetica"/>
              </a:rPr>
              <a:t>July feature on irrigation efficiency and August will include info on automation rebates for National Farmer’s Week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678F30-E320-8F97-3F0D-C578D5584C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2000"/>
          </a:blip>
          <a:srcRect t="7038" b="7038"/>
          <a:stretch/>
        </p:blipFill>
        <p:spPr>
          <a:xfrm>
            <a:off x="6871062" y="0"/>
            <a:ext cx="532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9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69B825A9-C76A-D374-D2FA-5D287D199F9A}"/>
              </a:ext>
            </a:extLst>
          </p:cNvPr>
          <p:cNvGrpSpPr/>
          <p:nvPr/>
        </p:nvGrpSpPr>
        <p:grpSpPr>
          <a:xfrm>
            <a:off x="-3313" y="0"/>
            <a:ext cx="12192000" cy="6858002"/>
            <a:chOff x="-3313" y="-1"/>
            <a:chExt cx="12192000" cy="6858002"/>
          </a:xfrm>
        </p:grpSpPr>
        <p:pic>
          <p:nvPicPr>
            <p:cNvPr id="8" name="Picture 7" descr="A close-up of a fruit on a tree&#10;&#10;Description automatically generated">
              <a:extLst>
                <a:ext uri="{FF2B5EF4-FFF2-40B4-BE49-F238E27FC236}">
                  <a16:creationId xmlns:a16="http://schemas.microsoft.com/office/drawing/2014/main" id="{82CCA5D3-725E-70CB-0FB9-0AD1C5484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70" t="6958" b="13029"/>
            <a:stretch/>
          </p:blipFill>
          <p:spPr>
            <a:xfrm>
              <a:off x="-3313" y="1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E1E1B8-5975-5252-3063-C59692BBD7DC}"/>
                </a:ext>
              </a:extLst>
            </p:cNvPr>
            <p:cNvSpPr/>
            <p:nvPr/>
          </p:nvSpPr>
          <p:spPr>
            <a:xfrm>
              <a:off x="3313" y="-1"/>
              <a:ext cx="7540487" cy="6858000"/>
            </a:xfrm>
            <a:prstGeom prst="rect">
              <a:avLst/>
            </a:prstGeom>
            <a:gradFill>
              <a:gsLst>
                <a:gs pos="26000">
                  <a:srgbClr val="92D050"/>
                </a:gs>
                <a:gs pos="93000">
                  <a:schemeClr val="accent6">
                    <a:lumMod val="89712"/>
                    <a:alpha val="42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3C080-5695-76C5-0FAA-E37200F1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295C8-D238-E2E9-C7FE-0E7C2014CC71}"/>
              </a:ext>
            </a:extLst>
          </p:cNvPr>
          <p:cNvSpPr txBox="1"/>
          <p:nvPr/>
        </p:nvSpPr>
        <p:spPr>
          <a:xfrm>
            <a:off x="1770821" y="1738610"/>
            <a:ext cx="9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1B2E5C"/>
                </a:solidFill>
                <a:latin typeface="Helvetica" pitchFamily="2" charset="0"/>
              </a:rPr>
              <a:t>15</a:t>
            </a:r>
          </a:p>
        </p:txBody>
      </p:sp>
      <p:sp>
        <p:nvSpPr>
          <p:cNvPr id="21" name="Round Single Corner Rectangle 20">
            <a:extLst>
              <a:ext uri="{FF2B5EF4-FFF2-40B4-BE49-F238E27FC236}">
                <a16:creationId xmlns:a16="http://schemas.microsoft.com/office/drawing/2014/main" id="{14595568-C543-8E52-1B61-F55C7CFF4071}"/>
              </a:ext>
            </a:extLst>
          </p:cNvPr>
          <p:cNvSpPr/>
          <p:nvPr/>
        </p:nvSpPr>
        <p:spPr>
          <a:xfrm>
            <a:off x="3313" y="325939"/>
            <a:ext cx="8295861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9D6CF-64D5-A5AF-67E0-03C0A772462E}"/>
              </a:ext>
            </a:extLst>
          </p:cNvPr>
          <p:cNvSpPr txBox="1"/>
          <p:nvPr/>
        </p:nvSpPr>
        <p:spPr>
          <a:xfrm>
            <a:off x="2464901" y="1857447"/>
            <a:ext cx="490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2E5C"/>
                </a:solidFill>
                <a:latin typeface="Helvetica" pitchFamily="2" charset="0"/>
              </a:rPr>
              <a:t>Project Submissions in June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BCEF9-EB36-05A5-671D-8E3ACBFF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540486" cy="607890"/>
          </a:xfrm>
        </p:spPr>
        <p:txBody>
          <a:bodyPr>
            <a:normAutofit/>
          </a:bodyPr>
          <a:lstStyle/>
          <a:p>
            <a:r>
              <a:rPr lang="en-US"/>
              <a:t>51 Total Program Submissions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FEC466-85B2-12DE-584A-D26891CE533A}"/>
              </a:ext>
            </a:extLst>
          </p:cNvPr>
          <p:cNvSpPr txBox="1"/>
          <p:nvPr/>
        </p:nvSpPr>
        <p:spPr>
          <a:xfrm>
            <a:off x="1770821" y="2667402"/>
            <a:ext cx="9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1B2E5C"/>
                </a:solidFill>
                <a:latin typeface="Helvetica" pitchFamily="2" charset="0"/>
              </a:rPr>
              <a:t>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09127-0B63-E0E5-0EE1-6E7DA08C242C}"/>
              </a:ext>
            </a:extLst>
          </p:cNvPr>
          <p:cNvSpPr txBox="1"/>
          <p:nvPr/>
        </p:nvSpPr>
        <p:spPr>
          <a:xfrm>
            <a:off x="2464902" y="2786239"/>
            <a:ext cx="418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2E5C"/>
                </a:solidFill>
                <a:latin typeface="Helvetica" pitchFamily="2" charset="0"/>
              </a:rPr>
              <a:t>Projects Approved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C0C82E-C2A3-39F0-7B81-7CDD120A61C7}"/>
              </a:ext>
            </a:extLst>
          </p:cNvPr>
          <p:cNvSpPr txBox="1"/>
          <p:nvPr/>
        </p:nvSpPr>
        <p:spPr>
          <a:xfrm>
            <a:off x="1762952" y="4487149"/>
            <a:ext cx="9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1B2E5C"/>
                </a:solidFill>
                <a:latin typeface="Helvetica" pitchFamily="2" charset="0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46E75B-3DCD-927A-951E-3829C12D0EEC}"/>
              </a:ext>
            </a:extLst>
          </p:cNvPr>
          <p:cNvSpPr txBox="1"/>
          <p:nvPr/>
        </p:nvSpPr>
        <p:spPr>
          <a:xfrm>
            <a:off x="2457033" y="4605986"/>
            <a:ext cx="418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2E5C"/>
                </a:solidFill>
                <a:latin typeface="Helvetica" pitchFamily="2" charset="0"/>
              </a:rPr>
              <a:t>Submissions Received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BBBD1E-8C69-5585-FA81-F05D637266E1}"/>
              </a:ext>
            </a:extLst>
          </p:cNvPr>
          <p:cNvSpPr txBox="1"/>
          <p:nvPr/>
        </p:nvSpPr>
        <p:spPr>
          <a:xfrm>
            <a:off x="1777865" y="3588569"/>
            <a:ext cx="9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1B2E5C"/>
                </a:solidFill>
                <a:latin typeface="Helvetica" pitchFamily="2" charset="0"/>
              </a:rPr>
              <a:t>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5D333B-53D2-A040-BB0C-96872D3320D1}"/>
              </a:ext>
            </a:extLst>
          </p:cNvPr>
          <p:cNvSpPr txBox="1"/>
          <p:nvPr/>
        </p:nvSpPr>
        <p:spPr>
          <a:xfrm>
            <a:off x="2471946" y="3707406"/>
            <a:ext cx="418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2E5C"/>
                </a:solidFill>
                <a:latin typeface="Helvetica" pitchFamily="2" charset="0"/>
              </a:rPr>
              <a:t>Pre-Inspection</a:t>
            </a:r>
          </a:p>
        </p:txBody>
      </p:sp>
      <p:pic>
        <p:nvPicPr>
          <p:cNvPr id="31" name="Graphic 30" descr="Inbox Check outline">
            <a:extLst>
              <a:ext uri="{FF2B5EF4-FFF2-40B4-BE49-F238E27FC236}">
                <a16:creationId xmlns:a16="http://schemas.microsoft.com/office/drawing/2014/main" id="{8AC78A24-A4FF-68C4-475A-64D80F2AC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2554326"/>
            <a:ext cx="914400" cy="914400"/>
          </a:xfrm>
          <a:prstGeom prst="rect">
            <a:avLst/>
          </a:prstGeom>
        </p:spPr>
      </p:pic>
      <p:pic>
        <p:nvPicPr>
          <p:cNvPr id="33" name="Graphic 32" descr="Clipboard Partially Checked outline">
            <a:extLst>
              <a:ext uri="{FF2B5EF4-FFF2-40B4-BE49-F238E27FC236}">
                <a16:creationId xmlns:a16="http://schemas.microsoft.com/office/drawing/2014/main" id="{71CAC7E0-3699-F030-6469-52AFD3D56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156" y="4425266"/>
            <a:ext cx="914400" cy="914400"/>
          </a:xfrm>
          <a:prstGeom prst="rect">
            <a:avLst/>
          </a:prstGeom>
        </p:spPr>
      </p:pic>
      <p:pic>
        <p:nvPicPr>
          <p:cNvPr id="35" name="Graphic 34" descr="Magnifying glass outline">
            <a:extLst>
              <a:ext uri="{FF2B5EF4-FFF2-40B4-BE49-F238E27FC236}">
                <a16:creationId xmlns:a16="http://schemas.microsoft.com/office/drawing/2014/main" id="{412DC8CA-9EA1-5154-6F2A-11B12BF807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7712" y="3515249"/>
            <a:ext cx="803478" cy="803478"/>
          </a:xfrm>
          <a:prstGeom prst="rect">
            <a:avLst/>
          </a:prstGeom>
        </p:spPr>
      </p:pic>
      <p:pic>
        <p:nvPicPr>
          <p:cNvPr id="38" name="Graphic 37" descr="Internet outline">
            <a:extLst>
              <a:ext uri="{FF2B5EF4-FFF2-40B4-BE49-F238E27FC236}">
                <a16:creationId xmlns:a16="http://schemas.microsoft.com/office/drawing/2014/main" id="{D10411EC-F1DF-3639-A94D-4B1506F37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518" y="1633331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FEF51-F5A0-78DC-807F-3EE1C4358BE3}"/>
              </a:ext>
            </a:extLst>
          </p:cNvPr>
          <p:cNvSpPr txBox="1"/>
          <p:nvPr/>
        </p:nvSpPr>
        <p:spPr>
          <a:xfrm>
            <a:off x="747996" y="5568696"/>
            <a:ext cx="2441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$319,300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1ABF1-D0DF-8E82-DE76-3CF421BCDECD}"/>
              </a:ext>
            </a:extLst>
          </p:cNvPr>
          <p:cNvSpPr txBox="1"/>
          <p:nvPr/>
        </p:nvSpPr>
        <p:spPr>
          <a:xfrm>
            <a:off x="3189514" y="5468215"/>
            <a:ext cx="3864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In Reserved Grant Funding for Approved Projects</a:t>
            </a:r>
          </a:p>
        </p:txBody>
      </p:sp>
    </p:spTree>
    <p:extLst>
      <p:ext uri="{BB962C8B-B14F-4D97-AF65-F5344CB8AC3E}">
        <p14:creationId xmlns:p14="http://schemas.microsoft.com/office/powerpoint/2010/main" val="154179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E6D47F-61BC-29ED-162F-AA458548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83" b="9683"/>
          <a:stretch/>
        </p:blipFill>
        <p:spPr>
          <a:xfrm>
            <a:off x="-1239" y="-1"/>
            <a:ext cx="1222513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E1E1B8-5975-5252-3063-C59692BBD7DC}"/>
              </a:ext>
            </a:extLst>
          </p:cNvPr>
          <p:cNvSpPr/>
          <p:nvPr/>
        </p:nvSpPr>
        <p:spPr>
          <a:xfrm>
            <a:off x="6626" y="0"/>
            <a:ext cx="10568609" cy="6858000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6000">
                <a:schemeClr val="accent6">
                  <a:lumMod val="40000"/>
                  <a:lumOff val="60000"/>
                  <a:alpha val="64147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3C080-5695-76C5-0FAA-E37200F1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295C8-D238-E2E9-C7FE-0E7C2014CC71}"/>
              </a:ext>
            </a:extLst>
          </p:cNvPr>
          <p:cNvSpPr txBox="1"/>
          <p:nvPr/>
        </p:nvSpPr>
        <p:spPr>
          <a:xfrm>
            <a:off x="1183175" y="6050090"/>
            <a:ext cx="92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16</a:t>
            </a:r>
          </a:p>
        </p:txBody>
      </p:sp>
      <p:sp>
        <p:nvSpPr>
          <p:cNvPr id="21" name="Round Single Corner Rectangle 20">
            <a:extLst>
              <a:ext uri="{FF2B5EF4-FFF2-40B4-BE49-F238E27FC236}">
                <a16:creationId xmlns:a16="http://schemas.microsoft.com/office/drawing/2014/main" id="{14595568-C543-8E52-1B61-F55C7CFF4071}"/>
              </a:ext>
            </a:extLst>
          </p:cNvPr>
          <p:cNvSpPr/>
          <p:nvPr/>
        </p:nvSpPr>
        <p:spPr>
          <a:xfrm>
            <a:off x="3312" y="20837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9D6CF-64D5-A5AF-67E0-03C0A772462E}"/>
              </a:ext>
            </a:extLst>
          </p:cNvPr>
          <p:cNvSpPr txBox="1"/>
          <p:nvPr/>
        </p:nvSpPr>
        <p:spPr>
          <a:xfrm>
            <a:off x="1853339" y="6182408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Avocado Rootstock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BCEF9-EB36-05A5-671D-8E3ACBFF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3470"/>
            <a:ext cx="8968410" cy="607890"/>
          </a:xfrm>
        </p:spPr>
        <p:txBody>
          <a:bodyPr>
            <a:normAutofit/>
          </a:bodyPr>
          <a:lstStyle/>
          <a:p>
            <a:r>
              <a:rPr lang="en-US"/>
              <a:t>Total Applications by Project 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250A-598B-9555-EEF7-B89D5E939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7042" y="1320355"/>
            <a:ext cx="6226706" cy="5285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9CCCA7-59E7-7427-66AD-9891E1143154}"/>
              </a:ext>
            </a:extLst>
          </p:cNvPr>
          <p:cNvSpPr txBox="1"/>
          <p:nvPr/>
        </p:nvSpPr>
        <p:spPr>
          <a:xfrm>
            <a:off x="4695556" y="1511707"/>
            <a:ext cx="80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AC3DB-4D35-C08E-91C8-9E98F9CA4D44}"/>
              </a:ext>
            </a:extLst>
          </p:cNvPr>
          <p:cNvSpPr txBox="1"/>
          <p:nvPr/>
        </p:nvSpPr>
        <p:spPr>
          <a:xfrm>
            <a:off x="5240386" y="1644025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Crop Conversion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B505B-7EC7-DE1E-94BC-94B6E355B95B}"/>
              </a:ext>
            </a:extLst>
          </p:cNvPr>
          <p:cNvSpPr txBox="1"/>
          <p:nvPr/>
        </p:nvSpPr>
        <p:spPr>
          <a:xfrm>
            <a:off x="5127498" y="2509248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D0AA9-A424-DC74-10F3-118B9E42DA7A}"/>
              </a:ext>
            </a:extLst>
          </p:cNvPr>
          <p:cNvSpPr txBox="1"/>
          <p:nvPr/>
        </p:nvSpPr>
        <p:spPr>
          <a:xfrm>
            <a:off x="5500050" y="2641566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Avocado Rejuvenation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87DF2-1FEE-72F0-D1E3-700B7D2D5C5F}"/>
              </a:ext>
            </a:extLst>
          </p:cNvPr>
          <p:cNvSpPr txBox="1"/>
          <p:nvPr/>
        </p:nvSpPr>
        <p:spPr>
          <a:xfrm>
            <a:off x="6095353" y="3073559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C15E7-8E58-5F29-A52A-23EABDA77512}"/>
              </a:ext>
            </a:extLst>
          </p:cNvPr>
          <p:cNvSpPr txBox="1"/>
          <p:nvPr/>
        </p:nvSpPr>
        <p:spPr>
          <a:xfrm>
            <a:off x="6467905" y="3205877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Mulching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648A97-09F0-4308-F6F6-E50243100B40}"/>
              </a:ext>
            </a:extLst>
          </p:cNvPr>
          <p:cNvSpPr txBox="1"/>
          <p:nvPr/>
        </p:nvSpPr>
        <p:spPr>
          <a:xfrm>
            <a:off x="6127780" y="3634292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6D8BE9-AE4C-1303-7962-501905E5E5B0}"/>
              </a:ext>
            </a:extLst>
          </p:cNvPr>
          <p:cNvSpPr txBox="1"/>
          <p:nvPr/>
        </p:nvSpPr>
        <p:spPr>
          <a:xfrm>
            <a:off x="6500332" y="3766610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Uniformity Improvements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4A0157-F27E-AD75-5A5A-E81B1C37BA2D}"/>
              </a:ext>
            </a:extLst>
          </p:cNvPr>
          <p:cNvSpPr txBox="1"/>
          <p:nvPr/>
        </p:nvSpPr>
        <p:spPr>
          <a:xfrm>
            <a:off x="6127780" y="4190886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972A00-2A9F-8E94-058F-0831F3802ED6}"/>
              </a:ext>
            </a:extLst>
          </p:cNvPr>
          <p:cNvSpPr txBox="1"/>
          <p:nvPr/>
        </p:nvSpPr>
        <p:spPr>
          <a:xfrm>
            <a:off x="6500332" y="4323204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Soil Moisture Sensors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F84B81-E3A3-2E10-604C-98B60DA7F213}"/>
              </a:ext>
            </a:extLst>
          </p:cNvPr>
          <p:cNvSpPr txBox="1"/>
          <p:nvPr/>
        </p:nvSpPr>
        <p:spPr>
          <a:xfrm>
            <a:off x="6135108" y="4736685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311807-8042-009F-67EF-FB9891A7B4E2}"/>
              </a:ext>
            </a:extLst>
          </p:cNvPr>
          <p:cNvSpPr txBox="1"/>
          <p:nvPr/>
        </p:nvSpPr>
        <p:spPr>
          <a:xfrm>
            <a:off x="6507660" y="4869003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Scheduling Automation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185A1B-3AE7-CE95-9DC6-A176BA2ABA8B}"/>
              </a:ext>
            </a:extLst>
          </p:cNvPr>
          <p:cNvSpPr txBox="1"/>
          <p:nvPr/>
        </p:nvSpPr>
        <p:spPr>
          <a:xfrm>
            <a:off x="6135108" y="5288292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1AD9BC-B35C-4EFC-C27D-BE22DB251B6D}"/>
              </a:ext>
            </a:extLst>
          </p:cNvPr>
          <p:cNvSpPr txBox="1"/>
          <p:nvPr/>
        </p:nvSpPr>
        <p:spPr>
          <a:xfrm>
            <a:off x="6507660" y="5420610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Nutrient Management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A17363-86C0-E54B-2359-B52166D543DB}"/>
              </a:ext>
            </a:extLst>
          </p:cNvPr>
          <p:cNvSpPr txBox="1"/>
          <p:nvPr/>
        </p:nvSpPr>
        <p:spPr>
          <a:xfrm>
            <a:off x="6157057" y="5795622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6043EF-BD4F-0F80-D1AE-B296709B6DE5}"/>
              </a:ext>
            </a:extLst>
          </p:cNvPr>
          <p:cNvSpPr txBox="1"/>
          <p:nvPr/>
        </p:nvSpPr>
        <p:spPr>
          <a:xfrm>
            <a:off x="6529609" y="5927940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Cover Crops</a:t>
            </a:r>
          </a:p>
        </p:txBody>
      </p:sp>
    </p:spTree>
    <p:extLst>
      <p:ext uri="{BB962C8B-B14F-4D97-AF65-F5344CB8AC3E}">
        <p14:creationId xmlns:p14="http://schemas.microsoft.com/office/powerpoint/2010/main" val="2760690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1635</Words>
  <Application>Microsoft Office PowerPoint</Application>
  <PresentationFormat>Widescreen</PresentationFormat>
  <Paragraphs>343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Helvetica</vt:lpstr>
      <vt:lpstr>RM Connect</vt:lpstr>
      <vt:lpstr>Roboto</vt:lpstr>
      <vt:lpstr>WordVisiCarriageReturn_MSFontService</vt:lpstr>
      <vt:lpstr>Office Theme</vt:lpstr>
      <vt:lpstr>Communications &amp; Customer Service</vt:lpstr>
      <vt:lpstr>2024 Poster  Contest Winners</vt:lpstr>
      <vt:lpstr>NCWA Water Poster Contest</vt:lpstr>
      <vt:lpstr>Pipeline 5 Relining</vt:lpstr>
      <vt:lpstr>Agenda</vt:lpstr>
      <vt:lpstr>CropSWAP Program</vt:lpstr>
      <vt:lpstr>Crop SWAP Program</vt:lpstr>
      <vt:lpstr>51 Total Program Submissions</vt:lpstr>
      <vt:lpstr>Total Applications by Project Type</vt:lpstr>
      <vt:lpstr>Applications by Project Type</vt:lpstr>
      <vt:lpstr>Strategic Communications Plan</vt:lpstr>
      <vt:lpstr>Strategic Communications Plan Development Steps</vt:lpstr>
      <vt:lpstr>PowerPoint Presentation</vt:lpstr>
      <vt:lpstr>WHO: Customer Service Research</vt:lpstr>
      <vt:lpstr>WHO: Target Audiences</vt:lpstr>
      <vt:lpstr>WHAT &amp; HOW</vt:lpstr>
      <vt:lpstr>WHERE: Existing Channels in Use</vt:lpstr>
      <vt:lpstr>WHERE: Channels not currently in use (much)</vt:lpstr>
      <vt:lpstr>WHERE: Social Media Channel Research</vt:lpstr>
      <vt:lpstr>WHERE: Social Media Research</vt:lpstr>
      <vt:lpstr>NEXT STEPS</vt:lpstr>
      <vt:lpstr>Community  Events Update</vt:lpstr>
      <vt:lpstr>2024-2025 Events</vt:lpstr>
      <vt:lpstr>Newsletter  Content Planning</vt:lpstr>
      <vt:lpstr>Newsletter Review</vt:lpstr>
      <vt:lpstr>Newsletter Planning</vt:lpstr>
      <vt:lpstr>Public  Communications</vt:lpstr>
      <vt:lpstr>Website &amp; Collateral</vt:lpstr>
      <vt:lpstr>Agenda Items for the Next Meeting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Weber</dc:creator>
  <cp:lastModifiedBy>Karleen Harp</cp:lastModifiedBy>
  <cp:revision>2</cp:revision>
  <dcterms:created xsi:type="dcterms:W3CDTF">2023-11-21T00:51:32Z</dcterms:created>
  <dcterms:modified xsi:type="dcterms:W3CDTF">2024-07-25T01:42:36Z</dcterms:modified>
</cp:coreProperties>
</file>