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4"/>
  </p:notesMasterIdLst>
  <p:sldIdLst>
    <p:sldId id="259" r:id="rId2"/>
    <p:sldId id="309" r:id="rId3"/>
    <p:sldId id="292" r:id="rId4"/>
    <p:sldId id="293" r:id="rId5"/>
    <p:sldId id="294" r:id="rId6"/>
    <p:sldId id="295" r:id="rId7"/>
    <p:sldId id="297" r:id="rId8"/>
    <p:sldId id="298" r:id="rId9"/>
    <p:sldId id="299" r:id="rId10"/>
    <p:sldId id="301" r:id="rId11"/>
    <p:sldId id="310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F0F"/>
    <a:srgbClr val="FF6D6D"/>
    <a:srgbClr val="F16022"/>
    <a:srgbClr val="1B2E5C"/>
    <a:srgbClr val="0966AF"/>
    <a:srgbClr val="97D8E9"/>
    <a:srgbClr val="4FC6E0"/>
    <a:srgbClr val="204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44"/>
    <p:restoredTop sz="90068"/>
  </p:normalViewPr>
  <p:slideViewPr>
    <p:cSldViewPr snapToGrid="0">
      <p:cViewPr varScale="1">
        <p:scale>
          <a:sx n="102" d="100"/>
          <a:sy n="102" d="100"/>
        </p:scale>
        <p:origin x="3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mwd-b\users\raragon\Projects\Reserve%20Policy\June%202024%20Board%20item%20-%20reserve%20policy%20update\Reserves%20Calculations%20and%20Exhibit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Reserve Targets (Current vs Proposed)</a:t>
            </a:r>
          </a:p>
          <a:p>
            <a:pPr>
              <a:defRPr/>
            </a:pPr>
            <a:r>
              <a:rPr lang="en-US"/>
              <a:t>In $ Millions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'Reserve Target Balances'!$K$4</c:f>
              <c:strCache>
                <c:ptCount val="1"/>
                <c:pt idx="0">
                  <c:v>Operating Reserve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'Reserve Target Balances'!$Q$3:$R$3</c:f>
              <c:strCache>
                <c:ptCount val="2"/>
                <c:pt idx="0">
                  <c:v>Current Target</c:v>
                </c:pt>
                <c:pt idx="1">
                  <c:v>Proposed Target</c:v>
                </c:pt>
              </c:strCache>
            </c:strRef>
          </c:cat>
          <c:val>
            <c:numRef>
              <c:f>'Reserve Target Balances'!$Q$4:$R$4</c:f>
              <c:numCache>
                <c:formatCode>_("$"* #,##0.0_);_("$"* \(#,##0.0\);_("$"* "-"??_);_(@_)</c:formatCode>
                <c:ptCount val="2"/>
                <c:pt idx="0">
                  <c:v>3.6943443749766325</c:v>
                </c:pt>
                <c:pt idx="1">
                  <c:v>10.157790500000001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8E-4AFB-9DB6-916242E1B2A9}"/>
            </c:ext>
          </c:extLst>
        </c:ser>
        <c:ser>
          <c:idx val="1"/>
          <c:order val="1"/>
          <c:tx>
            <c:strRef>
              <c:f>'Reserve Target Balances'!$K$5</c:f>
              <c:strCache>
                <c:ptCount val="1"/>
                <c:pt idx="0">
                  <c:v>Debt Service (unrestricted)</c:v>
                </c:pt>
              </c:strCache>
            </c:strRef>
          </c:tx>
          <c:spPr>
            <a:solidFill>
              <a:srgbClr val="FF6D6D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'Reserve Target Balances'!$Q$3:$R$3</c:f>
              <c:strCache>
                <c:ptCount val="2"/>
                <c:pt idx="0">
                  <c:v>Current Target</c:v>
                </c:pt>
                <c:pt idx="1">
                  <c:v>Proposed Target</c:v>
                </c:pt>
              </c:strCache>
            </c:strRef>
          </c:cat>
          <c:val>
            <c:numRef>
              <c:f>'Reserve Target Balances'!$Q$5:$R$5</c:f>
              <c:numCache>
                <c:formatCode>_("$"* #,##0.0_);_("$"* \(#,##0.0\);_("$"* "-"??_);_(@_)</c:formatCode>
                <c:ptCount val="2"/>
                <c:pt idx="1">
                  <c:v>3.0831911400000003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8E-4AFB-9DB6-916242E1B2A9}"/>
            </c:ext>
          </c:extLst>
        </c:ser>
        <c:ser>
          <c:idx val="2"/>
          <c:order val="2"/>
          <c:tx>
            <c:strRef>
              <c:f>'Reserve Target Balances'!$K$6</c:f>
              <c:strCache>
                <c:ptCount val="1"/>
                <c:pt idx="0">
                  <c:v>Rate Stabilization Reserve</c:v>
                </c:pt>
              </c:strCache>
            </c:strRef>
          </c:tx>
          <c:spPr>
            <a:solidFill>
              <a:srgbClr val="FEBF0F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'Reserve Target Balances'!$Q$3:$R$3</c:f>
              <c:strCache>
                <c:ptCount val="2"/>
                <c:pt idx="0">
                  <c:v>Current Target</c:v>
                </c:pt>
                <c:pt idx="1">
                  <c:v>Proposed Target</c:v>
                </c:pt>
              </c:strCache>
            </c:strRef>
          </c:cat>
          <c:val>
            <c:numRef>
              <c:f>'Reserve Target Balances'!$Q$6:$R$6</c:f>
              <c:numCache>
                <c:formatCode>_("$"* #,##0.0_);_("$"* \(#,##0.0\);_("$"* "-"??_);_(@_)</c:formatCode>
                <c:ptCount val="2"/>
                <c:pt idx="0">
                  <c:v>4.8235882525860934</c:v>
                </c:pt>
                <c:pt idx="1">
                  <c:v>5.3753799999999998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8E-4AFB-9DB6-916242E1B2A9}"/>
            </c:ext>
          </c:extLst>
        </c:ser>
        <c:ser>
          <c:idx val="3"/>
          <c:order val="3"/>
          <c:tx>
            <c:strRef>
              <c:f>'Reserve Target Balances'!$K$7</c:f>
              <c:strCache>
                <c:ptCount val="1"/>
                <c:pt idx="0">
                  <c:v>Capital Replacement Reserve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'Reserve Target Balances'!$Q$3:$R$3</c:f>
              <c:strCache>
                <c:ptCount val="2"/>
                <c:pt idx="0">
                  <c:v>Current Target</c:v>
                </c:pt>
                <c:pt idx="1">
                  <c:v>Proposed Target</c:v>
                </c:pt>
              </c:strCache>
            </c:strRef>
          </c:cat>
          <c:val>
            <c:numRef>
              <c:f>'Reserve Target Balances'!$Q$7:$R$7</c:f>
              <c:numCache>
                <c:formatCode>_("$"* #,##0.0_);_("$"* \(#,##0.0\);_("$"* "-"??_);_(@_)</c:formatCode>
                <c:ptCount val="2"/>
                <c:pt idx="1">
                  <c:v>12.790343713175446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8E-4AFB-9DB6-916242E1B2A9}"/>
            </c:ext>
          </c:extLst>
        </c:ser>
        <c:ser>
          <c:idx val="4"/>
          <c:order val="4"/>
          <c:tx>
            <c:strRef>
              <c:f>'Reserve Target Balances'!$K$8</c:f>
              <c:strCache>
                <c:ptCount val="1"/>
                <c:pt idx="0">
                  <c:v>Emergency/Disaster Reserve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'Reserve Target Balances'!$Q$3:$R$3</c:f>
              <c:strCache>
                <c:ptCount val="2"/>
                <c:pt idx="0">
                  <c:v>Current Target</c:v>
                </c:pt>
                <c:pt idx="1">
                  <c:v>Proposed Target</c:v>
                </c:pt>
              </c:strCache>
            </c:strRef>
          </c:cat>
          <c:val>
            <c:numRef>
              <c:f>'Reserve Target Balances'!$Q$8:$R$8</c:f>
              <c:numCache>
                <c:formatCode>_("$"* #,##0.0_);_("$"* \(#,##0.0\);_("$"* "-"??_);_(@_)</c:formatCode>
                <c:ptCount val="2"/>
                <c:pt idx="1">
                  <c:v>12.790343713175446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8E-4AFB-9DB6-916242E1B2A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73127472"/>
        <c:axId val="2073141392"/>
      </c:barChart>
      <c:catAx>
        <c:axId val="207312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3141392"/>
        <c:crosses val="autoZero"/>
        <c:auto val="1"/>
        <c:lblAlgn val="ctr"/>
        <c:lblOffset val="100"/>
        <c:noMultiLvlLbl val="0"/>
      </c:catAx>
      <c:valAx>
        <c:axId val="2073141392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_(&quot;$&quot;* #,##0.0_);_(&quot;$&quot;* \(#,##0.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3127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200" b="1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D7DB42-C76B-4A84-A91D-B26DFE6487E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80F6F1-71A6-4DD6-8A69-24E86B6C7A75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000" dirty="0">
              <a:latin typeface="Helvetica" panose="020B0604020202020204" pitchFamily="34" charset="0"/>
              <a:cs typeface="Helvetica" panose="020B0604020202020204" pitchFamily="34" charset="0"/>
            </a:rPr>
            <a:t>Liquidity - (Minimum Target)</a:t>
          </a:r>
        </a:p>
      </dgm:t>
    </dgm:pt>
    <dgm:pt modelId="{2AC3839A-EB9E-45CD-A7FA-4DC437778D61}" type="parTrans" cxnId="{9418F68D-B83D-474E-872E-267BBB48AF08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837384BF-2492-419A-820B-3492758785CB}" type="sibTrans" cxnId="{9418F68D-B83D-474E-872E-267BBB48AF08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864FC8D3-3148-4A49-9532-D29EB97EAE01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>
              <a:latin typeface="Helvetica" panose="020B0604020202020204" pitchFamily="34" charset="0"/>
              <a:cs typeface="Helvetica" panose="020B0604020202020204" pitchFamily="34" charset="0"/>
            </a:rPr>
            <a:t> Debt Service Reserve</a:t>
          </a:r>
        </a:p>
      </dgm:t>
    </dgm:pt>
    <dgm:pt modelId="{C4DD588C-E093-4556-8798-7FE33EBA87AA}" type="parTrans" cxnId="{8F5AA175-1B98-4692-98DA-8927F3777EEC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EEC67DE-5B2C-46A3-A99E-8D5C8F3F73B1}" type="sibTrans" cxnId="{8F5AA175-1B98-4692-98DA-8927F3777EEC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4239335B-AB48-4A27-BEBE-C4E2DA3FB7DC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20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Stabilization - (Target Level)</a:t>
          </a:r>
        </a:p>
      </dgm:t>
    </dgm:pt>
    <dgm:pt modelId="{FD470A82-5571-4C1A-B0FA-8C96B06868AC}" type="parTrans" cxnId="{4209289F-98F4-4823-8405-FF59291D6290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7F2D710B-6226-45B3-AA18-BDCB940C29B6}" type="sibTrans" cxnId="{4209289F-98F4-4823-8405-FF59291D6290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175ED884-C087-417F-BCCB-90C27D5533A6}">
      <dgm:prSet phldrT="[Text]"/>
      <dgm:spPr/>
      <dgm:t>
        <a:bodyPr/>
        <a:lstStyle/>
        <a:p>
          <a:pPr>
            <a:buFont typeface="+mj-lt"/>
            <a:buNone/>
          </a:pPr>
          <a:r>
            <a:rPr lang="en-US" dirty="0">
              <a:latin typeface="Helvetica" panose="020B0604020202020204" pitchFamily="34" charset="0"/>
              <a:cs typeface="Helvetica" panose="020B0604020202020204" pitchFamily="34" charset="0"/>
            </a:rPr>
            <a:t>3. Rate Stabilization </a:t>
          </a:r>
        </a:p>
      </dgm:t>
    </dgm:pt>
    <dgm:pt modelId="{D81F7D66-2BE9-4514-877D-997A586081FA}" type="parTrans" cxnId="{8BF467CF-EFA2-4275-AAB7-4BA380E1B86C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45C8DD07-21EB-4ACD-B4E2-E58911FCC43D}" type="sibTrans" cxnId="{8BF467CF-EFA2-4275-AAB7-4BA380E1B86C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10FBC83-C341-47CE-8E32-70FC3D71558E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2000" dirty="0">
              <a:latin typeface="Helvetica" panose="020B0604020202020204" pitchFamily="34" charset="0"/>
              <a:cs typeface="Helvetica" panose="020B0604020202020204" pitchFamily="34" charset="0"/>
            </a:rPr>
            <a:t>Contingency - (Maximum Target)</a:t>
          </a:r>
        </a:p>
      </dgm:t>
    </dgm:pt>
    <dgm:pt modelId="{BB5C37E7-CF88-49EE-AFD0-5D251F15DDDF}" type="parTrans" cxnId="{8AADA842-0BC5-44C5-B82A-F328EB053503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BC279EA0-15DA-459C-AAC4-1C9AC7A3522D}" type="sibTrans" cxnId="{8AADA842-0BC5-44C5-B82A-F328EB053503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5F9CEAF8-F670-46E0-9181-48A678DADCB3}">
      <dgm:prSet phldrT="[Text]"/>
      <dgm:spPr/>
      <dgm:t>
        <a:bodyPr/>
        <a:lstStyle/>
        <a:p>
          <a:pPr>
            <a:buFont typeface="+mj-lt"/>
            <a:buNone/>
          </a:pPr>
          <a:r>
            <a:rPr lang="en-US" dirty="0">
              <a:latin typeface="Helvetica" panose="020B0604020202020204" pitchFamily="34" charset="0"/>
              <a:cs typeface="Helvetica" panose="020B0604020202020204" pitchFamily="34" charset="0"/>
            </a:rPr>
            <a:t>5. Special Projects/Major Future CIP </a:t>
          </a:r>
        </a:p>
      </dgm:t>
    </dgm:pt>
    <dgm:pt modelId="{FA2A244D-893F-46D7-AC3A-E0B9FF1366A0}" type="parTrans" cxnId="{F1A50950-069B-404D-946D-2CE53E85C4B2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1719DAD8-3266-4CE2-A583-C973A7F13F74}" type="sibTrans" cxnId="{F1A50950-069B-404D-946D-2CE53E85C4B2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777D3986-BB87-420F-B9C5-0FE513CCAB4A}">
      <dgm:prSet phldrT="[Text]"/>
      <dgm:spPr/>
      <dgm:t>
        <a:bodyPr/>
        <a:lstStyle/>
        <a:p>
          <a:pPr>
            <a:buNone/>
          </a:pPr>
          <a:r>
            <a:rPr lang="en-US" b="1" i="1" dirty="0">
              <a:latin typeface="Helvetica" panose="020B0604020202020204" pitchFamily="34" charset="0"/>
              <a:cs typeface="Helvetica" panose="020B0604020202020204" pitchFamily="34" charset="0"/>
            </a:rPr>
            <a:t>Essential to the basic financial functioning of the District</a:t>
          </a:r>
        </a:p>
      </dgm:t>
    </dgm:pt>
    <dgm:pt modelId="{F40CE823-35DA-4A6D-B230-DAC6C2496C21}" type="parTrans" cxnId="{AF55E4C4-AC66-4329-B4DB-085648CF5E26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67C58FE8-BD85-4816-BB3F-5602ABF12F64}" type="sibTrans" cxnId="{AF55E4C4-AC66-4329-B4DB-085648CF5E26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89EFED7B-0234-460F-B8CC-5D7D3A23360E}">
      <dgm:prSet phldrT="[Text]"/>
      <dgm:spPr/>
      <dgm:t>
        <a:bodyPr/>
        <a:lstStyle/>
        <a:p>
          <a:pPr>
            <a:buNone/>
          </a:pPr>
          <a:r>
            <a:rPr lang="en-US" b="1" i="1" dirty="0">
              <a:latin typeface="Helvetica" panose="020B0604020202020204" pitchFamily="34" charset="0"/>
              <a:cs typeface="Helvetica" panose="020B0604020202020204" pitchFamily="34" charset="0"/>
            </a:rPr>
            <a:t>Addresses certain and frequent risks to stabilize rates</a:t>
          </a:r>
        </a:p>
      </dgm:t>
    </dgm:pt>
    <dgm:pt modelId="{9704CE8A-6F7E-4A05-89B8-A918B7F5ECE7}" type="parTrans" cxnId="{15C07C1E-D519-4964-92E1-FBF46900B53B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79A7814B-F1B4-413B-97B7-55B720611DAC}" type="sibTrans" cxnId="{15C07C1E-D519-4964-92E1-FBF46900B53B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4150C90-93C8-4031-BD08-E443817924F2}">
      <dgm:prSet phldrT="[Text]"/>
      <dgm:spPr/>
      <dgm:t>
        <a:bodyPr/>
        <a:lstStyle/>
        <a:p>
          <a:pPr>
            <a:buNone/>
          </a:pPr>
          <a:r>
            <a:rPr lang="en-US" b="1" i="1" u="none" dirty="0">
              <a:latin typeface="Helvetica" panose="020B0604020202020204" pitchFamily="34" charset="0"/>
              <a:cs typeface="Helvetica" panose="020B0604020202020204" pitchFamily="34" charset="0"/>
            </a:rPr>
            <a:t>Provides for known but less frequent or impactful risks</a:t>
          </a:r>
        </a:p>
      </dgm:t>
    </dgm:pt>
    <dgm:pt modelId="{D02F2058-9581-42D2-BCA8-525A83E34502}" type="parTrans" cxnId="{9F58C54E-F6DD-409C-BE67-9FDF90E924A3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CD313C72-47AF-47BC-9321-49774EF15E08}" type="sibTrans" cxnId="{9F58C54E-F6DD-409C-BE67-9FDF90E924A3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9CF3F878-A369-4D5A-9832-D3827786F929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>
              <a:latin typeface="Helvetica" panose="020B0604020202020204" pitchFamily="34" charset="0"/>
              <a:cs typeface="Helvetica" panose="020B0604020202020204" pitchFamily="34" charset="0"/>
            </a:rPr>
            <a:t> Working Capital</a:t>
          </a:r>
        </a:p>
      </dgm:t>
    </dgm:pt>
    <dgm:pt modelId="{23FF32FD-D088-4179-B03E-E794A1296D62}" type="sibTrans" cxnId="{0FD2321B-065E-4C56-AB5A-9F659391CB4C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585ED925-C938-4BCD-ABF7-C71BD60389DF}" type="parTrans" cxnId="{0FD2321B-065E-4C56-AB5A-9F659391CB4C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4A2BD1E4-9157-4907-AB9E-57AF50193A96}">
      <dgm:prSet phldrT="[Text]"/>
      <dgm:spPr/>
      <dgm:t>
        <a:bodyPr/>
        <a:lstStyle/>
        <a:p>
          <a:pPr>
            <a:buFont typeface="+mj-lt"/>
            <a:buNone/>
          </a:pPr>
          <a:r>
            <a:rPr lang="en-US" dirty="0">
              <a:latin typeface="Helvetica" panose="020B0604020202020204" pitchFamily="34" charset="0"/>
              <a:cs typeface="Helvetica" panose="020B0604020202020204" pitchFamily="34" charset="0"/>
            </a:rPr>
            <a:t>4. Capital Facility Replacement</a:t>
          </a:r>
        </a:p>
      </dgm:t>
    </dgm:pt>
    <dgm:pt modelId="{F7F7DEDF-8A62-4C09-BB45-1B3AAC3FD6DE}" type="parTrans" cxnId="{4A88DAA7-CCFD-4B42-849E-19E841CE4889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99AB80EC-8540-46EB-8BB8-D540A9AC2B94}" type="sibTrans" cxnId="{4A88DAA7-CCFD-4B42-849E-19E841CE4889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F56A3F1-5F95-48A6-9B0F-B3EC26674174}">
      <dgm:prSet phldrT="[Text]"/>
      <dgm:spPr/>
      <dgm:t>
        <a:bodyPr/>
        <a:lstStyle/>
        <a:p>
          <a:pPr>
            <a:buFont typeface="+mj-lt"/>
            <a:buNone/>
          </a:pPr>
          <a:r>
            <a:rPr lang="en-US" dirty="0">
              <a:latin typeface="Helvetica" panose="020B0604020202020204" pitchFamily="34" charset="0"/>
              <a:cs typeface="Helvetica" panose="020B0604020202020204" pitchFamily="34" charset="0"/>
            </a:rPr>
            <a:t>6. Emergency/Disaster (i.e. Earthquakes, etc.)</a:t>
          </a:r>
        </a:p>
      </dgm:t>
    </dgm:pt>
    <dgm:pt modelId="{D26CBC1E-C89D-4F41-A282-C7C794ACB628}" type="parTrans" cxnId="{E0C7FFE5-8968-439D-9B56-D4679E9ADFF6}">
      <dgm:prSet/>
      <dgm:spPr/>
    </dgm:pt>
    <dgm:pt modelId="{D285A9E8-12EB-46C3-80F1-1BBFA591C8CF}" type="sibTrans" cxnId="{E0C7FFE5-8968-439D-9B56-D4679E9ADFF6}">
      <dgm:prSet/>
      <dgm:spPr/>
    </dgm:pt>
    <dgm:pt modelId="{59A0D069-5279-496C-B279-44583FB1F1C9}" type="pres">
      <dgm:prSet presAssocID="{87D7DB42-C76B-4A84-A91D-B26DFE6487EC}" presName="linear" presStyleCnt="0">
        <dgm:presLayoutVars>
          <dgm:dir/>
          <dgm:animLvl val="lvl"/>
          <dgm:resizeHandles val="exact"/>
        </dgm:presLayoutVars>
      </dgm:prSet>
      <dgm:spPr/>
    </dgm:pt>
    <dgm:pt modelId="{98715D78-4D54-4626-83DC-29F03B38002F}" type="pres">
      <dgm:prSet presAssocID="{DF80F6F1-71A6-4DD6-8A69-24E86B6C7A75}" presName="parentLin" presStyleCnt="0"/>
      <dgm:spPr/>
    </dgm:pt>
    <dgm:pt modelId="{DCFCC026-0547-4D65-AB54-D1D4135D312D}" type="pres">
      <dgm:prSet presAssocID="{DF80F6F1-71A6-4DD6-8A69-24E86B6C7A75}" presName="parentLeftMargin" presStyleLbl="node1" presStyleIdx="0" presStyleCnt="3"/>
      <dgm:spPr/>
    </dgm:pt>
    <dgm:pt modelId="{7D75A0C7-15F0-4F0D-8FF1-16EF9D7E8AC5}" type="pres">
      <dgm:prSet presAssocID="{DF80F6F1-71A6-4DD6-8A69-24E86B6C7A7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72205D6-60CA-43F2-A1CF-80A6E83F88B0}" type="pres">
      <dgm:prSet presAssocID="{DF80F6F1-71A6-4DD6-8A69-24E86B6C7A75}" presName="negativeSpace" presStyleCnt="0"/>
      <dgm:spPr/>
    </dgm:pt>
    <dgm:pt modelId="{4057A7FC-348B-4894-9457-6CB0F0CD9DE7}" type="pres">
      <dgm:prSet presAssocID="{DF80F6F1-71A6-4DD6-8A69-24E86B6C7A75}" presName="childText" presStyleLbl="conFgAcc1" presStyleIdx="0" presStyleCnt="3" custLinFactNeighborY="-9314">
        <dgm:presLayoutVars>
          <dgm:bulletEnabled val="1"/>
        </dgm:presLayoutVars>
      </dgm:prSet>
      <dgm:spPr/>
    </dgm:pt>
    <dgm:pt modelId="{F33107EA-E429-4D13-9BD9-45D146088339}" type="pres">
      <dgm:prSet presAssocID="{837384BF-2492-419A-820B-3492758785CB}" presName="spaceBetweenRectangles" presStyleCnt="0"/>
      <dgm:spPr/>
    </dgm:pt>
    <dgm:pt modelId="{4709F8C0-0C2F-4C25-8E56-7496B7A0EA92}" type="pres">
      <dgm:prSet presAssocID="{4239335B-AB48-4A27-BEBE-C4E2DA3FB7DC}" presName="parentLin" presStyleCnt="0"/>
      <dgm:spPr/>
    </dgm:pt>
    <dgm:pt modelId="{69C7AA7C-4C70-4922-8C90-502065702A41}" type="pres">
      <dgm:prSet presAssocID="{4239335B-AB48-4A27-BEBE-C4E2DA3FB7DC}" presName="parentLeftMargin" presStyleLbl="node1" presStyleIdx="0" presStyleCnt="3"/>
      <dgm:spPr/>
    </dgm:pt>
    <dgm:pt modelId="{9CEE8887-A5F4-4B7C-99B1-C8B5786BA5A7}" type="pres">
      <dgm:prSet presAssocID="{4239335B-AB48-4A27-BEBE-C4E2DA3FB7D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AF06B0F-B99C-4CEB-B091-D40392C66A4F}" type="pres">
      <dgm:prSet presAssocID="{4239335B-AB48-4A27-BEBE-C4E2DA3FB7DC}" presName="negativeSpace" presStyleCnt="0"/>
      <dgm:spPr/>
    </dgm:pt>
    <dgm:pt modelId="{79609E82-C7D7-42D8-AF5E-91FF39A80BE2}" type="pres">
      <dgm:prSet presAssocID="{4239335B-AB48-4A27-BEBE-C4E2DA3FB7DC}" presName="childText" presStyleLbl="conFgAcc1" presStyleIdx="1" presStyleCnt="3">
        <dgm:presLayoutVars>
          <dgm:bulletEnabled val="1"/>
        </dgm:presLayoutVars>
      </dgm:prSet>
      <dgm:spPr/>
    </dgm:pt>
    <dgm:pt modelId="{7A29ADA3-05AD-4D57-BF60-67DE4450176A}" type="pres">
      <dgm:prSet presAssocID="{7F2D710B-6226-45B3-AA18-BDCB940C29B6}" presName="spaceBetweenRectangles" presStyleCnt="0"/>
      <dgm:spPr/>
    </dgm:pt>
    <dgm:pt modelId="{3BC866E1-20C0-4FC1-95CC-3141AEB9D0EE}" type="pres">
      <dgm:prSet presAssocID="{210FBC83-C341-47CE-8E32-70FC3D71558E}" presName="parentLin" presStyleCnt="0"/>
      <dgm:spPr/>
    </dgm:pt>
    <dgm:pt modelId="{F0467DCC-1C6A-47C8-85F0-309F78FCD0A1}" type="pres">
      <dgm:prSet presAssocID="{210FBC83-C341-47CE-8E32-70FC3D71558E}" presName="parentLeftMargin" presStyleLbl="node1" presStyleIdx="1" presStyleCnt="3"/>
      <dgm:spPr/>
    </dgm:pt>
    <dgm:pt modelId="{2C56E742-08C9-44A0-856C-2410155D264E}" type="pres">
      <dgm:prSet presAssocID="{210FBC83-C341-47CE-8E32-70FC3D71558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E7EFA91-ADDC-46DE-B2B0-60C756F1E55A}" type="pres">
      <dgm:prSet presAssocID="{210FBC83-C341-47CE-8E32-70FC3D71558E}" presName="negativeSpace" presStyleCnt="0"/>
      <dgm:spPr/>
    </dgm:pt>
    <dgm:pt modelId="{FBA175C6-86E8-47E3-AE8C-BE752D6A5C96}" type="pres">
      <dgm:prSet presAssocID="{210FBC83-C341-47CE-8E32-70FC3D71558E}" presName="childText" presStyleLbl="conFgAcc1" presStyleIdx="2" presStyleCnt="3" custLinFactNeighborX="-405" custLinFactNeighborY="-5693">
        <dgm:presLayoutVars>
          <dgm:bulletEnabled val="1"/>
        </dgm:presLayoutVars>
      </dgm:prSet>
      <dgm:spPr/>
    </dgm:pt>
  </dgm:ptLst>
  <dgm:cxnLst>
    <dgm:cxn modelId="{0FD2321B-065E-4C56-AB5A-9F659391CB4C}" srcId="{DF80F6F1-71A6-4DD6-8A69-24E86B6C7A75}" destId="{9CF3F878-A369-4D5A-9832-D3827786F929}" srcOrd="1" destOrd="0" parTransId="{585ED925-C938-4BCD-ABF7-C71BD60389DF}" sibTransId="{23FF32FD-D088-4179-B03E-E794A1296D62}"/>
    <dgm:cxn modelId="{15C07C1E-D519-4964-92E1-FBF46900B53B}" srcId="{4239335B-AB48-4A27-BEBE-C4E2DA3FB7DC}" destId="{89EFED7B-0234-460F-B8CC-5D7D3A23360E}" srcOrd="0" destOrd="0" parTransId="{9704CE8A-6F7E-4A05-89B8-A918B7F5ECE7}" sibTransId="{79A7814B-F1B4-413B-97B7-55B720611DAC}"/>
    <dgm:cxn modelId="{82089C21-6439-4946-BA79-94D77588A278}" type="presOf" srcId="{9CF3F878-A369-4D5A-9832-D3827786F929}" destId="{4057A7FC-348B-4894-9457-6CB0F0CD9DE7}" srcOrd="0" destOrd="1" presId="urn:microsoft.com/office/officeart/2005/8/layout/list1"/>
    <dgm:cxn modelId="{21BEB430-AC71-441B-8909-F5FBC7C88CC5}" type="presOf" srcId="{4239335B-AB48-4A27-BEBE-C4E2DA3FB7DC}" destId="{69C7AA7C-4C70-4922-8C90-502065702A41}" srcOrd="0" destOrd="0" presId="urn:microsoft.com/office/officeart/2005/8/layout/list1"/>
    <dgm:cxn modelId="{583F3935-BB6D-459C-BCDB-2936801556C1}" type="presOf" srcId="{4239335B-AB48-4A27-BEBE-C4E2DA3FB7DC}" destId="{9CEE8887-A5F4-4B7C-99B1-C8B5786BA5A7}" srcOrd="1" destOrd="0" presId="urn:microsoft.com/office/officeart/2005/8/layout/list1"/>
    <dgm:cxn modelId="{8AADA842-0BC5-44C5-B82A-F328EB053503}" srcId="{87D7DB42-C76B-4A84-A91D-B26DFE6487EC}" destId="{210FBC83-C341-47CE-8E32-70FC3D71558E}" srcOrd="2" destOrd="0" parTransId="{BB5C37E7-CF88-49EE-AFD0-5D251F15DDDF}" sibTransId="{BC279EA0-15DA-459C-AAC4-1C9AC7A3522D}"/>
    <dgm:cxn modelId="{5D943964-9244-4923-B226-C53502EE5C0C}" type="presOf" srcId="{864FC8D3-3148-4A49-9532-D29EB97EAE01}" destId="{4057A7FC-348B-4894-9457-6CB0F0CD9DE7}" srcOrd="0" destOrd="2" presId="urn:microsoft.com/office/officeart/2005/8/layout/list1"/>
    <dgm:cxn modelId="{83187448-67E5-443C-80D3-B65FC4BF2748}" type="presOf" srcId="{5F9CEAF8-F670-46E0-9181-48A678DADCB3}" destId="{FBA175C6-86E8-47E3-AE8C-BE752D6A5C96}" srcOrd="0" destOrd="1" presId="urn:microsoft.com/office/officeart/2005/8/layout/list1"/>
    <dgm:cxn modelId="{AC39EC48-0805-4A3B-96A0-1928A0383A1C}" type="presOf" srcId="{210FBC83-C341-47CE-8E32-70FC3D71558E}" destId="{F0467DCC-1C6A-47C8-85F0-309F78FCD0A1}" srcOrd="0" destOrd="0" presId="urn:microsoft.com/office/officeart/2005/8/layout/list1"/>
    <dgm:cxn modelId="{9F58C54E-F6DD-409C-BE67-9FDF90E924A3}" srcId="{210FBC83-C341-47CE-8E32-70FC3D71558E}" destId="{E4150C90-93C8-4031-BD08-E443817924F2}" srcOrd="0" destOrd="0" parTransId="{D02F2058-9581-42D2-BCA8-525A83E34502}" sibTransId="{CD313C72-47AF-47BC-9321-49774EF15E08}"/>
    <dgm:cxn modelId="{F645216F-1E3F-408B-8969-670129CA54B4}" type="presOf" srcId="{DF80F6F1-71A6-4DD6-8A69-24E86B6C7A75}" destId="{7D75A0C7-15F0-4F0D-8FF1-16EF9D7E8AC5}" srcOrd="1" destOrd="0" presId="urn:microsoft.com/office/officeart/2005/8/layout/list1"/>
    <dgm:cxn modelId="{F1A50950-069B-404D-946D-2CE53E85C4B2}" srcId="{210FBC83-C341-47CE-8E32-70FC3D71558E}" destId="{5F9CEAF8-F670-46E0-9181-48A678DADCB3}" srcOrd="1" destOrd="0" parTransId="{FA2A244D-893F-46D7-AC3A-E0B9FF1366A0}" sibTransId="{1719DAD8-3266-4CE2-A583-C973A7F13F74}"/>
    <dgm:cxn modelId="{E5A7B574-F554-4026-B00A-4B288A4CD8C8}" type="presOf" srcId="{175ED884-C087-417F-BCCB-90C27D5533A6}" destId="{79609E82-C7D7-42D8-AF5E-91FF39A80BE2}" srcOrd="0" destOrd="1" presId="urn:microsoft.com/office/officeart/2005/8/layout/list1"/>
    <dgm:cxn modelId="{8F5AA175-1B98-4692-98DA-8927F3777EEC}" srcId="{DF80F6F1-71A6-4DD6-8A69-24E86B6C7A75}" destId="{864FC8D3-3148-4A49-9532-D29EB97EAE01}" srcOrd="2" destOrd="0" parTransId="{C4DD588C-E093-4556-8798-7FE33EBA87AA}" sibTransId="{2EEC67DE-5B2C-46A3-A99E-8D5C8F3F73B1}"/>
    <dgm:cxn modelId="{17E2DB79-0AAB-42E5-8402-1FC0FDFB8F74}" type="presOf" srcId="{DF80F6F1-71A6-4DD6-8A69-24E86B6C7A75}" destId="{DCFCC026-0547-4D65-AB54-D1D4135D312D}" srcOrd="0" destOrd="0" presId="urn:microsoft.com/office/officeart/2005/8/layout/list1"/>
    <dgm:cxn modelId="{9418F68D-B83D-474E-872E-267BBB48AF08}" srcId="{87D7DB42-C76B-4A84-A91D-B26DFE6487EC}" destId="{DF80F6F1-71A6-4DD6-8A69-24E86B6C7A75}" srcOrd="0" destOrd="0" parTransId="{2AC3839A-EB9E-45CD-A7FA-4DC437778D61}" sibTransId="{837384BF-2492-419A-820B-3492758785CB}"/>
    <dgm:cxn modelId="{4209289F-98F4-4823-8405-FF59291D6290}" srcId="{87D7DB42-C76B-4A84-A91D-B26DFE6487EC}" destId="{4239335B-AB48-4A27-BEBE-C4E2DA3FB7DC}" srcOrd="1" destOrd="0" parTransId="{FD470A82-5571-4C1A-B0FA-8C96B06868AC}" sibTransId="{7F2D710B-6226-45B3-AA18-BDCB940C29B6}"/>
    <dgm:cxn modelId="{5887E4A0-5667-4585-B87B-7DD44FB232F2}" type="presOf" srcId="{E4150C90-93C8-4031-BD08-E443817924F2}" destId="{FBA175C6-86E8-47E3-AE8C-BE752D6A5C96}" srcOrd="0" destOrd="0" presId="urn:microsoft.com/office/officeart/2005/8/layout/list1"/>
    <dgm:cxn modelId="{ACD020A5-7901-45B2-B8B6-80E75E0305A8}" type="presOf" srcId="{89EFED7B-0234-460F-B8CC-5D7D3A23360E}" destId="{79609E82-C7D7-42D8-AF5E-91FF39A80BE2}" srcOrd="0" destOrd="0" presId="urn:microsoft.com/office/officeart/2005/8/layout/list1"/>
    <dgm:cxn modelId="{66DD4DA6-3A08-4B10-AC0C-8CDBE9CD50BD}" type="presOf" srcId="{DF56A3F1-5F95-48A6-9B0F-B3EC26674174}" destId="{FBA175C6-86E8-47E3-AE8C-BE752D6A5C96}" srcOrd="0" destOrd="2" presId="urn:microsoft.com/office/officeart/2005/8/layout/list1"/>
    <dgm:cxn modelId="{4A88DAA7-CCFD-4B42-849E-19E841CE4889}" srcId="{4239335B-AB48-4A27-BEBE-C4E2DA3FB7DC}" destId="{4A2BD1E4-9157-4907-AB9E-57AF50193A96}" srcOrd="2" destOrd="0" parTransId="{F7F7DEDF-8A62-4C09-BB45-1B3AAC3FD6DE}" sibTransId="{99AB80EC-8540-46EB-8BB8-D540A9AC2B94}"/>
    <dgm:cxn modelId="{BF711EAD-73B7-478A-A0C3-043072A37AD8}" type="presOf" srcId="{4A2BD1E4-9157-4907-AB9E-57AF50193A96}" destId="{79609E82-C7D7-42D8-AF5E-91FF39A80BE2}" srcOrd="0" destOrd="2" presId="urn:microsoft.com/office/officeart/2005/8/layout/list1"/>
    <dgm:cxn modelId="{A152E9B9-4777-41EA-8A5E-BAC3F65E0468}" type="presOf" srcId="{777D3986-BB87-420F-B9C5-0FE513CCAB4A}" destId="{4057A7FC-348B-4894-9457-6CB0F0CD9DE7}" srcOrd="0" destOrd="0" presId="urn:microsoft.com/office/officeart/2005/8/layout/list1"/>
    <dgm:cxn modelId="{AF55E4C4-AC66-4329-B4DB-085648CF5E26}" srcId="{DF80F6F1-71A6-4DD6-8A69-24E86B6C7A75}" destId="{777D3986-BB87-420F-B9C5-0FE513CCAB4A}" srcOrd="0" destOrd="0" parTransId="{F40CE823-35DA-4A6D-B230-DAC6C2496C21}" sibTransId="{67C58FE8-BD85-4816-BB3F-5602ABF12F64}"/>
    <dgm:cxn modelId="{8BF467CF-EFA2-4275-AAB7-4BA380E1B86C}" srcId="{4239335B-AB48-4A27-BEBE-C4E2DA3FB7DC}" destId="{175ED884-C087-417F-BCCB-90C27D5533A6}" srcOrd="1" destOrd="0" parTransId="{D81F7D66-2BE9-4514-877D-997A586081FA}" sibTransId="{45C8DD07-21EB-4ACD-B4E2-E58911FCC43D}"/>
    <dgm:cxn modelId="{E41149D0-BAD0-42B6-933E-2B4C7AA98C62}" type="presOf" srcId="{210FBC83-C341-47CE-8E32-70FC3D71558E}" destId="{2C56E742-08C9-44A0-856C-2410155D264E}" srcOrd="1" destOrd="0" presId="urn:microsoft.com/office/officeart/2005/8/layout/list1"/>
    <dgm:cxn modelId="{E0C7FFE5-8968-439D-9B56-D4679E9ADFF6}" srcId="{210FBC83-C341-47CE-8E32-70FC3D71558E}" destId="{DF56A3F1-5F95-48A6-9B0F-B3EC26674174}" srcOrd="2" destOrd="0" parTransId="{D26CBC1E-C89D-4F41-A282-C7C794ACB628}" sibTransId="{D285A9E8-12EB-46C3-80F1-1BBFA591C8CF}"/>
    <dgm:cxn modelId="{2039A3E7-0E71-4AA8-ABB1-F0C6E9C11F8A}" type="presOf" srcId="{87D7DB42-C76B-4A84-A91D-B26DFE6487EC}" destId="{59A0D069-5279-496C-B279-44583FB1F1C9}" srcOrd="0" destOrd="0" presId="urn:microsoft.com/office/officeart/2005/8/layout/list1"/>
    <dgm:cxn modelId="{40EC3A49-7A97-48E6-B95C-3A00149A15B2}" type="presParOf" srcId="{59A0D069-5279-496C-B279-44583FB1F1C9}" destId="{98715D78-4D54-4626-83DC-29F03B38002F}" srcOrd="0" destOrd="0" presId="urn:microsoft.com/office/officeart/2005/8/layout/list1"/>
    <dgm:cxn modelId="{96CA0EA1-1EB9-4991-985B-C3CD6A1EDC61}" type="presParOf" srcId="{98715D78-4D54-4626-83DC-29F03B38002F}" destId="{DCFCC026-0547-4D65-AB54-D1D4135D312D}" srcOrd="0" destOrd="0" presId="urn:microsoft.com/office/officeart/2005/8/layout/list1"/>
    <dgm:cxn modelId="{7474ACC1-D1BF-432F-A45E-B7454DEB3686}" type="presParOf" srcId="{98715D78-4D54-4626-83DC-29F03B38002F}" destId="{7D75A0C7-15F0-4F0D-8FF1-16EF9D7E8AC5}" srcOrd="1" destOrd="0" presId="urn:microsoft.com/office/officeart/2005/8/layout/list1"/>
    <dgm:cxn modelId="{3BF6BFFA-9732-4ADF-9A5F-2722F1246FC3}" type="presParOf" srcId="{59A0D069-5279-496C-B279-44583FB1F1C9}" destId="{B72205D6-60CA-43F2-A1CF-80A6E83F88B0}" srcOrd="1" destOrd="0" presId="urn:microsoft.com/office/officeart/2005/8/layout/list1"/>
    <dgm:cxn modelId="{FF03FCDF-0380-41F8-9273-FD1C2910E1C3}" type="presParOf" srcId="{59A0D069-5279-496C-B279-44583FB1F1C9}" destId="{4057A7FC-348B-4894-9457-6CB0F0CD9DE7}" srcOrd="2" destOrd="0" presId="urn:microsoft.com/office/officeart/2005/8/layout/list1"/>
    <dgm:cxn modelId="{A18F8D81-ED3B-41B8-A898-D4B3D794410B}" type="presParOf" srcId="{59A0D069-5279-496C-B279-44583FB1F1C9}" destId="{F33107EA-E429-4D13-9BD9-45D146088339}" srcOrd="3" destOrd="0" presId="urn:microsoft.com/office/officeart/2005/8/layout/list1"/>
    <dgm:cxn modelId="{499CAA41-331C-4BA9-A3AC-0B9CA3D2AB3F}" type="presParOf" srcId="{59A0D069-5279-496C-B279-44583FB1F1C9}" destId="{4709F8C0-0C2F-4C25-8E56-7496B7A0EA92}" srcOrd="4" destOrd="0" presId="urn:microsoft.com/office/officeart/2005/8/layout/list1"/>
    <dgm:cxn modelId="{A34EC944-3738-4F4E-8F55-3B3DA9F85F03}" type="presParOf" srcId="{4709F8C0-0C2F-4C25-8E56-7496B7A0EA92}" destId="{69C7AA7C-4C70-4922-8C90-502065702A41}" srcOrd="0" destOrd="0" presId="urn:microsoft.com/office/officeart/2005/8/layout/list1"/>
    <dgm:cxn modelId="{87479D0E-31D5-4454-BAF1-30996955CA59}" type="presParOf" srcId="{4709F8C0-0C2F-4C25-8E56-7496B7A0EA92}" destId="{9CEE8887-A5F4-4B7C-99B1-C8B5786BA5A7}" srcOrd="1" destOrd="0" presId="urn:microsoft.com/office/officeart/2005/8/layout/list1"/>
    <dgm:cxn modelId="{5871E68F-94F0-42EA-BA01-C2D3E335FFAA}" type="presParOf" srcId="{59A0D069-5279-496C-B279-44583FB1F1C9}" destId="{0AF06B0F-B99C-4CEB-B091-D40392C66A4F}" srcOrd="5" destOrd="0" presId="urn:microsoft.com/office/officeart/2005/8/layout/list1"/>
    <dgm:cxn modelId="{0E023B7B-C09C-4811-B0E8-32C9749E42B1}" type="presParOf" srcId="{59A0D069-5279-496C-B279-44583FB1F1C9}" destId="{79609E82-C7D7-42D8-AF5E-91FF39A80BE2}" srcOrd="6" destOrd="0" presId="urn:microsoft.com/office/officeart/2005/8/layout/list1"/>
    <dgm:cxn modelId="{D58F3A21-A0E7-4040-A21D-0809EB52A38F}" type="presParOf" srcId="{59A0D069-5279-496C-B279-44583FB1F1C9}" destId="{7A29ADA3-05AD-4D57-BF60-67DE4450176A}" srcOrd="7" destOrd="0" presId="urn:microsoft.com/office/officeart/2005/8/layout/list1"/>
    <dgm:cxn modelId="{7C7A1BFD-AEF2-4450-81CB-4154B141CCD6}" type="presParOf" srcId="{59A0D069-5279-496C-B279-44583FB1F1C9}" destId="{3BC866E1-20C0-4FC1-95CC-3141AEB9D0EE}" srcOrd="8" destOrd="0" presId="urn:microsoft.com/office/officeart/2005/8/layout/list1"/>
    <dgm:cxn modelId="{66DC7E0D-5F9D-47AE-93D0-E73D28BF6B33}" type="presParOf" srcId="{3BC866E1-20C0-4FC1-95CC-3141AEB9D0EE}" destId="{F0467DCC-1C6A-47C8-85F0-309F78FCD0A1}" srcOrd="0" destOrd="0" presId="urn:microsoft.com/office/officeart/2005/8/layout/list1"/>
    <dgm:cxn modelId="{74B2318A-818C-416D-8CBE-230D4F0CCC79}" type="presParOf" srcId="{3BC866E1-20C0-4FC1-95CC-3141AEB9D0EE}" destId="{2C56E742-08C9-44A0-856C-2410155D264E}" srcOrd="1" destOrd="0" presId="urn:microsoft.com/office/officeart/2005/8/layout/list1"/>
    <dgm:cxn modelId="{B1C9031C-68F8-4D2E-9F5D-32E590B0E1C5}" type="presParOf" srcId="{59A0D069-5279-496C-B279-44583FB1F1C9}" destId="{DE7EFA91-ADDC-46DE-B2B0-60C756F1E55A}" srcOrd="9" destOrd="0" presId="urn:microsoft.com/office/officeart/2005/8/layout/list1"/>
    <dgm:cxn modelId="{627AF788-F17B-495B-A78A-4B15FF02EBFD}" type="presParOf" srcId="{59A0D069-5279-496C-B279-44583FB1F1C9}" destId="{FBA175C6-86E8-47E3-AE8C-BE752D6A5C9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D7DB42-C76B-4A84-A91D-B26DFE6487E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80F6F1-71A6-4DD6-8A69-24E86B6C7A75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000" dirty="0">
              <a:latin typeface="Helvetica" panose="020B0604020202020204" pitchFamily="34" charset="0"/>
              <a:cs typeface="Helvetica" panose="020B0604020202020204" pitchFamily="34" charset="0"/>
            </a:rPr>
            <a:t>Liquidity - (Minimum Target)</a:t>
          </a:r>
        </a:p>
      </dgm:t>
    </dgm:pt>
    <dgm:pt modelId="{2AC3839A-EB9E-45CD-A7FA-4DC437778D61}" type="parTrans" cxnId="{9418F68D-B83D-474E-872E-267BBB48AF08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837384BF-2492-419A-820B-3492758785CB}" type="sibTrans" cxnId="{9418F68D-B83D-474E-872E-267BBB48AF08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4239335B-AB48-4A27-BEBE-C4E2DA3FB7DC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20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Stabilization - (Target Level)</a:t>
          </a:r>
        </a:p>
      </dgm:t>
    </dgm:pt>
    <dgm:pt modelId="{FD470A82-5571-4C1A-B0FA-8C96B06868AC}" type="parTrans" cxnId="{4209289F-98F4-4823-8405-FF59291D6290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7F2D710B-6226-45B3-AA18-BDCB940C29B6}" type="sibTrans" cxnId="{4209289F-98F4-4823-8405-FF59291D6290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10FBC83-C341-47CE-8E32-70FC3D71558E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2000" dirty="0">
              <a:latin typeface="Helvetica" panose="020B0604020202020204" pitchFamily="34" charset="0"/>
              <a:cs typeface="Helvetica" panose="020B0604020202020204" pitchFamily="34" charset="0"/>
            </a:rPr>
            <a:t>Contingency - (Maximum Target)</a:t>
          </a:r>
        </a:p>
      </dgm:t>
    </dgm:pt>
    <dgm:pt modelId="{BB5C37E7-CF88-49EE-AFD0-5D251F15DDDF}" type="parTrans" cxnId="{8AADA842-0BC5-44C5-B82A-F328EB053503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BC279EA0-15DA-459C-AAC4-1C9AC7A3522D}" type="sibTrans" cxnId="{8AADA842-0BC5-44C5-B82A-F328EB053503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777D3986-BB87-420F-B9C5-0FE513CCAB4A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1" i="0" dirty="0">
              <a:latin typeface="Helvetica" panose="020B0604020202020204" pitchFamily="34" charset="0"/>
              <a:cs typeface="Helvetica" panose="020B0604020202020204" pitchFamily="34" charset="0"/>
            </a:rPr>
            <a:t>Goal Timeframe: </a:t>
          </a:r>
          <a:r>
            <a:rPr lang="en-US" b="0" i="0" dirty="0">
              <a:latin typeface="Helvetica" panose="020B0604020202020204" pitchFamily="34" charset="0"/>
              <a:cs typeface="Helvetica" panose="020B0604020202020204" pitchFamily="34" charset="0"/>
            </a:rPr>
            <a:t>Within 3 years</a:t>
          </a:r>
        </a:p>
      </dgm:t>
    </dgm:pt>
    <dgm:pt modelId="{F40CE823-35DA-4A6D-B230-DAC6C2496C21}" type="parTrans" cxnId="{AF55E4C4-AC66-4329-B4DB-085648CF5E26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67C58FE8-BD85-4816-BB3F-5602ABF12F64}" type="sibTrans" cxnId="{AF55E4C4-AC66-4329-B4DB-085648CF5E26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89EFED7B-0234-460F-B8CC-5D7D3A23360E}">
      <dgm:prSet phldrT="[Text]"/>
      <dgm:spPr/>
      <dgm:t>
        <a:bodyPr/>
        <a:lstStyle/>
        <a:p>
          <a:pPr>
            <a:buNone/>
          </a:pPr>
          <a:r>
            <a:rPr lang="en-US" b="1" i="0" dirty="0">
              <a:latin typeface="Helvetica" panose="020B0604020202020204" pitchFamily="34" charset="0"/>
              <a:cs typeface="Helvetica" panose="020B0604020202020204" pitchFamily="34" charset="0"/>
            </a:rPr>
            <a:t>Goal Timeframe: </a:t>
          </a:r>
          <a:r>
            <a:rPr lang="en-US" b="0" i="0" dirty="0">
              <a:latin typeface="Helvetica" panose="020B0604020202020204" pitchFamily="34" charset="0"/>
              <a:cs typeface="Helvetica" panose="020B0604020202020204" pitchFamily="34" charset="0"/>
            </a:rPr>
            <a:t>Within 10 years</a:t>
          </a:r>
          <a:endParaRPr lang="en-US" b="1" i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9704CE8A-6F7E-4A05-89B8-A918B7F5ECE7}" type="parTrans" cxnId="{15C07C1E-D519-4964-92E1-FBF46900B53B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79A7814B-F1B4-413B-97B7-55B720611DAC}" type="sibTrans" cxnId="{15C07C1E-D519-4964-92E1-FBF46900B53B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4150C90-93C8-4031-BD08-E443817924F2}">
      <dgm:prSet phldrT="[Text]"/>
      <dgm:spPr/>
      <dgm:t>
        <a:bodyPr/>
        <a:lstStyle/>
        <a:p>
          <a:pPr>
            <a:buNone/>
          </a:pPr>
          <a:r>
            <a:rPr lang="en-US" b="1" i="0" dirty="0">
              <a:latin typeface="Helvetica" panose="020B0604020202020204" pitchFamily="34" charset="0"/>
              <a:cs typeface="Helvetica" panose="020B0604020202020204" pitchFamily="34" charset="0"/>
            </a:rPr>
            <a:t>Goal Timeframe: </a:t>
          </a:r>
          <a:r>
            <a:rPr lang="en-US" b="0" i="0" dirty="0">
              <a:latin typeface="Helvetica" panose="020B0604020202020204" pitchFamily="34" charset="0"/>
              <a:cs typeface="Helvetica" panose="020B0604020202020204" pitchFamily="34" charset="0"/>
            </a:rPr>
            <a:t>Generally within 20 years</a:t>
          </a:r>
          <a:endParaRPr lang="en-US" b="1" i="1" u="none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02F2058-9581-42D2-BCA8-525A83E34502}" type="parTrans" cxnId="{9F58C54E-F6DD-409C-BE67-9FDF90E924A3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CD313C72-47AF-47BC-9321-49774EF15E08}" type="sibTrans" cxnId="{9F58C54E-F6DD-409C-BE67-9FDF90E924A3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018DFE71-4E74-49B9-A64D-795108D1D9E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1" i="0" dirty="0">
              <a:latin typeface="Helvetica" panose="020B0604020202020204" pitchFamily="34" charset="0"/>
              <a:cs typeface="Helvetica" panose="020B0604020202020204" pitchFamily="34" charset="0"/>
            </a:rPr>
            <a:t>Recommended Major actions:  </a:t>
          </a:r>
          <a:r>
            <a:rPr lang="en-US" b="0" i="0" dirty="0">
              <a:latin typeface="Helvetica" panose="020B0604020202020204" pitchFamily="34" charset="0"/>
              <a:cs typeface="Helvetica" panose="020B0604020202020204" pitchFamily="34" charset="0"/>
            </a:rPr>
            <a:t>Primarily rely on budgeting very conservatively, retaining major expense savings and additional revenues, raise liquidity through debt if prudent, and strongly consider raising rates</a:t>
          </a:r>
        </a:p>
      </dgm:t>
    </dgm:pt>
    <dgm:pt modelId="{32E96551-A14D-4039-A6FE-5AE81E3E5333}" type="parTrans" cxnId="{1F47C567-3B86-4DCB-9A67-F12E3ECC6B99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3BBEE93B-2F88-43C9-B258-37AE847927D7}" type="sibTrans" cxnId="{1F47C567-3B86-4DCB-9A67-F12E3ECC6B99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B9017EC1-617B-433C-9741-1883347809DB}">
      <dgm:prSet/>
      <dgm:spPr/>
      <dgm:t>
        <a:bodyPr/>
        <a:lstStyle/>
        <a:p>
          <a:pPr>
            <a:buNone/>
          </a:pPr>
          <a:r>
            <a:rPr lang="en-US" b="1" i="0" dirty="0">
              <a:latin typeface="Helvetica" panose="020B0604020202020204" pitchFamily="34" charset="0"/>
              <a:cs typeface="Helvetica" panose="020B0604020202020204" pitchFamily="34" charset="0"/>
            </a:rPr>
            <a:t>Recommended Major actions:  </a:t>
          </a:r>
          <a:r>
            <a:rPr lang="en-US" b="0" i="0" dirty="0">
              <a:latin typeface="Helvetica" panose="020B0604020202020204" pitchFamily="34" charset="0"/>
              <a:cs typeface="Helvetica" panose="020B0604020202020204" pitchFamily="34" charset="0"/>
            </a:rPr>
            <a:t>Primarily rely on retaining all major expense savings and additional revenues, budgeting conservatively, and consider raising rates</a:t>
          </a:r>
        </a:p>
      </dgm:t>
    </dgm:pt>
    <dgm:pt modelId="{1EEE4E3D-998C-4BB3-A390-F1557416699B}" type="parTrans" cxnId="{01DFFEA5-B721-4326-A2CE-2F820EBD8B65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A4AC188-E882-4BB4-A77D-D4C27C06367C}" type="sibTrans" cxnId="{01DFFEA5-B721-4326-A2CE-2F820EBD8B65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26B2355-961F-4311-9E64-D5D744176F6C}">
      <dgm:prSet/>
      <dgm:spPr/>
      <dgm:t>
        <a:bodyPr/>
        <a:lstStyle/>
        <a:p>
          <a:pPr>
            <a:buNone/>
          </a:pPr>
          <a:r>
            <a:rPr lang="en-US" b="1" i="0" dirty="0">
              <a:latin typeface="Helvetica" panose="020B0604020202020204" pitchFamily="34" charset="0"/>
              <a:cs typeface="Helvetica" panose="020B0604020202020204" pitchFamily="34" charset="0"/>
            </a:rPr>
            <a:t>Recommended Major actions:  </a:t>
          </a:r>
          <a:r>
            <a:rPr lang="en-US" b="0" i="0" dirty="0">
              <a:latin typeface="Helvetica" panose="020B0604020202020204" pitchFamily="34" charset="0"/>
              <a:cs typeface="Helvetica" panose="020B0604020202020204" pitchFamily="34" charset="0"/>
            </a:rPr>
            <a:t>These reserves are discretionary in nature are usually funded by retention of unexpected savings or additional revenues.</a:t>
          </a:r>
        </a:p>
      </dgm:t>
    </dgm:pt>
    <dgm:pt modelId="{45F267C2-D834-40A3-A78A-BE423111CF5B}" type="parTrans" cxnId="{A0404DEE-BED5-4C4F-A524-B5B4D7CD5013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F5FC7F8-2220-4805-A750-C5F231E45FEC}" type="sibTrans" cxnId="{A0404DEE-BED5-4C4F-A524-B5B4D7CD5013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59A0D069-5279-496C-B279-44583FB1F1C9}" type="pres">
      <dgm:prSet presAssocID="{87D7DB42-C76B-4A84-A91D-B26DFE6487EC}" presName="linear" presStyleCnt="0">
        <dgm:presLayoutVars>
          <dgm:dir/>
          <dgm:animLvl val="lvl"/>
          <dgm:resizeHandles val="exact"/>
        </dgm:presLayoutVars>
      </dgm:prSet>
      <dgm:spPr/>
    </dgm:pt>
    <dgm:pt modelId="{98715D78-4D54-4626-83DC-29F03B38002F}" type="pres">
      <dgm:prSet presAssocID="{DF80F6F1-71A6-4DD6-8A69-24E86B6C7A75}" presName="parentLin" presStyleCnt="0"/>
      <dgm:spPr/>
    </dgm:pt>
    <dgm:pt modelId="{DCFCC026-0547-4D65-AB54-D1D4135D312D}" type="pres">
      <dgm:prSet presAssocID="{DF80F6F1-71A6-4DD6-8A69-24E86B6C7A75}" presName="parentLeftMargin" presStyleLbl="node1" presStyleIdx="0" presStyleCnt="3"/>
      <dgm:spPr/>
    </dgm:pt>
    <dgm:pt modelId="{7D75A0C7-15F0-4F0D-8FF1-16EF9D7E8AC5}" type="pres">
      <dgm:prSet presAssocID="{DF80F6F1-71A6-4DD6-8A69-24E86B6C7A7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72205D6-60CA-43F2-A1CF-80A6E83F88B0}" type="pres">
      <dgm:prSet presAssocID="{DF80F6F1-71A6-4DD6-8A69-24E86B6C7A75}" presName="negativeSpace" presStyleCnt="0"/>
      <dgm:spPr/>
    </dgm:pt>
    <dgm:pt modelId="{4057A7FC-348B-4894-9457-6CB0F0CD9DE7}" type="pres">
      <dgm:prSet presAssocID="{DF80F6F1-71A6-4DD6-8A69-24E86B6C7A75}" presName="childText" presStyleLbl="conFgAcc1" presStyleIdx="0" presStyleCnt="3" custLinFactNeighborY="-9314">
        <dgm:presLayoutVars>
          <dgm:bulletEnabled val="1"/>
        </dgm:presLayoutVars>
      </dgm:prSet>
      <dgm:spPr/>
    </dgm:pt>
    <dgm:pt modelId="{F33107EA-E429-4D13-9BD9-45D146088339}" type="pres">
      <dgm:prSet presAssocID="{837384BF-2492-419A-820B-3492758785CB}" presName="spaceBetweenRectangles" presStyleCnt="0"/>
      <dgm:spPr/>
    </dgm:pt>
    <dgm:pt modelId="{4709F8C0-0C2F-4C25-8E56-7496B7A0EA92}" type="pres">
      <dgm:prSet presAssocID="{4239335B-AB48-4A27-BEBE-C4E2DA3FB7DC}" presName="parentLin" presStyleCnt="0"/>
      <dgm:spPr/>
    </dgm:pt>
    <dgm:pt modelId="{69C7AA7C-4C70-4922-8C90-502065702A41}" type="pres">
      <dgm:prSet presAssocID="{4239335B-AB48-4A27-BEBE-C4E2DA3FB7DC}" presName="parentLeftMargin" presStyleLbl="node1" presStyleIdx="0" presStyleCnt="3"/>
      <dgm:spPr/>
    </dgm:pt>
    <dgm:pt modelId="{9CEE8887-A5F4-4B7C-99B1-C8B5786BA5A7}" type="pres">
      <dgm:prSet presAssocID="{4239335B-AB48-4A27-BEBE-C4E2DA3FB7D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AF06B0F-B99C-4CEB-B091-D40392C66A4F}" type="pres">
      <dgm:prSet presAssocID="{4239335B-AB48-4A27-BEBE-C4E2DA3FB7DC}" presName="negativeSpace" presStyleCnt="0"/>
      <dgm:spPr/>
    </dgm:pt>
    <dgm:pt modelId="{79609E82-C7D7-42D8-AF5E-91FF39A80BE2}" type="pres">
      <dgm:prSet presAssocID="{4239335B-AB48-4A27-BEBE-C4E2DA3FB7DC}" presName="childText" presStyleLbl="conFgAcc1" presStyleIdx="1" presStyleCnt="3">
        <dgm:presLayoutVars>
          <dgm:bulletEnabled val="1"/>
        </dgm:presLayoutVars>
      </dgm:prSet>
      <dgm:spPr/>
    </dgm:pt>
    <dgm:pt modelId="{7A29ADA3-05AD-4D57-BF60-67DE4450176A}" type="pres">
      <dgm:prSet presAssocID="{7F2D710B-6226-45B3-AA18-BDCB940C29B6}" presName="spaceBetweenRectangles" presStyleCnt="0"/>
      <dgm:spPr/>
    </dgm:pt>
    <dgm:pt modelId="{3BC866E1-20C0-4FC1-95CC-3141AEB9D0EE}" type="pres">
      <dgm:prSet presAssocID="{210FBC83-C341-47CE-8E32-70FC3D71558E}" presName="parentLin" presStyleCnt="0"/>
      <dgm:spPr/>
    </dgm:pt>
    <dgm:pt modelId="{F0467DCC-1C6A-47C8-85F0-309F78FCD0A1}" type="pres">
      <dgm:prSet presAssocID="{210FBC83-C341-47CE-8E32-70FC3D71558E}" presName="parentLeftMargin" presStyleLbl="node1" presStyleIdx="1" presStyleCnt="3"/>
      <dgm:spPr/>
    </dgm:pt>
    <dgm:pt modelId="{2C56E742-08C9-44A0-856C-2410155D264E}" type="pres">
      <dgm:prSet presAssocID="{210FBC83-C341-47CE-8E32-70FC3D71558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E7EFA91-ADDC-46DE-B2B0-60C756F1E55A}" type="pres">
      <dgm:prSet presAssocID="{210FBC83-C341-47CE-8E32-70FC3D71558E}" presName="negativeSpace" presStyleCnt="0"/>
      <dgm:spPr/>
    </dgm:pt>
    <dgm:pt modelId="{FBA175C6-86E8-47E3-AE8C-BE752D6A5C96}" type="pres">
      <dgm:prSet presAssocID="{210FBC83-C341-47CE-8E32-70FC3D71558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5C07C1E-D519-4964-92E1-FBF46900B53B}" srcId="{4239335B-AB48-4A27-BEBE-C4E2DA3FB7DC}" destId="{89EFED7B-0234-460F-B8CC-5D7D3A23360E}" srcOrd="0" destOrd="0" parTransId="{9704CE8A-6F7E-4A05-89B8-A918B7F5ECE7}" sibTransId="{79A7814B-F1B4-413B-97B7-55B720611DAC}"/>
    <dgm:cxn modelId="{720FCB20-B459-4071-A7F4-3991A56D53B9}" type="presOf" srcId="{018DFE71-4E74-49B9-A64D-795108D1D9EC}" destId="{4057A7FC-348B-4894-9457-6CB0F0CD9DE7}" srcOrd="0" destOrd="1" presId="urn:microsoft.com/office/officeart/2005/8/layout/list1"/>
    <dgm:cxn modelId="{21BEB430-AC71-441B-8909-F5FBC7C88CC5}" type="presOf" srcId="{4239335B-AB48-4A27-BEBE-C4E2DA3FB7DC}" destId="{69C7AA7C-4C70-4922-8C90-502065702A41}" srcOrd="0" destOrd="0" presId="urn:microsoft.com/office/officeart/2005/8/layout/list1"/>
    <dgm:cxn modelId="{583F3935-BB6D-459C-BCDB-2936801556C1}" type="presOf" srcId="{4239335B-AB48-4A27-BEBE-C4E2DA3FB7DC}" destId="{9CEE8887-A5F4-4B7C-99B1-C8B5786BA5A7}" srcOrd="1" destOrd="0" presId="urn:microsoft.com/office/officeart/2005/8/layout/list1"/>
    <dgm:cxn modelId="{8AADA842-0BC5-44C5-B82A-F328EB053503}" srcId="{87D7DB42-C76B-4A84-A91D-B26DFE6487EC}" destId="{210FBC83-C341-47CE-8E32-70FC3D71558E}" srcOrd="2" destOrd="0" parTransId="{BB5C37E7-CF88-49EE-AFD0-5D251F15DDDF}" sibTransId="{BC279EA0-15DA-459C-AAC4-1C9AC7A3522D}"/>
    <dgm:cxn modelId="{1F47C567-3B86-4DCB-9A67-F12E3ECC6B99}" srcId="{DF80F6F1-71A6-4DD6-8A69-24E86B6C7A75}" destId="{018DFE71-4E74-49B9-A64D-795108D1D9EC}" srcOrd="1" destOrd="0" parTransId="{32E96551-A14D-4039-A6FE-5AE81E3E5333}" sibTransId="{3BBEE93B-2F88-43C9-B258-37AE847927D7}"/>
    <dgm:cxn modelId="{AC39EC48-0805-4A3B-96A0-1928A0383A1C}" type="presOf" srcId="{210FBC83-C341-47CE-8E32-70FC3D71558E}" destId="{F0467DCC-1C6A-47C8-85F0-309F78FCD0A1}" srcOrd="0" destOrd="0" presId="urn:microsoft.com/office/officeart/2005/8/layout/list1"/>
    <dgm:cxn modelId="{9F58C54E-F6DD-409C-BE67-9FDF90E924A3}" srcId="{210FBC83-C341-47CE-8E32-70FC3D71558E}" destId="{E4150C90-93C8-4031-BD08-E443817924F2}" srcOrd="0" destOrd="0" parTransId="{D02F2058-9581-42D2-BCA8-525A83E34502}" sibTransId="{CD313C72-47AF-47BC-9321-49774EF15E08}"/>
    <dgm:cxn modelId="{F645216F-1E3F-408B-8969-670129CA54B4}" type="presOf" srcId="{DF80F6F1-71A6-4DD6-8A69-24E86B6C7A75}" destId="{7D75A0C7-15F0-4F0D-8FF1-16EF9D7E8AC5}" srcOrd="1" destOrd="0" presId="urn:microsoft.com/office/officeart/2005/8/layout/list1"/>
    <dgm:cxn modelId="{17E2DB79-0AAB-42E5-8402-1FC0FDFB8F74}" type="presOf" srcId="{DF80F6F1-71A6-4DD6-8A69-24E86B6C7A75}" destId="{DCFCC026-0547-4D65-AB54-D1D4135D312D}" srcOrd="0" destOrd="0" presId="urn:microsoft.com/office/officeart/2005/8/layout/list1"/>
    <dgm:cxn modelId="{9418F68D-B83D-474E-872E-267BBB48AF08}" srcId="{87D7DB42-C76B-4A84-A91D-B26DFE6487EC}" destId="{DF80F6F1-71A6-4DD6-8A69-24E86B6C7A75}" srcOrd="0" destOrd="0" parTransId="{2AC3839A-EB9E-45CD-A7FA-4DC437778D61}" sibTransId="{837384BF-2492-419A-820B-3492758785CB}"/>
    <dgm:cxn modelId="{6AAAF294-034B-45B0-B566-574650F07A95}" type="presOf" srcId="{D26B2355-961F-4311-9E64-D5D744176F6C}" destId="{FBA175C6-86E8-47E3-AE8C-BE752D6A5C96}" srcOrd="0" destOrd="1" presId="urn:microsoft.com/office/officeart/2005/8/layout/list1"/>
    <dgm:cxn modelId="{4209289F-98F4-4823-8405-FF59291D6290}" srcId="{87D7DB42-C76B-4A84-A91D-B26DFE6487EC}" destId="{4239335B-AB48-4A27-BEBE-C4E2DA3FB7DC}" srcOrd="1" destOrd="0" parTransId="{FD470A82-5571-4C1A-B0FA-8C96B06868AC}" sibTransId="{7F2D710B-6226-45B3-AA18-BDCB940C29B6}"/>
    <dgm:cxn modelId="{5887E4A0-5667-4585-B87B-7DD44FB232F2}" type="presOf" srcId="{E4150C90-93C8-4031-BD08-E443817924F2}" destId="{FBA175C6-86E8-47E3-AE8C-BE752D6A5C96}" srcOrd="0" destOrd="0" presId="urn:microsoft.com/office/officeart/2005/8/layout/list1"/>
    <dgm:cxn modelId="{ACD020A5-7901-45B2-B8B6-80E75E0305A8}" type="presOf" srcId="{89EFED7B-0234-460F-B8CC-5D7D3A23360E}" destId="{79609E82-C7D7-42D8-AF5E-91FF39A80BE2}" srcOrd="0" destOrd="0" presId="urn:microsoft.com/office/officeart/2005/8/layout/list1"/>
    <dgm:cxn modelId="{01DFFEA5-B721-4326-A2CE-2F820EBD8B65}" srcId="{4239335B-AB48-4A27-BEBE-C4E2DA3FB7DC}" destId="{B9017EC1-617B-433C-9741-1883347809DB}" srcOrd="1" destOrd="0" parTransId="{1EEE4E3D-998C-4BB3-A390-F1557416699B}" sibTransId="{EA4AC188-E882-4BB4-A77D-D4C27C06367C}"/>
    <dgm:cxn modelId="{5761CFA9-1088-4911-A9A9-D5895AD4D47B}" type="presOf" srcId="{B9017EC1-617B-433C-9741-1883347809DB}" destId="{79609E82-C7D7-42D8-AF5E-91FF39A80BE2}" srcOrd="0" destOrd="1" presId="urn:microsoft.com/office/officeart/2005/8/layout/list1"/>
    <dgm:cxn modelId="{A152E9B9-4777-41EA-8A5E-BAC3F65E0468}" type="presOf" srcId="{777D3986-BB87-420F-B9C5-0FE513CCAB4A}" destId="{4057A7FC-348B-4894-9457-6CB0F0CD9DE7}" srcOrd="0" destOrd="0" presId="urn:microsoft.com/office/officeart/2005/8/layout/list1"/>
    <dgm:cxn modelId="{AF55E4C4-AC66-4329-B4DB-085648CF5E26}" srcId="{DF80F6F1-71A6-4DD6-8A69-24E86B6C7A75}" destId="{777D3986-BB87-420F-B9C5-0FE513CCAB4A}" srcOrd="0" destOrd="0" parTransId="{F40CE823-35DA-4A6D-B230-DAC6C2496C21}" sibTransId="{67C58FE8-BD85-4816-BB3F-5602ABF12F64}"/>
    <dgm:cxn modelId="{E41149D0-BAD0-42B6-933E-2B4C7AA98C62}" type="presOf" srcId="{210FBC83-C341-47CE-8E32-70FC3D71558E}" destId="{2C56E742-08C9-44A0-856C-2410155D264E}" srcOrd="1" destOrd="0" presId="urn:microsoft.com/office/officeart/2005/8/layout/list1"/>
    <dgm:cxn modelId="{2039A3E7-0E71-4AA8-ABB1-F0C6E9C11F8A}" type="presOf" srcId="{87D7DB42-C76B-4A84-A91D-B26DFE6487EC}" destId="{59A0D069-5279-496C-B279-44583FB1F1C9}" srcOrd="0" destOrd="0" presId="urn:microsoft.com/office/officeart/2005/8/layout/list1"/>
    <dgm:cxn modelId="{A0404DEE-BED5-4C4F-A524-B5B4D7CD5013}" srcId="{210FBC83-C341-47CE-8E32-70FC3D71558E}" destId="{D26B2355-961F-4311-9E64-D5D744176F6C}" srcOrd="1" destOrd="0" parTransId="{45F267C2-D834-40A3-A78A-BE423111CF5B}" sibTransId="{EF5FC7F8-2220-4805-A750-C5F231E45FEC}"/>
    <dgm:cxn modelId="{40EC3A49-7A97-48E6-B95C-3A00149A15B2}" type="presParOf" srcId="{59A0D069-5279-496C-B279-44583FB1F1C9}" destId="{98715D78-4D54-4626-83DC-29F03B38002F}" srcOrd="0" destOrd="0" presId="urn:microsoft.com/office/officeart/2005/8/layout/list1"/>
    <dgm:cxn modelId="{96CA0EA1-1EB9-4991-985B-C3CD6A1EDC61}" type="presParOf" srcId="{98715D78-4D54-4626-83DC-29F03B38002F}" destId="{DCFCC026-0547-4D65-AB54-D1D4135D312D}" srcOrd="0" destOrd="0" presId="urn:microsoft.com/office/officeart/2005/8/layout/list1"/>
    <dgm:cxn modelId="{7474ACC1-D1BF-432F-A45E-B7454DEB3686}" type="presParOf" srcId="{98715D78-4D54-4626-83DC-29F03B38002F}" destId="{7D75A0C7-15F0-4F0D-8FF1-16EF9D7E8AC5}" srcOrd="1" destOrd="0" presId="urn:microsoft.com/office/officeart/2005/8/layout/list1"/>
    <dgm:cxn modelId="{3BF6BFFA-9732-4ADF-9A5F-2722F1246FC3}" type="presParOf" srcId="{59A0D069-5279-496C-B279-44583FB1F1C9}" destId="{B72205D6-60CA-43F2-A1CF-80A6E83F88B0}" srcOrd="1" destOrd="0" presId="urn:microsoft.com/office/officeart/2005/8/layout/list1"/>
    <dgm:cxn modelId="{FF03FCDF-0380-41F8-9273-FD1C2910E1C3}" type="presParOf" srcId="{59A0D069-5279-496C-B279-44583FB1F1C9}" destId="{4057A7FC-348B-4894-9457-6CB0F0CD9DE7}" srcOrd="2" destOrd="0" presId="urn:microsoft.com/office/officeart/2005/8/layout/list1"/>
    <dgm:cxn modelId="{A18F8D81-ED3B-41B8-A898-D4B3D794410B}" type="presParOf" srcId="{59A0D069-5279-496C-B279-44583FB1F1C9}" destId="{F33107EA-E429-4D13-9BD9-45D146088339}" srcOrd="3" destOrd="0" presId="urn:microsoft.com/office/officeart/2005/8/layout/list1"/>
    <dgm:cxn modelId="{499CAA41-331C-4BA9-A3AC-0B9CA3D2AB3F}" type="presParOf" srcId="{59A0D069-5279-496C-B279-44583FB1F1C9}" destId="{4709F8C0-0C2F-4C25-8E56-7496B7A0EA92}" srcOrd="4" destOrd="0" presId="urn:microsoft.com/office/officeart/2005/8/layout/list1"/>
    <dgm:cxn modelId="{A34EC944-3738-4F4E-8F55-3B3DA9F85F03}" type="presParOf" srcId="{4709F8C0-0C2F-4C25-8E56-7496B7A0EA92}" destId="{69C7AA7C-4C70-4922-8C90-502065702A41}" srcOrd="0" destOrd="0" presId="urn:microsoft.com/office/officeart/2005/8/layout/list1"/>
    <dgm:cxn modelId="{87479D0E-31D5-4454-BAF1-30996955CA59}" type="presParOf" srcId="{4709F8C0-0C2F-4C25-8E56-7496B7A0EA92}" destId="{9CEE8887-A5F4-4B7C-99B1-C8B5786BA5A7}" srcOrd="1" destOrd="0" presId="urn:microsoft.com/office/officeart/2005/8/layout/list1"/>
    <dgm:cxn modelId="{5871E68F-94F0-42EA-BA01-C2D3E335FFAA}" type="presParOf" srcId="{59A0D069-5279-496C-B279-44583FB1F1C9}" destId="{0AF06B0F-B99C-4CEB-B091-D40392C66A4F}" srcOrd="5" destOrd="0" presId="urn:microsoft.com/office/officeart/2005/8/layout/list1"/>
    <dgm:cxn modelId="{0E023B7B-C09C-4811-B0E8-32C9749E42B1}" type="presParOf" srcId="{59A0D069-5279-496C-B279-44583FB1F1C9}" destId="{79609E82-C7D7-42D8-AF5E-91FF39A80BE2}" srcOrd="6" destOrd="0" presId="urn:microsoft.com/office/officeart/2005/8/layout/list1"/>
    <dgm:cxn modelId="{D58F3A21-A0E7-4040-A21D-0809EB52A38F}" type="presParOf" srcId="{59A0D069-5279-496C-B279-44583FB1F1C9}" destId="{7A29ADA3-05AD-4D57-BF60-67DE4450176A}" srcOrd="7" destOrd="0" presId="urn:microsoft.com/office/officeart/2005/8/layout/list1"/>
    <dgm:cxn modelId="{7C7A1BFD-AEF2-4450-81CB-4154B141CCD6}" type="presParOf" srcId="{59A0D069-5279-496C-B279-44583FB1F1C9}" destId="{3BC866E1-20C0-4FC1-95CC-3141AEB9D0EE}" srcOrd="8" destOrd="0" presId="urn:microsoft.com/office/officeart/2005/8/layout/list1"/>
    <dgm:cxn modelId="{66DC7E0D-5F9D-47AE-93D0-E73D28BF6B33}" type="presParOf" srcId="{3BC866E1-20C0-4FC1-95CC-3141AEB9D0EE}" destId="{F0467DCC-1C6A-47C8-85F0-309F78FCD0A1}" srcOrd="0" destOrd="0" presId="urn:microsoft.com/office/officeart/2005/8/layout/list1"/>
    <dgm:cxn modelId="{74B2318A-818C-416D-8CBE-230D4F0CCC79}" type="presParOf" srcId="{3BC866E1-20C0-4FC1-95CC-3141AEB9D0EE}" destId="{2C56E742-08C9-44A0-856C-2410155D264E}" srcOrd="1" destOrd="0" presId="urn:microsoft.com/office/officeart/2005/8/layout/list1"/>
    <dgm:cxn modelId="{B1C9031C-68F8-4D2E-9F5D-32E590B0E1C5}" type="presParOf" srcId="{59A0D069-5279-496C-B279-44583FB1F1C9}" destId="{DE7EFA91-ADDC-46DE-B2B0-60C756F1E55A}" srcOrd="9" destOrd="0" presId="urn:microsoft.com/office/officeart/2005/8/layout/list1"/>
    <dgm:cxn modelId="{627AF788-F17B-495B-A78A-4B15FF02EBFD}" type="presParOf" srcId="{59A0D069-5279-496C-B279-44583FB1F1C9}" destId="{FBA175C6-86E8-47E3-AE8C-BE752D6A5C9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7A7FC-348B-4894-9457-6CB0F0CD9DE7}">
      <dsp:nvSpPr>
        <dsp:cNvPr id="0" name=""/>
        <dsp:cNvSpPr/>
      </dsp:nvSpPr>
      <dsp:spPr>
        <a:xfrm>
          <a:off x="0" y="392132"/>
          <a:ext cx="11936240" cy="137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6385" tIns="395732" rIns="926385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b="1" i="1" kern="1200" dirty="0">
              <a:latin typeface="Helvetica" panose="020B0604020202020204" pitchFamily="34" charset="0"/>
              <a:cs typeface="Helvetica" panose="020B0604020202020204" pitchFamily="34" charset="0"/>
            </a:rPr>
            <a:t>Essential to the basic financial functioning of the District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1900" kern="1200" dirty="0">
              <a:latin typeface="Helvetica" panose="020B0604020202020204" pitchFamily="34" charset="0"/>
              <a:cs typeface="Helvetica" panose="020B0604020202020204" pitchFamily="34" charset="0"/>
            </a:rPr>
            <a:t> Working Capital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1900" kern="1200" dirty="0">
              <a:latin typeface="Helvetica" panose="020B0604020202020204" pitchFamily="34" charset="0"/>
              <a:cs typeface="Helvetica" panose="020B0604020202020204" pitchFamily="34" charset="0"/>
            </a:rPr>
            <a:t> Debt Service Reserve</a:t>
          </a:r>
        </a:p>
      </dsp:txBody>
      <dsp:txXfrm>
        <a:off x="0" y="392132"/>
        <a:ext cx="11936240" cy="1376550"/>
      </dsp:txXfrm>
    </dsp:sp>
    <dsp:sp modelId="{7D75A0C7-15F0-4F0D-8FF1-16EF9D7E8AC5}">
      <dsp:nvSpPr>
        <dsp:cNvPr id="0" name=""/>
        <dsp:cNvSpPr/>
      </dsp:nvSpPr>
      <dsp:spPr>
        <a:xfrm>
          <a:off x="596812" y="121248"/>
          <a:ext cx="8355368" cy="56088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813" tIns="0" rIns="31581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Helvetica" panose="020B0604020202020204" pitchFamily="34" charset="0"/>
              <a:cs typeface="Helvetica" panose="020B0604020202020204" pitchFamily="34" charset="0"/>
            </a:rPr>
            <a:t>Liquidity - (Minimum Target)</a:t>
          </a:r>
        </a:p>
      </dsp:txBody>
      <dsp:txXfrm>
        <a:off x="624192" y="148628"/>
        <a:ext cx="8300608" cy="506120"/>
      </dsp:txXfrm>
    </dsp:sp>
    <dsp:sp modelId="{79609E82-C7D7-42D8-AF5E-91FF39A80BE2}">
      <dsp:nvSpPr>
        <dsp:cNvPr id="0" name=""/>
        <dsp:cNvSpPr/>
      </dsp:nvSpPr>
      <dsp:spPr>
        <a:xfrm>
          <a:off x="0" y="2161278"/>
          <a:ext cx="11936240" cy="137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6385" tIns="395732" rIns="926385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b="1" i="1" kern="1200" dirty="0">
              <a:latin typeface="Helvetica" panose="020B0604020202020204" pitchFamily="34" charset="0"/>
              <a:cs typeface="Helvetica" panose="020B0604020202020204" pitchFamily="34" charset="0"/>
            </a:rPr>
            <a:t>Addresses certain and frequent risks to stabilize rates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en-US" sz="1900" kern="1200" dirty="0">
              <a:latin typeface="Helvetica" panose="020B0604020202020204" pitchFamily="34" charset="0"/>
              <a:cs typeface="Helvetica" panose="020B0604020202020204" pitchFamily="34" charset="0"/>
            </a:rPr>
            <a:t>3. Rate Stabilization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en-US" sz="1900" kern="1200" dirty="0">
              <a:latin typeface="Helvetica" panose="020B0604020202020204" pitchFamily="34" charset="0"/>
              <a:cs typeface="Helvetica" panose="020B0604020202020204" pitchFamily="34" charset="0"/>
            </a:rPr>
            <a:t>4. Capital Facility Replacement</a:t>
          </a:r>
        </a:p>
      </dsp:txBody>
      <dsp:txXfrm>
        <a:off x="0" y="2161278"/>
        <a:ext cx="11936240" cy="1376550"/>
      </dsp:txXfrm>
    </dsp:sp>
    <dsp:sp modelId="{9CEE8887-A5F4-4B7C-99B1-C8B5786BA5A7}">
      <dsp:nvSpPr>
        <dsp:cNvPr id="0" name=""/>
        <dsp:cNvSpPr/>
      </dsp:nvSpPr>
      <dsp:spPr>
        <a:xfrm>
          <a:off x="596812" y="1880838"/>
          <a:ext cx="8355368" cy="560880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813" tIns="0" rIns="31581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Stabilization - (Target Level)</a:t>
          </a:r>
        </a:p>
      </dsp:txBody>
      <dsp:txXfrm>
        <a:off x="624192" y="1908218"/>
        <a:ext cx="8300608" cy="506120"/>
      </dsp:txXfrm>
    </dsp:sp>
    <dsp:sp modelId="{FBA175C6-86E8-47E3-AE8C-BE752D6A5C96}">
      <dsp:nvSpPr>
        <dsp:cNvPr id="0" name=""/>
        <dsp:cNvSpPr/>
      </dsp:nvSpPr>
      <dsp:spPr>
        <a:xfrm>
          <a:off x="0" y="3904903"/>
          <a:ext cx="11936240" cy="137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6385" tIns="395732" rIns="926385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b="1" i="1" u="none" kern="1200" dirty="0">
              <a:latin typeface="Helvetica" panose="020B0604020202020204" pitchFamily="34" charset="0"/>
              <a:cs typeface="Helvetica" panose="020B0604020202020204" pitchFamily="34" charset="0"/>
            </a:rPr>
            <a:t>Provides for known but less frequent or impactful risks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en-US" sz="1900" kern="1200" dirty="0">
              <a:latin typeface="Helvetica" panose="020B0604020202020204" pitchFamily="34" charset="0"/>
              <a:cs typeface="Helvetica" panose="020B0604020202020204" pitchFamily="34" charset="0"/>
            </a:rPr>
            <a:t>5. Special Projects/Major Future CIP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en-US" sz="1900" kern="1200" dirty="0">
              <a:latin typeface="Helvetica" panose="020B0604020202020204" pitchFamily="34" charset="0"/>
              <a:cs typeface="Helvetica" panose="020B0604020202020204" pitchFamily="34" charset="0"/>
            </a:rPr>
            <a:t>6. Emergency/Disaster (i.e. Earthquakes, etc.)</a:t>
          </a:r>
        </a:p>
      </dsp:txBody>
      <dsp:txXfrm>
        <a:off x="0" y="3904903"/>
        <a:ext cx="11936240" cy="1376550"/>
      </dsp:txXfrm>
    </dsp:sp>
    <dsp:sp modelId="{2C56E742-08C9-44A0-856C-2410155D264E}">
      <dsp:nvSpPr>
        <dsp:cNvPr id="0" name=""/>
        <dsp:cNvSpPr/>
      </dsp:nvSpPr>
      <dsp:spPr>
        <a:xfrm>
          <a:off x="596812" y="3640428"/>
          <a:ext cx="8355368" cy="56088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813" tIns="0" rIns="31581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Helvetica" panose="020B0604020202020204" pitchFamily="34" charset="0"/>
              <a:cs typeface="Helvetica" panose="020B0604020202020204" pitchFamily="34" charset="0"/>
            </a:rPr>
            <a:t>Contingency - (Maximum Target)</a:t>
          </a:r>
        </a:p>
      </dsp:txBody>
      <dsp:txXfrm>
        <a:off x="624192" y="3667808"/>
        <a:ext cx="8300608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7A7FC-348B-4894-9457-6CB0F0CD9DE7}">
      <dsp:nvSpPr>
        <dsp:cNvPr id="0" name=""/>
        <dsp:cNvSpPr/>
      </dsp:nvSpPr>
      <dsp:spPr>
        <a:xfrm>
          <a:off x="0" y="276950"/>
          <a:ext cx="12105238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501" tIns="312420" rIns="939501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500" b="1" i="0" kern="1200" dirty="0">
              <a:latin typeface="Helvetica" panose="020B0604020202020204" pitchFamily="34" charset="0"/>
              <a:cs typeface="Helvetica" panose="020B0604020202020204" pitchFamily="34" charset="0"/>
            </a:rPr>
            <a:t>Goal Timeframe: </a:t>
          </a:r>
          <a:r>
            <a:rPr lang="en-US" sz="1500" b="0" i="0" kern="1200" dirty="0">
              <a:latin typeface="Helvetica" panose="020B0604020202020204" pitchFamily="34" charset="0"/>
              <a:cs typeface="Helvetica" panose="020B0604020202020204" pitchFamily="34" charset="0"/>
            </a:rPr>
            <a:t>Within 3 years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500" b="1" i="0" kern="1200" dirty="0">
              <a:latin typeface="Helvetica" panose="020B0604020202020204" pitchFamily="34" charset="0"/>
              <a:cs typeface="Helvetica" panose="020B0604020202020204" pitchFamily="34" charset="0"/>
            </a:rPr>
            <a:t>Recommended Major actions:  </a:t>
          </a:r>
          <a:r>
            <a:rPr lang="en-US" sz="1500" b="0" i="0" kern="1200" dirty="0">
              <a:latin typeface="Helvetica" panose="020B0604020202020204" pitchFamily="34" charset="0"/>
              <a:cs typeface="Helvetica" panose="020B0604020202020204" pitchFamily="34" charset="0"/>
            </a:rPr>
            <a:t>Primarily rely on budgeting very conservatively, retaining major expense savings and additional revenues, raise liquidity through debt if prudent, and strongly consider raising rates</a:t>
          </a:r>
        </a:p>
      </dsp:txBody>
      <dsp:txXfrm>
        <a:off x="0" y="276950"/>
        <a:ext cx="12105238" cy="1063125"/>
      </dsp:txXfrm>
    </dsp:sp>
    <dsp:sp modelId="{7D75A0C7-15F0-4F0D-8FF1-16EF9D7E8AC5}">
      <dsp:nvSpPr>
        <dsp:cNvPr id="0" name=""/>
        <dsp:cNvSpPr/>
      </dsp:nvSpPr>
      <dsp:spPr>
        <a:xfrm>
          <a:off x="605261" y="63094"/>
          <a:ext cx="8473666" cy="44280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284" tIns="0" rIns="32028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Helvetica" panose="020B0604020202020204" pitchFamily="34" charset="0"/>
              <a:cs typeface="Helvetica" panose="020B0604020202020204" pitchFamily="34" charset="0"/>
            </a:rPr>
            <a:t>Liquidity - (Minimum Target)</a:t>
          </a:r>
        </a:p>
      </dsp:txBody>
      <dsp:txXfrm>
        <a:off x="626877" y="84710"/>
        <a:ext cx="8430434" cy="399568"/>
      </dsp:txXfrm>
    </dsp:sp>
    <dsp:sp modelId="{79609E82-C7D7-42D8-AF5E-91FF39A80BE2}">
      <dsp:nvSpPr>
        <dsp:cNvPr id="0" name=""/>
        <dsp:cNvSpPr/>
      </dsp:nvSpPr>
      <dsp:spPr>
        <a:xfrm>
          <a:off x="0" y="1650019"/>
          <a:ext cx="12105238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501" tIns="312420" rIns="939501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i="0" kern="1200" dirty="0">
              <a:latin typeface="Helvetica" panose="020B0604020202020204" pitchFamily="34" charset="0"/>
              <a:cs typeface="Helvetica" panose="020B0604020202020204" pitchFamily="34" charset="0"/>
            </a:rPr>
            <a:t>Goal Timeframe: </a:t>
          </a:r>
          <a:r>
            <a:rPr lang="en-US" sz="1500" b="0" i="0" kern="1200" dirty="0">
              <a:latin typeface="Helvetica" panose="020B0604020202020204" pitchFamily="34" charset="0"/>
              <a:cs typeface="Helvetica" panose="020B0604020202020204" pitchFamily="34" charset="0"/>
            </a:rPr>
            <a:t>Within 10 years</a:t>
          </a:r>
          <a:endParaRPr lang="en-US" sz="1500" b="1" i="1" kern="1200" dirty="0">
            <a:latin typeface="Helvetica" panose="020B0604020202020204" pitchFamily="34" charset="0"/>
            <a:cs typeface="Helvetica" panose="020B060402020202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i="0" kern="1200" dirty="0">
              <a:latin typeface="Helvetica" panose="020B0604020202020204" pitchFamily="34" charset="0"/>
              <a:cs typeface="Helvetica" panose="020B0604020202020204" pitchFamily="34" charset="0"/>
            </a:rPr>
            <a:t>Recommended Major actions:  </a:t>
          </a:r>
          <a:r>
            <a:rPr lang="en-US" sz="1500" b="0" i="0" kern="1200" dirty="0">
              <a:latin typeface="Helvetica" panose="020B0604020202020204" pitchFamily="34" charset="0"/>
              <a:cs typeface="Helvetica" panose="020B0604020202020204" pitchFamily="34" charset="0"/>
            </a:rPr>
            <a:t>Primarily rely on retaining all major expense savings and additional revenues, budgeting conservatively, and consider raising rates</a:t>
          </a:r>
        </a:p>
      </dsp:txBody>
      <dsp:txXfrm>
        <a:off x="0" y="1650019"/>
        <a:ext cx="12105238" cy="1063125"/>
      </dsp:txXfrm>
    </dsp:sp>
    <dsp:sp modelId="{9CEE8887-A5F4-4B7C-99B1-C8B5786BA5A7}">
      <dsp:nvSpPr>
        <dsp:cNvPr id="0" name=""/>
        <dsp:cNvSpPr/>
      </dsp:nvSpPr>
      <dsp:spPr>
        <a:xfrm>
          <a:off x="605261" y="1428619"/>
          <a:ext cx="8473666" cy="442800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284" tIns="0" rIns="32028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Stabilization - (Target Level)</a:t>
          </a:r>
        </a:p>
      </dsp:txBody>
      <dsp:txXfrm>
        <a:off x="626877" y="1450235"/>
        <a:ext cx="8430434" cy="399568"/>
      </dsp:txXfrm>
    </dsp:sp>
    <dsp:sp modelId="{FBA175C6-86E8-47E3-AE8C-BE752D6A5C96}">
      <dsp:nvSpPr>
        <dsp:cNvPr id="0" name=""/>
        <dsp:cNvSpPr/>
      </dsp:nvSpPr>
      <dsp:spPr>
        <a:xfrm>
          <a:off x="0" y="3015544"/>
          <a:ext cx="12105238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501" tIns="312420" rIns="939501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i="0" kern="1200" dirty="0">
              <a:latin typeface="Helvetica" panose="020B0604020202020204" pitchFamily="34" charset="0"/>
              <a:cs typeface="Helvetica" panose="020B0604020202020204" pitchFamily="34" charset="0"/>
            </a:rPr>
            <a:t>Goal Timeframe: </a:t>
          </a:r>
          <a:r>
            <a:rPr lang="en-US" sz="1500" b="0" i="0" kern="1200" dirty="0">
              <a:latin typeface="Helvetica" panose="020B0604020202020204" pitchFamily="34" charset="0"/>
              <a:cs typeface="Helvetica" panose="020B0604020202020204" pitchFamily="34" charset="0"/>
            </a:rPr>
            <a:t>Generally within 20 years</a:t>
          </a:r>
          <a:endParaRPr lang="en-US" sz="1500" b="1" i="1" u="none" kern="1200" dirty="0">
            <a:latin typeface="Helvetica" panose="020B0604020202020204" pitchFamily="34" charset="0"/>
            <a:cs typeface="Helvetica" panose="020B060402020202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i="0" kern="1200" dirty="0">
              <a:latin typeface="Helvetica" panose="020B0604020202020204" pitchFamily="34" charset="0"/>
              <a:cs typeface="Helvetica" panose="020B0604020202020204" pitchFamily="34" charset="0"/>
            </a:rPr>
            <a:t>Recommended Major actions:  </a:t>
          </a:r>
          <a:r>
            <a:rPr lang="en-US" sz="1500" b="0" i="0" kern="1200" dirty="0">
              <a:latin typeface="Helvetica" panose="020B0604020202020204" pitchFamily="34" charset="0"/>
              <a:cs typeface="Helvetica" panose="020B0604020202020204" pitchFamily="34" charset="0"/>
            </a:rPr>
            <a:t>These reserves are discretionary in nature are usually funded by retention of unexpected savings or additional revenues.</a:t>
          </a:r>
        </a:p>
      </dsp:txBody>
      <dsp:txXfrm>
        <a:off x="0" y="3015544"/>
        <a:ext cx="12105238" cy="1063125"/>
      </dsp:txXfrm>
    </dsp:sp>
    <dsp:sp modelId="{2C56E742-08C9-44A0-856C-2410155D264E}">
      <dsp:nvSpPr>
        <dsp:cNvPr id="0" name=""/>
        <dsp:cNvSpPr/>
      </dsp:nvSpPr>
      <dsp:spPr>
        <a:xfrm>
          <a:off x="605261" y="2794144"/>
          <a:ext cx="8473666" cy="44280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284" tIns="0" rIns="32028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Helvetica" panose="020B0604020202020204" pitchFamily="34" charset="0"/>
              <a:cs typeface="Helvetica" panose="020B0604020202020204" pitchFamily="34" charset="0"/>
            </a:rPr>
            <a:t>Contingency - (Maximum Target)</a:t>
          </a:r>
        </a:p>
      </dsp:txBody>
      <dsp:txXfrm>
        <a:off x="626877" y="2815760"/>
        <a:ext cx="8430434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0.20851</cdr:x>
      <cdr:y>0.61755</cdr:y>
    </cdr:from>
    <cdr:to>
      <cdr:x>0.44763</cdr:x>
      <cdr:y>0.70384</cdr:y>
    </cdr:to>
    <cdr:sp macro="" textlink="">
      <cdr:nvSpPr>
        <cdr:cNvPr id="2" name="TextBox 4">
          <a:extLst xmlns:a="http://schemas.openxmlformats.org/drawingml/2006/main">
            <a:ext uri="{FF2B5EF4-FFF2-40B4-BE49-F238E27FC236}">
              <a16:creationId xmlns:a16="http://schemas.microsoft.com/office/drawing/2014/main" id="{8BD050F1-B192-B0E1-66C1-7F93BB3A1C51}"/>
            </a:ext>
          </a:extLst>
        </cdr:cNvPr>
        <cdr:cNvSpPr txBox="1"/>
      </cdr:nvSpPr>
      <cdr:spPr>
        <a:xfrm xmlns:a="http://schemas.openxmlformats.org/drawingml/2006/main">
          <a:off x="1199033" y="3083630"/>
          <a:ext cx="1374997" cy="4308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1" dirty="0">
              <a:solidFill>
                <a:schemeClr val="bg1"/>
              </a:solidFill>
            </a:rPr>
            <a:t>Current Target $8.5M</a:t>
          </a:r>
        </a:p>
      </cdr:txBody>
    </cdr:sp>
  </cdr:relSizeAnchor>
  <cdr:relSizeAnchor xmlns:cdr="http://schemas.openxmlformats.org/drawingml/2006/chartDrawing">
    <cdr:from>
      <cdr:x>0.43231</cdr:x>
      <cdr:y>0.59524</cdr:y>
    </cdr:from>
    <cdr:to>
      <cdr:x>0.64681</cdr:x>
      <cdr:y>0.6845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CB32499A-75FC-3F72-8B11-D0ABB2516CF6}"/>
            </a:ext>
          </a:extLst>
        </cdr:cNvPr>
        <cdr:cNvSpPr txBox="1"/>
      </cdr:nvSpPr>
      <cdr:spPr>
        <a:xfrm xmlns:a="http://schemas.openxmlformats.org/drawingml/2006/main">
          <a:off x="2485906" y="2972244"/>
          <a:ext cx="1233495" cy="445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FF6D6D"/>
              </a:solidFill>
            </a:rPr>
            <a:t>Min. Target $13.2M</a:t>
          </a:r>
        </a:p>
      </cdr:txBody>
    </cdr:sp>
  </cdr:relSizeAnchor>
  <cdr:relSizeAnchor xmlns:cdr="http://schemas.openxmlformats.org/drawingml/2006/chartDrawing">
    <cdr:from>
      <cdr:x>0.44605</cdr:x>
      <cdr:y>0.64981</cdr:y>
    </cdr:from>
    <cdr:to>
      <cdr:x>0.67358</cdr:x>
      <cdr:y>0.64981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01E5772C-2DCB-F2CB-6B41-4FEDE443872A}"/>
            </a:ext>
          </a:extLst>
        </cdr:cNvPr>
        <cdr:cNvCxnSpPr/>
      </cdr:nvCxnSpPr>
      <cdr:spPr>
        <a:xfrm xmlns:a="http://schemas.openxmlformats.org/drawingml/2006/main">
          <a:off x="2564962" y="3244728"/>
          <a:ext cx="1308370" cy="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6D6D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0.47761</cdr:x>
      <cdr:y>0.46084</cdr:y>
    </cdr:from>
    <cdr:to>
      <cdr:x>0.74378</cdr:x>
      <cdr:y>0.52454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84067841-D86C-498D-0A01-A33E3A43F842}"/>
            </a:ext>
          </a:extLst>
        </cdr:cNvPr>
        <cdr:cNvSpPr txBox="1"/>
      </cdr:nvSpPr>
      <cdr:spPr>
        <a:xfrm xmlns:a="http://schemas.openxmlformats.org/drawingml/2006/main">
          <a:off x="2746408" y="2301141"/>
          <a:ext cx="1530597" cy="3180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FFFF00"/>
              </a:solidFill>
            </a:rPr>
            <a:t>Target $31.4M</a:t>
          </a:r>
        </a:p>
      </cdr:txBody>
    </cdr:sp>
  </cdr:relSizeAnchor>
  <cdr:relSizeAnchor xmlns:cdr="http://schemas.openxmlformats.org/drawingml/2006/chartDrawing">
    <cdr:from>
      <cdr:x>0.48553</cdr:x>
      <cdr:y>0.51541</cdr:y>
    </cdr:from>
    <cdr:to>
      <cdr:x>0.66984</cdr:x>
      <cdr:y>0.51541</cdr:y>
    </cdr:to>
    <cdr:cxnSp macro="">
      <cdr:nvCxnSpPr>
        <cdr:cNvPr id="6" name="Straight Arrow Connector 5">
          <a:extLst xmlns:a="http://schemas.openxmlformats.org/drawingml/2006/main">
            <a:ext uri="{FF2B5EF4-FFF2-40B4-BE49-F238E27FC236}">
              <a16:creationId xmlns:a16="http://schemas.microsoft.com/office/drawing/2014/main" id="{E9728394-5B9E-0D1D-2080-A541BE163E33}"/>
            </a:ext>
          </a:extLst>
        </cdr:cNvPr>
        <cdr:cNvCxnSpPr/>
      </cdr:nvCxnSpPr>
      <cdr:spPr>
        <a:xfrm xmlns:a="http://schemas.openxmlformats.org/drawingml/2006/main">
          <a:off x="2791951" y="2573632"/>
          <a:ext cx="1059890" cy="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FF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0.43704</cdr:x>
      <cdr:y>0.42275</cdr:y>
    </cdr:from>
    <cdr:to>
      <cdr:x>0.67118</cdr:x>
      <cdr:y>0.42275</cdr:y>
    </cdr:to>
    <cdr:cxnSp macro="">
      <cdr:nvCxnSpPr>
        <cdr:cNvPr id="7" name="Straight Arrow Connector 6">
          <a:extLst xmlns:a="http://schemas.openxmlformats.org/drawingml/2006/main">
            <a:ext uri="{FF2B5EF4-FFF2-40B4-BE49-F238E27FC236}">
              <a16:creationId xmlns:a16="http://schemas.microsoft.com/office/drawing/2014/main" id="{75573A0E-592F-187B-7535-6F444411E2C7}"/>
            </a:ext>
          </a:extLst>
        </cdr:cNvPr>
        <cdr:cNvCxnSpPr/>
      </cdr:nvCxnSpPr>
      <cdr:spPr>
        <a:xfrm xmlns:a="http://schemas.openxmlformats.org/drawingml/2006/main">
          <a:off x="2513155" y="2110948"/>
          <a:ext cx="1346378" cy="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92D05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0.42832</cdr:x>
      <cdr:y>0.37364</cdr:y>
    </cdr:from>
    <cdr:to>
      <cdr:x>0.69449</cdr:x>
      <cdr:y>0.43733</cdr:y>
    </cdr:to>
    <cdr:sp macro="" textlink="">
      <cdr:nvSpPr>
        <cdr:cNvPr id="8" name="TextBox 2">
          <a:extLst xmlns:a="http://schemas.openxmlformats.org/drawingml/2006/main">
            <a:ext uri="{FF2B5EF4-FFF2-40B4-BE49-F238E27FC236}">
              <a16:creationId xmlns:a16="http://schemas.microsoft.com/office/drawing/2014/main" id="{D879FF5D-9E37-F4AB-2073-6ED2EDE27FF8}"/>
            </a:ext>
          </a:extLst>
        </cdr:cNvPr>
        <cdr:cNvSpPr txBox="1"/>
      </cdr:nvSpPr>
      <cdr:spPr>
        <a:xfrm xmlns:a="http://schemas.openxmlformats.org/drawingml/2006/main">
          <a:off x="2462991" y="1865708"/>
          <a:ext cx="1530598" cy="318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92D050"/>
              </a:solidFill>
            </a:rPr>
            <a:t>Max Target $44.2M</a:t>
          </a:r>
        </a:p>
      </cdr:txBody>
    </cdr:sp>
  </cdr:relSizeAnchor>
  <cdr:relSizeAnchor xmlns:cdr="http://schemas.openxmlformats.org/drawingml/2006/chartDrawing">
    <cdr:from>
      <cdr:x>0.1199</cdr:x>
      <cdr:y>0.21573</cdr:y>
    </cdr:from>
    <cdr:to>
      <cdr:x>0.99827</cdr:x>
      <cdr:y>0.21573</cdr:y>
    </cdr:to>
    <cdr:cxnSp macro="">
      <cdr:nvCxnSpPr>
        <cdr:cNvPr id="9" name="Straight Connector 8">
          <a:extLst xmlns:a="http://schemas.openxmlformats.org/drawingml/2006/main">
            <a:ext uri="{FF2B5EF4-FFF2-40B4-BE49-F238E27FC236}">
              <a16:creationId xmlns:a16="http://schemas.microsoft.com/office/drawing/2014/main" id="{AF975895-F851-62D9-460A-B33B3E2D3C28}"/>
            </a:ext>
          </a:extLst>
        </cdr:cNvPr>
        <cdr:cNvCxnSpPr/>
      </cdr:nvCxnSpPr>
      <cdr:spPr>
        <a:xfrm xmlns:a="http://schemas.openxmlformats.org/drawingml/2006/main">
          <a:off x="689439" y="1077214"/>
          <a:ext cx="5050972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1602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0.23929</cdr:x>
      <cdr:y>0.16604</cdr:y>
    </cdr:from>
    <cdr:to>
      <cdr:x>0.87017</cdr:x>
      <cdr:y>0.22767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id="{C3165946-D4C3-F043-BFC9-DCE2C8E28FEB}"/>
            </a:ext>
          </a:extLst>
        </cdr:cNvPr>
        <cdr:cNvSpPr txBox="1"/>
      </cdr:nvSpPr>
      <cdr:spPr>
        <a:xfrm xmlns:a="http://schemas.openxmlformats.org/drawingml/2006/main">
          <a:off x="1375996" y="829072"/>
          <a:ext cx="3627779" cy="3077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FFFF00"/>
              </a:solidFill>
            </a:rPr>
            <a:t>Median – Highly Rated Water District (AA+)  = $70M</a:t>
          </a:r>
        </a:p>
      </cdr:txBody>
    </cdr:sp>
  </cdr:relSizeAnchor>
  <cdr:relSizeAnchor xmlns:cdr="http://schemas.openxmlformats.org/drawingml/2006/chartDrawing">
    <cdr:from>
      <cdr:x>0.86321</cdr:x>
      <cdr:y>0.54035</cdr:y>
    </cdr:from>
    <cdr:to>
      <cdr:x>1</cdr:x>
      <cdr:y>0.69475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EEB18766-C446-E09C-CBE9-6F364E7656DD}"/>
            </a:ext>
          </a:extLst>
        </cdr:cNvPr>
        <cdr:cNvSpPr txBox="1"/>
      </cdr:nvSpPr>
      <cdr:spPr>
        <a:xfrm xmlns:a="http://schemas.openxmlformats.org/drawingml/2006/main">
          <a:off x="4963736" y="2698125"/>
          <a:ext cx="786614" cy="771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chemeClr val="bg1"/>
              </a:solidFill>
            </a:rPr>
            <a:t>FY25 Ending</a:t>
          </a:r>
        </a:p>
        <a:p xmlns:a="http://schemas.openxmlformats.org/drawingml/2006/main">
          <a:pPr algn="ctr"/>
          <a:r>
            <a:rPr lang="en-US" sz="1200" b="1" dirty="0">
              <a:solidFill>
                <a:schemeClr val="bg1"/>
              </a:solidFill>
            </a:rPr>
            <a:t> Cash </a:t>
          </a:r>
        </a:p>
        <a:p xmlns:a="http://schemas.openxmlformats.org/drawingml/2006/main">
          <a:pPr algn="ctr"/>
          <a:r>
            <a:rPr lang="en-US" sz="1200" b="1" dirty="0">
              <a:solidFill>
                <a:schemeClr val="bg1"/>
              </a:solidFill>
            </a:rPr>
            <a:t>$11.1M</a:t>
          </a:r>
        </a:p>
      </cdr:txBody>
    </cdr:sp>
  </cdr:relSizeAnchor>
  <cdr:relSizeAnchor xmlns:cdr="http://schemas.openxmlformats.org/drawingml/2006/chartDrawing">
    <cdr:from>
      <cdr:x>0.85879</cdr:x>
      <cdr:y>0.66958</cdr:y>
    </cdr:from>
    <cdr:to>
      <cdr:x>0.97586</cdr:x>
      <cdr:y>0.66958</cdr:y>
    </cdr:to>
    <cdr:cxnSp macro="">
      <cdr:nvCxnSpPr>
        <cdr:cNvPr id="12" name="Straight Arrow Connector 11">
          <a:extLst xmlns:a="http://schemas.openxmlformats.org/drawingml/2006/main">
            <a:ext uri="{FF2B5EF4-FFF2-40B4-BE49-F238E27FC236}">
              <a16:creationId xmlns:a16="http://schemas.microsoft.com/office/drawing/2014/main" id="{B73377CB-E823-3E81-54FE-9D1B45FEC7E9}"/>
            </a:ext>
          </a:extLst>
        </cdr:cNvPr>
        <cdr:cNvCxnSpPr/>
      </cdr:nvCxnSpPr>
      <cdr:spPr>
        <a:xfrm xmlns:a="http://schemas.openxmlformats.org/drawingml/2006/main" flipH="1">
          <a:off x="4938336" y="3343417"/>
          <a:ext cx="673186" cy="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bg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</cdr:x>
      <cdr:y>0.44646</cdr:y>
    </cdr:from>
    <cdr:to>
      <cdr:x>0.67049</cdr:x>
      <cdr:y>0.44646</cdr:y>
    </cdr:to>
    <cdr:cxnSp macro="">
      <cdr:nvCxnSpPr>
        <cdr:cNvPr id="13" name="Straight Connector 12">
          <a:extLst xmlns:a="http://schemas.openxmlformats.org/drawingml/2006/main">
            <a:ext uri="{FF2B5EF4-FFF2-40B4-BE49-F238E27FC236}">
              <a16:creationId xmlns:a16="http://schemas.microsoft.com/office/drawing/2014/main" id="{F25A092E-AD9C-C698-0F68-1253513C58B3}"/>
            </a:ext>
          </a:extLst>
        </cdr:cNvPr>
        <cdr:cNvCxnSpPr/>
      </cdr:nvCxnSpPr>
      <cdr:spPr>
        <a:xfrm xmlns:a="http://schemas.openxmlformats.org/drawingml/2006/main">
          <a:off x="564086" y="2229339"/>
          <a:ext cx="3291477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1602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0.09055</cdr:x>
      <cdr:y>0.39856</cdr:y>
    </cdr:from>
    <cdr:to>
      <cdr:x>0.42431</cdr:x>
      <cdr:y>0.51582</cdr:y>
    </cdr:to>
    <cdr:sp macro="" textlink="">
      <cdr:nvSpPr>
        <cdr:cNvPr id="14" name="TextBox 2">
          <a:extLst xmlns:a="http://schemas.openxmlformats.org/drawingml/2006/main">
            <a:ext uri="{FF2B5EF4-FFF2-40B4-BE49-F238E27FC236}">
              <a16:creationId xmlns:a16="http://schemas.microsoft.com/office/drawing/2014/main" id="{BE3B09D4-CB6C-AA71-25DC-7A26F26A8CF6}"/>
            </a:ext>
          </a:extLst>
        </cdr:cNvPr>
        <cdr:cNvSpPr txBox="1"/>
      </cdr:nvSpPr>
      <cdr:spPr>
        <a:xfrm xmlns:a="http://schemas.openxmlformats.org/drawingml/2006/main">
          <a:off x="520678" y="1990121"/>
          <a:ext cx="1919275" cy="5855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chemeClr val="accent4">
                  <a:lumMod val="20000"/>
                  <a:lumOff val="80000"/>
                </a:schemeClr>
              </a:solidFill>
            </a:rPr>
            <a:t>FY25 Op Budget $40.6M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71399-4CEA-F64B-ADAA-54B0DFF2365F}" type="datetimeFigureOut">
              <a:rPr lang="en-US" smtClean="0"/>
              <a:t>6/11/2024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A2F4D-5C1C-834B-BEFA-52EB684A70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3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098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926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38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345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063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523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048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954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299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0C6138-4F1C-B547-FF9F-43C23101FD89}"/>
              </a:ext>
            </a:extLst>
          </p:cNvPr>
          <p:cNvSpPr/>
          <p:nvPr userDrawn="1"/>
        </p:nvSpPr>
        <p:spPr>
          <a:xfrm>
            <a:off x="-6066" y="0"/>
            <a:ext cx="12323572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F06F-2190-A605-D21D-F371A0D5DB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3913" y="997981"/>
            <a:ext cx="6666099" cy="2387600"/>
          </a:xfrm>
        </p:spPr>
        <p:txBody>
          <a:bodyPr anchor="b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7A02-17FB-4744-C320-2BD4F260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8535"/>
            <a:ext cx="2743200" cy="365125"/>
          </a:xfrm>
        </p:spPr>
        <p:txBody>
          <a:bodyPr/>
          <a:lstStyle/>
          <a:p>
            <a:fld id="{995F338A-136C-B34F-ACDB-415D35B73F89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4D2E7-A35F-8C89-C36E-EB7C80EB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D46A-C403-A7D8-869D-A80A30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A logo with a sun and waves&#10;&#10;Description automatically generated">
            <a:extLst>
              <a:ext uri="{FF2B5EF4-FFF2-40B4-BE49-F238E27FC236}">
                <a16:creationId xmlns:a16="http://schemas.microsoft.com/office/drawing/2014/main" id="{37834BAB-8B32-86AD-EA59-DF54324ADE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9991" y="4292553"/>
            <a:ext cx="3328577" cy="19020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E1F118-421A-CA40-513E-DF516D9EA5B1}"/>
              </a:ext>
            </a:extLst>
          </p:cNvPr>
          <p:cNvCxnSpPr>
            <a:cxnSpLocks/>
          </p:cNvCxnSpPr>
          <p:nvPr userDrawn="1"/>
        </p:nvCxnSpPr>
        <p:spPr>
          <a:xfrm>
            <a:off x="838200" y="3372134"/>
            <a:ext cx="6651812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E974C75-2A2B-16BD-1E96-4834378B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913" y="3477656"/>
            <a:ext cx="66660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966A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5040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C9C126FC-C15A-113C-E470-0EB41E330AF2}"/>
              </a:ext>
            </a:extLst>
          </p:cNvPr>
          <p:cNvSpPr/>
          <p:nvPr userDrawn="1"/>
        </p:nvSpPr>
        <p:spPr>
          <a:xfrm>
            <a:off x="0" y="365125"/>
            <a:ext cx="11711354" cy="1147152"/>
          </a:xfrm>
          <a:prstGeom prst="round1Rect">
            <a:avLst/>
          </a:prstGeom>
          <a:gradFill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8E154F-548C-B0B2-B215-0C5E762D1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81FC7F-FF33-8B49-D70A-80CAFE80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74C1-83AA-724F-8DDD-9268FE845052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8CC172-E997-0716-F60F-607604989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D31F0-B895-70F0-EE7A-5650FB77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527EF1-7351-3F7D-E505-9DEE773BC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23572A-E778-79D4-3347-436AEC5908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636799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8C70D-67B1-8E65-69EC-736D7C5A2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71628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Round Single Corner Rectangle 7">
            <a:extLst>
              <a:ext uri="{FF2B5EF4-FFF2-40B4-BE49-F238E27FC236}">
                <a16:creationId xmlns:a16="http://schemas.microsoft.com/office/drawing/2014/main" id="{B262A401-AD5B-0CE6-E386-2258158E0935}"/>
              </a:ext>
            </a:extLst>
          </p:cNvPr>
          <p:cNvSpPr/>
          <p:nvPr userDrawn="1"/>
        </p:nvSpPr>
        <p:spPr>
          <a:xfrm rot="10800000">
            <a:off x="6742906" y="0"/>
            <a:ext cx="5449094" cy="6356350"/>
          </a:xfrm>
          <a:prstGeom prst="round1Rect">
            <a:avLst/>
          </a:prstGeom>
          <a:gradFill>
            <a:gsLst>
              <a:gs pos="31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8AEB-29D0-A15E-1C6A-F928CB58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54341" y="2069690"/>
            <a:ext cx="4099460" cy="3999321"/>
          </a:xfrm>
        </p:spPr>
        <p:txBody>
          <a:bodyPr/>
          <a:lstStyle>
            <a:lvl1pPr marL="0" indent="0">
              <a:buNone/>
              <a:defRPr sz="1600">
                <a:solidFill>
                  <a:srgbClr val="1B2E5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EA6EC-AB82-F49D-DD8F-E94A8E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294" y="6361236"/>
            <a:ext cx="2743200" cy="365125"/>
          </a:xfrm>
        </p:spPr>
        <p:txBody>
          <a:bodyPr/>
          <a:lstStyle/>
          <a:p>
            <a:fld id="{6305AC6C-7EC7-5145-80FE-2B1CBC0907CB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DA5-4D83-5C29-07E5-963464AA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DE5-D21F-D3A3-87F9-06308CF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F9FB64F-F795-FFC4-DBCC-6DF3771DB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54340" y="817002"/>
            <a:ext cx="4099460" cy="105425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BE6760-D43D-DE7F-E777-57DFE552314D}"/>
              </a:ext>
            </a:extLst>
          </p:cNvPr>
          <p:cNvCxnSpPr>
            <a:cxnSpLocks/>
          </p:cNvCxnSpPr>
          <p:nvPr userDrawn="1"/>
        </p:nvCxnSpPr>
        <p:spPr>
          <a:xfrm flipV="1">
            <a:off x="7254340" y="1868271"/>
            <a:ext cx="4099460" cy="2982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66B53FB-915C-E92B-8330-F11889DAA2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254030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26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389FC0-5D5A-3651-138D-C26B422DE045}"/>
              </a:ext>
            </a:extLst>
          </p:cNvPr>
          <p:cNvSpPr/>
          <p:nvPr userDrawn="1"/>
        </p:nvSpPr>
        <p:spPr>
          <a:xfrm rot="10800000">
            <a:off x="-6066" y="0"/>
            <a:ext cx="12296678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9BACE2-825C-4E86-B2A8-68309F29E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64783D-5B4A-F741-83C6-344A72C7AC47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C94922-6C02-2FF5-F2F6-9368B11A0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13925-BA6C-82AE-CFF6-B86C83EF8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E17C329-285A-512B-B1FE-9DD10EC3D6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473" y="3652870"/>
            <a:ext cx="10515600" cy="60789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pic>
        <p:nvPicPr>
          <p:cNvPr id="5" name="Picture 4" descr="A logo with a sun and waves&#10;&#10;Description automatically generated">
            <a:extLst>
              <a:ext uri="{FF2B5EF4-FFF2-40B4-BE49-F238E27FC236}">
                <a16:creationId xmlns:a16="http://schemas.microsoft.com/office/drawing/2014/main" id="{8EFA0F9A-E681-975C-8095-D69833ABAC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55232" y="464597"/>
            <a:ext cx="4947678" cy="282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8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97D370-1644-EA20-36B0-0F576613D1DE}"/>
              </a:ext>
            </a:extLst>
          </p:cNvPr>
          <p:cNvSpPr/>
          <p:nvPr userDrawn="1"/>
        </p:nvSpPr>
        <p:spPr>
          <a:xfrm>
            <a:off x="-6066" y="-1"/>
            <a:ext cx="12198066" cy="3106271"/>
          </a:xfrm>
          <a:prstGeom prst="rect">
            <a:avLst/>
          </a:prstGeom>
          <a:gradFill flip="none" rotWithShape="1">
            <a:gsLst>
              <a:gs pos="33000">
                <a:srgbClr val="0966AF">
                  <a:alpha val="84244"/>
                </a:srgbClr>
              </a:gs>
              <a:gs pos="84000">
                <a:schemeClr val="bg1"/>
              </a:gs>
              <a:gs pos="56000">
                <a:srgbClr val="97D8E9">
                  <a:alpha val="42409"/>
                </a:srgbClr>
              </a:gs>
              <a:gs pos="8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458D5F-E17A-719B-FD1E-2D4E10B2E4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CC692-A0C9-EB4B-8A51-124CEDACF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2E0C2-7856-2959-8B03-40C27CA5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6B88-87BA-2641-8BAF-C8FCD863772D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8FC86-C04E-47A8-1A10-DB6B90BC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C8479-224A-930F-4886-0851C9BB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E63AF7-0B64-23FF-EF8D-8905A327FFCA}"/>
              </a:ext>
            </a:extLst>
          </p:cNvPr>
          <p:cNvCxnSpPr>
            <a:cxnSpLocks/>
          </p:cNvCxnSpPr>
          <p:nvPr userDrawn="1"/>
        </p:nvCxnSpPr>
        <p:spPr>
          <a:xfrm>
            <a:off x="846994" y="1288927"/>
            <a:ext cx="10506806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81BF62DD-D18D-625A-62BB-E5807DE77EF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560718" y="1817738"/>
            <a:ext cx="5631282" cy="4351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A6E7DA9-3501-A5D8-8B2B-3A144215A7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03" r="32792"/>
          <a:stretch/>
        </p:blipFill>
        <p:spPr>
          <a:xfrm>
            <a:off x="8931166" y="223122"/>
            <a:ext cx="326083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8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CA64277-E16C-7F5C-34ED-CECE4FF4F175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4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C1671-4521-2A7A-F5FC-FD897B45E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5401"/>
            <a:ext cx="10515600" cy="6580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3D858-2704-F7F1-3F5C-94D8405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677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4A6B1-A111-F4DB-5556-205C1C13B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6770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5451-D7AA-2A3F-767A-8C8BBC61E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53235"/>
            <a:ext cx="5183188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36ECF7-2998-AFC9-588E-E353BAF03877}"/>
              </a:ext>
            </a:extLst>
          </p:cNvPr>
          <p:cNvCxnSpPr>
            <a:cxnSpLocks/>
          </p:cNvCxnSpPr>
          <p:nvPr userDrawn="1"/>
        </p:nvCxnSpPr>
        <p:spPr>
          <a:xfrm>
            <a:off x="846994" y="1463738"/>
            <a:ext cx="10506806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7A6C3-F378-0F47-C911-FF0AA289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8940D-990F-8592-37FE-66BC76EE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D73DB-8D22-3C96-C74C-1674E5E08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53235"/>
            <a:ext cx="5157787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1579A-BCC3-617F-0619-C44E946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06B1-6AC8-C547-97A4-7242AEDA87E2}" type="datetime1">
              <a:rPr lang="en-US" smtClean="0"/>
              <a:t>6/11/2024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4D86E75-C816-0D3B-23E7-D81AAD2BE8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228031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50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0C6138-4F1C-B547-FF9F-43C23101FD89}"/>
              </a:ext>
            </a:extLst>
          </p:cNvPr>
          <p:cNvSpPr/>
          <p:nvPr userDrawn="1"/>
        </p:nvSpPr>
        <p:spPr>
          <a:xfrm>
            <a:off x="-6066" y="0"/>
            <a:ext cx="12323572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F06F-2190-A605-D21D-F371A0D5DB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3913" y="997981"/>
            <a:ext cx="6666099" cy="2387600"/>
          </a:xfrm>
        </p:spPr>
        <p:txBody>
          <a:bodyPr anchor="b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7A02-17FB-4744-C320-2BD4F260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8535"/>
            <a:ext cx="2743200" cy="365125"/>
          </a:xfrm>
        </p:spPr>
        <p:txBody>
          <a:bodyPr/>
          <a:lstStyle/>
          <a:p>
            <a:fld id="{995F338A-136C-B34F-ACDB-415D35B73F89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4D2E7-A35F-8C89-C36E-EB7C80EB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D46A-C403-A7D8-869D-A80A30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A logo with a sun and waves&#10;&#10;Description automatically generated">
            <a:extLst>
              <a:ext uri="{FF2B5EF4-FFF2-40B4-BE49-F238E27FC236}">
                <a16:creationId xmlns:a16="http://schemas.microsoft.com/office/drawing/2014/main" id="{37834BAB-8B32-86AD-EA59-DF54324ADE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9991" y="4292553"/>
            <a:ext cx="3328577" cy="19020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E1F118-421A-CA40-513E-DF516D9EA5B1}"/>
              </a:ext>
            </a:extLst>
          </p:cNvPr>
          <p:cNvCxnSpPr>
            <a:cxnSpLocks/>
          </p:cNvCxnSpPr>
          <p:nvPr userDrawn="1"/>
        </p:nvCxnSpPr>
        <p:spPr>
          <a:xfrm>
            <a:off x="838200" y="3372134"/>
            <a:ext cx="6651812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E974C75-2A2B-16BD-1E96-4834378B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913" y="3477656"/>
            <a:ext cx="66660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966A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A white logo with a sun and waves&#10;&#10;Description automatically generated">
            <a:extLst>
              <a:ext uri="{FF2B5EF4-FFF2-40B4-BE49-F238E27FC236}">
                <a16:creationId xmlns:a16="http://schemas.microsoft.com/office/drawing/2014/main" id="{F43393FC-CC56-9761-6D42-027B3AE6AB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41000"/>
          </a:blip>
          <a:srcRect l="27241" t="-1197" r="867" b="-1625"/>
          <a:stretch/>
        </p:blipFill>
        <p:spPr>
          <a:xfrm>
            <a:off x="-6066" y="4670704"/>
            <a:ext cx="4023361" cy="16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Single Corner Rectangle 8">
            <a:extLst>
              <a:ext uri="{FF2B5EF4-FFF2-40B4-BE49-F238E27FC236}">
                <a16:creationId xmlns:a16="http://schemas.microsoft.com/office/drawing/2014/main" id="{BB41F3DA-E501-B197-46F1-5B070E24627F}"/>
              </a:ext>
            </a:extLst>
          </p:cNvPr>
          <p:cNvSpPr/>
          <p:nvPr userDrawn="1"/>
        </p:nvSpPr>
        <p:spPr>
          <a:xfrm>
            <a:off x="0" y="471488"/>
            <a:ext cx="5029200" cy="6386511"/>
          </a:xfrm>
          <a:prstGeom prst="round1Rect">
            <a:avLst/>
          </a:prstGeom>
          <a:gradFill flip="none" rotWithShape="1"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EA6EC-AB82-F49D-DD8F-E94A8E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294" y="636123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05AC6C-7EC7-5145-80FE-2B1CBC0907CB}" type="datetime1">
              <a:rPr lang="en-US" smtClean="0"/>
              <a:pPr/>
              <a:t>6/11/2024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DA5-4D83-5C29-07E5-963464AA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DE5-D21F-D3A3-87F9-06308CF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F9FB64F-F795-FFC4-DBCC-6DF3771DB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7780" y="1045465"/>
            <a:ext cx="4099460" cy="105425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BE6760-D43D-DE7F-E777-57DFE552314D}"/>
              </a:ext>
            </a:extLst>
          </p:cNvPr>
          <p:cNvCxnSpPr>
            <a:cxnSpLocks/>
          </p:cNvCxnSpPr>
          <p:nvPr userDrawn="1"/>
        </p:nvCxnSpPr>
        <p:spPr>
          <a:xfrm flipV="1">
            <a:off x="487780" y="2096734"/>
            <a:ext cx="4099460" cy="2982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8AEB-29D0-A15E-1C6A-F928CB58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781" y="2298153"/>
            <a:ext cx="4099460" cy="3999321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D83B433-67C0-53B8-5C1B-930164994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67311" y="1045465"/>
            <a:ext cx="5821300" cy="49372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91EE74E-40A2-AFBF-ECBC-77B7197D08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539554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6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561052A-9689-E985-64EE-94A5B8AD30DA}"/>
              </a:ext>
            </a:extLst>
          </p:cNvPr>
          <p:cNvSpPr/>
          <p:nvPr userDrawn="1"/>
        </p:nvSpPr>
        <p:spPr>
          <a:xfrm>
            <a:off x="3563471" y="14643"/>
            <a:ext cx="8628527" cy="6858000"/>
          </a:xfrm>
          <a:prstGeom prst="rect">
            <a:avLst/>
          </a:prstGeom>
          <a:gradFill flip="none" rotWithShape="1">
            <a:gsLst>
              <a:gs pos="47000">
                <a:srgbClr val="0966AF">
                  <a:alpha val="80000"/>
                </a:srgbClr>
              </a:gs>
              <a:gs pos="100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AA86F2-565E-900F-58C7-76AC36435A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528" y="573680"/>
            <a:ext cx="6167272" cy="717235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24CF0-5AF9-2E71-0B27-5E15CC3921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4038" y="6374666"/>
            <a:ext cx="2743200" cy="365125"/>
          </a:xfrm>
        </p:spPr>
        <p:txBody>
          <a:bodyPr/>
          <a:lstStyle>
            <a:lvl1pPr>
              <a:defRPr>
                <a:solidFill>
                  <a:srgbClr val="1B2E5C"/>
                </a:solidFill>
              </a:defRPr>
            </a:lvl1pPr>
          </a:lstStyle>
          <a:p>
            <a:fld id="{2E248986-3079-8847-BFAC-9AC07298F152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6FDC85BC-2D4A-2455-F522-E903DA5342C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618565"/>
            <a:ext cx="4725185" cy="54191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B25725-5A83-101D-641C-327811DF072E}"/>
              </a:ext>
            </a:extLst>
          </p:cNvPr>
          <p:cNvCxnSpPr>
            <a:cxnSpLocks/>
          </p:cNvCxnSpPr>
          <p:nvPr userDrawn="1"/>
        </p:nvCxnSpPr>
        <p:spPr>
          <a:xfrm flipV="1">
            <a:off x="5186528" y="1288927"/>
            <a:ext cx="6167272" cy="1988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AC57298-D02E-E1C3-4CCF-177C5C9F1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528" y="1449305"/>
            <a:ext cx="6167272" cy="5677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404C075-30E8-7F39-7D0C-B5B5E267E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528" y="2121377"/>
            <a:ext cx="6167272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9A55-54CE-D7BB-E481-2BEF88ED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7F1CE-A246-323E-1E68-981F77F1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8611" y="6370992"/>
            <a:ext cx="533400" cy="365125"/>
          </a:xfrm>
        </p:spPr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 descr="A white logo with a sun and waves&#10;&#10;Description automatically generated">
            <a:extLst>
              <a:ext uri="{FF2B5EF4-FFF2-40B4-BE49-F238E27FC236}">
                <a16:creationId xmlns:a16="http://schemas.microsoft.com/office/drawing/2014/main" id="{45BD9723-5496-D344-038D-BEEEC122A6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1000"/>
          </a:blip>
          <a:srcRect l="-706" t="-1197" r="19530" b="-1625"/>
          <a:stretch/>
        </p:blipFill>
        <p:spPr>
          <a:xfrm>
            <a:off x="7649026" y="4893906"/>
            <a:ext cx="4542972" cy="16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67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61FC8A3-ABC0-105A-9E39-2114F4682FF0}"/>
              </a:ext>
            </a:extLst>
          </p:cNvPr>
          <p:cNvSpPr/>
          <p:nvPr userDrawn="1"/>
        </p:nvSpPr>
        <p:spPr>
          <a:xfrm>
            <a:off x="0" y="2285999"/>
            <a:ext cx="12191998" cy="4572001"/>
          </a:xfrm>
          <a:prstGeom prst="rect">
            <a:avLst/>
          </a:prstGeom>
          <a:gradFill flip="none" rotWithShape="1">
            <a:gsLst>
              <a:gs pos="47000">
                <a:srgbClr val="0966AF">
                  <a:alpha val="80000"/>
                </a:srgbClr>
              </a:gs>
              <a:gs pos="100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5A1C1D-FB2E-7D5E-3FF8-61A9742621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81037"/>
            <a:ext cx="9852212" cy="514286"/>
          </a:xfrm>
        </p:spPr>
        <p:txBody>
          <a:bodyPr/>
          <a:lstStyle>
            <a:lvl1pPr>
              <a:defRPr b="1" i="0"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80D1E-7E5A-2438-F810-6C00B16F9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7809D-45ED-43B1-B70C-0CD5511F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93D6-0EF0-A14A-9126-265C614F6C27}" type="datetime1">
              <a:rPr lang="en-US" smtClean="0"/>
              <a:t>6/11/2024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C328FE-B329-6722-3B78-CEACB4454614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61634"/>
            <a:ext cx="10650411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580667C-AC70-98F9-0EC2-B592BEF2EBB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38381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88E40E7-1CDB-0435-4222-5A531C3DA07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38565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71A9A40-5A4B-E5F9-924C-AF7241349943}"/>
              </a:ext>
            </a:extLst>
          </p:cNvPr>
          <p:cNvSpPr/>
          <p:nvPr userDrawn="1"/>
        </p:nvSpPr>
        <p:spPr>
          <a:xfrm>
            <a:off x="9224683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AE4609E-C3F6-C39B-571E-6582FDE01433}"/>
              </a:ext>
            </a:extLst>
          </p:cNvPr>
          <p:cNvSpPr/>
          <p:nvPr userDrawn="1"/>
        </p:nvSpPr>
        <p:spPr>
          <a:xfrm>
            <a:off x="5524498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1C696B4-32E5-934C-C935-E51AE7515C7C}"/>
              </a:ext>
            </a:extLst>
          </p:cNvPr>
          <p:cNvSpPr/>
          <p:nvPr userDrawn="1"/>
        </p:nvSpPr>
        <p:spPr>
          <a:xfrm>
            <a:off x="1824317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001FD-0A00-0FAB-3A34-E057B9E7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6098D-EF89-FCA8-FFDB-C82DE463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CEEA9C-B7DA-B7D8-6817-7A94E5D6C1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539554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40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09CA07A-314E-26D1-D90D-E572BA68A4DF}"/>
              </a:ext>
            </a:extLst>
          </p:cNvPr>
          <p:cNvSpPr/>
          <p:nvPr userDrawn="1"/>
        </p:nvSpPr>
        <p:spPr>
          <a:xfrm>
            <a:off x="0" y="0"/>
            <a:ext cx="12198066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4000">
                <a:schemeClr val="bg1"/>
              </a:gs>
              <a:gs pos="6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16F94F-CAC7-5C32-EBD4-BD960E050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4662" y="1334422"/>
            <a:ext cx="6659137" cy="2484869"/>
          </a:xfrm>
        </p:spPr>
        <p:txBody>
          <a:bodyPr anchor="b"/>
          <a:lstStyle>
            <a:lvl1pPr algn="r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22988-F1AA-DBBE-F02E-E2F71D242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fld id="{B3E92197-CD4B-B441-864B-5DA04B4D5298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C9E96-E2A6-9D71-62F8-648F8F37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F96D3-C1A8-1296-1C19-14C7D7F42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 logo with a sun and waves&#10;&#10;Description automatically generated">
            <a:extLst>
              <a:ext uri="{FF2B5EF4-FFF2-40B4-BE49-F238E27FC236}">
                <a16:creationId xmlns:a16="http://schemas.microsoft.com/office/drawing/2014/main" id="{C970E0AE-CB1A-8B11-6D47-6976307A85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9989" y="4317864"/>
            <a:ext cx="3737038" cy="21354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B52688D-EB75-B3A5-1BF9-3E9014D2D169}"/>
              </a:ext>
            </a:extLst>
          </p:cNvPr>
          <p:cNvCxnSpPr>
            <a:cxnSpLocks/>
          </p:cNvCxnSpPr>
          <p:nvPr userDrawn="1"/>
        </p:nvCxnSpPr>
        <p:spPr>
          <a:xfrm>
            <a:off x="4558553" y="3819291"/>
            <a:ext cx="6930058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88CC5-66BE-D9A1-26B6-A57A5D055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4662" y="4020997"/>
            <a:ext cx="6659138" cy="591339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0966A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970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ingle Corner Rectangle 11">
            <a:extLst>
              <a:ext uri="{FF2B5EF4-FFF2-40B4-BE49-F238E27FC236}">
                <a16:creationId xmlns:a16="http://schemas.microsoft.com/office/drawing/2014/main" id="{CAEDC916-57DF-BB4D-7F78-FB7E9D5E985E}"/>
              </a:ext>
            </a:extLst>
          </p:cNvPr>
          <p:cNvSpPr/>
          <p:nvPr userDrawn="1"/>
        </p:nvSpPr>
        <p:spPr>
          <a:xfrm>
            <a:off x="0" y="365125"/>
            <a:ext cx="11711354" cy="1147152"/>
          </a:xfrm>
          <a:prstGeom prst="round1Rect">
            <a:avLst/>
          </a:prstGeom>
          <a:gradFill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C1671-4521-2A7A-F5FC-FD897B45E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8337"/>
            <a:ext cx="10515600" cy="8239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3D858-2704-F7F1-3F5C-94D8405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966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D73DB-8D22-3C96-C74C-1674E5E08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4A6B1-A111-F4DB-5556-205C1C13B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966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5451-D7AA-2A3F-767A-8C8BBC61E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1579A-BCC3-617F-0619-C44E946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1DC-7CC6-4F45-B2A3-7E71C06D6525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7A6C3-F378-0F47-C911-FF0AA289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8940D-990F-8592-37FE-66BC76EE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106F7BC-C090-9C96-90BE-07C033E044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636799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84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4A27CF-F095-4AC4-211C-BA2BA1CE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607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07B4E-475B-711A-8286-B5000B9FC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FB707-68C8-9207-99FA-C3CA7E6B2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1B2E5C"/>
                </a:solidFill>
                <a:latin typeface="Helvetica" pitchFamily="2" charset="0"/>
              </a:defRPr>
            </a:lvl1pPr>
          </a:lstStyle>
          <a:p>
            <a:fld id="{CE6FC62D-82D1-F943-B2A0-0CD620E791E5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D0235-5627-4F3C-852A-9C3B8A412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4853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B2E5C"/>
                </a:solidFill>
                <a:latin typeface="Helvetica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F7F6F-2198-4F81-CFD4-3E2EA8B19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8611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B2E5C"/>
                </a:solidFill>
                <a:latin typeface="RM Connect" pitchFamily="2" charset="0"/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1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8" r:id="rId3"/>
    <p:sldLayoutId id="2147483661" r:id="rId4"/>
    <p:sldLayoutId id="2147483660" r:id="rId5"/>
    <p:sldLayoutId id="2147483656" r:id="rId6"/>
    <p:sldLayoutId id="2147483650" r:id="rId7"/>
    <p:sldLayoutId id="2147483651" r:id="rId8"/>
    <p:sldLayoutId id="2147483653" r:id="rId9"/>
    <p:sldLayoutId id="2147483654" r:id="rId10"/>
    <p:sldLayoutId id="2147483657" r:id="rId11"/>
    <p:sldLayoutId id="2147483659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rgbClr val="204C90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EB3E8-718C-7F6F-E529-B8E9BBD15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9351" y="1797271"/>
            <a:ext cx="6035566" cy="203253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Reserve Policy Update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2D1B907-E385-4A90-CADF-FCDEBE1394EF}"/>
              </a:ext>
            </a:extLst>
          </p:cNvPr>
          <p:cNvSpPr txBox="1">
            <a:spLocks/>
          </p:cNvSpPr>
          <p:nvPr/>
        </p:nvSpPr>
        <p:spPr>
          <a:xfrm>
            <a:off x="3384223" y="4823790"/>
            <a:ext cx="9907571" cy="20325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chemeClr val="bg1"/>
                </a:solidFill>
                <a:latin typeface="Helvetica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rgbClr val="002060"/>
                </a:solidFill>
              </a:rPr>
              <a:t>Budget and Finance Committee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</a:rPr>
              <a:t>June 19</a:t>
            </a:r>
            <a:r>
              <a:rPr lang="en-US" sz="3600" baseline="30000" dirty="0">
                <a:solidFill>
                  <a:srgbClr val="002060"/>
                </a:solidFill>
              </a:rPr>
              <a:t>th</a:t>
            </a:r>
            <a:r>
              <a:rPr lang="en-US" sz="3600" dirty="0">
                <a:solidFill>
                  <a:srgbClr val="002060"/>
                </a:solidFill>
              </a:rPr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305263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Current vs Proposed Reserve Targets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B723AA4-5B81-83BA-F1A6-134F65943870}"/>
              </a:ext>
            </a:extLst>
          </p:cNvPr>
          <p:cNvSpPr txBox="1">
            <a:spLocks/>
          </p:cNvSpPr>
          <p:nvPr/>
        </p:nvSpPr>
        <p:spPr>
          <a:xfrm>
            <a:off x="415851" y="1646417"/>
            <a:ext cx="5875620" cy="4754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/>
              <a:t>Reserve Target Level</a:t>
            </a:r>
          </a:p>
          <a:p>
            <a:r>
              <a:rPr lang="en-US" sz="2000" dirty="0"/>
              <a:t>Targets represent overall reserve goals that trigger response plans rather than hard restrictions</a:t>
            </a:r>
          </a:p>
          <a:p>
            <a:r>
              <a:rPr lang="en-US" sz="2000" dirty="0"/>
              <a:t>District’s goal is the “Target” Level = $31.4M</a:t>
            </a:r>
          </a:p>
          <a:p>
            <a:pPr lvl="1"/>
            <a:r>
              <a:rPr lang="en-US" sz="1600" dirty="0"/>
              <a:t>Equivalent to 3% of current replacement value of infrastructure</a:t>
            </a:r>
          </a:p>
          <a:p>
            <a:r>
              <a:rPr lang="en-US" sz="2000" dirty="0"/>
              <a:t>‘Target” reserve = 9 months cash on hand (operating expenses)</a:t>
            </a:r>
          </a:p>
          <a:p>
            <a:pPr lvl="1"/>
            <a:r>
              <a:rPr lang="en-US" sz="1600" dirty="0"/>
              <a:t>Current target = 2.5 months of cash</a:t>
            </a:r>
          </a:p>
          <a:p>
            <a:pPr lvl="1"/>
            <a:r>
              <a:rPr lang="en-US" sz="1600" dirty="0"/>
              <a:t>AA+ rating for water utility = 1.7 years (S&amp;P median)</a:t>
            </a:r>
          </a:p>
          <a:p>
            <a:pPr lvl="1"/>
            <a:r>
              <a:rPr lang="en-US" sz="1600" dirty="0"/>
              <a:t>A- rating for water utility = 1.0 year (S&amp;P median)</a:t>
            </a:r>
          </a:p>
          <a:p>
            <a:r>
              <a:rPr lang="en-US" sz="1800" dirty="0"/>
              <a:t>Consistent with Rate Study Reserve Target of $33M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F7E30-348C-F61C-31A0-02AC0DC6D3B1}"/>
              </a:ext>
            </a:extLst>
          </p:cNvPr>
          <p:cNvSpPr txBox="1"/>
          <p:nvPr/>
        </p:nvSpPr>
        <p:spPr>
          <a:xfrm>
            <a:off x="8565897" y="3038790"/>
            <a:ext cx="1158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Total $41.5M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D050F1-B192-B0E1-66C1-7F93BB3A1C51}"/>
              </a:ext>
            </a:extLst>
          </p:cNvPr>
          <p:cNvSpPr txBox="1"/>
          <p:nvPr/>
        </p:nvSpPr>
        <p:spPr>
          <a:xfrm>
            <a:off x="7503736" y="4726773"/>
            <a:ext cx="13749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Current Target $8.6M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0499661-8F69-4DD3-940E-55CD817E0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7908427"/>
              </p:ext>
            </p:extLst>
          </p:nvPr>
        </p:nvGraphicFramePr>
        <p:xfrm>
          <a:off x="6212264" y="1643142"/>
          <a:ext cx="5750350" cy="4993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089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AEE8B-3B0C-D3C4-5837-79E76D2C122D}"/>
              </a:ext>
            </a:extLst>
          </p:cNvPr>
          <p:cNvSpPr txBox="1">
            <a:spLocks/>
          </p:cNvSpPr>
          <p:nvPr/>
        </p:nvSpPr>
        <p:spPr>
          <a:xfrm>
            <a:off x="335516" y="1714429"/>
            <a:ext cx="11229767" cy="4171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That the Board adopt an Ordinance amending the Cash Reserves Policy in Section 5.02.220 of the Administrative Code with changes as presented.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9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55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Reserve Policy Changes Overview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B723AA4-5B81-83BA-F1A6-134F65943870}"/>
              </a:ext>
            </a:extLst>
          </p:cNvPr>
          <p:cNvSpPr txBox="1">
            <a:spLocks/>
          </p:cNvSpPr>
          <p:nvPr/>
        </p:nvSpPr>
        <p:spPr>
          <a:xfrm>
            <a:off x="574877" y="1417817"/>
            <a:ext cx="10679498" cy="4858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Reviewed Proposed Changes at Joint Board and Committee Workshop on April 9</a:t>
            </a:r>
            <a:r>
              <a:rPr lang="en-US" sz="18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th</a:t>
            </a: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, 2024</a:t>
            </a:r>
          </a:p>
          <a:p>
            <a:pPr lvl="1"/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Key element of overall comprehensive 5 year financial plan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This action is to implement those proposed changes via updating the Admin Code Policy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IB Consulting Rate Study (2023) included revised rate target of approx. $33M for FY25</a:t>
            </a:r>
          </a:p>
          <a:p>
            <a:pPr lvl="1"/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Consistent with revised current target of $31M for FY25 per staff recommendation</a:t>
            </a:r>
          </a:p>
          <a:p>
            <a:r>
              <a:rPr lang="en-US" sz="1800" b="1" u="sng" dirty="0">
                <a:latin typeface="Helvetica" panose="020B0604020202020204" pitchFamily="34" charset="0"/>
                <a:cs typeface="Helvetica" panose="020B0604020202020204" pitchFamily="34" charset="0"/>
              </a:rPr>
              <a:t>Major Policy Changes</a:t>
            </a:r>
            <a:endParaRPr lang="en-US" sz="1600" b="1" u="sng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New Reserve Target “Range” – “Minimum Target, Target, Maximum Target”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New Target Classifications– “Liquidity, Stabilization, Contingency” to better describe purpose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Clarified Priority Level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Addition of Funding Timeline Goals and Recommended Actions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Requires CFO or GM to provide annual status report and funding plan if below Target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Updates how reserve targets are calculated</a:t>
            </a:r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Eliminates unnecessary Liability Self-Insurance Reserve and New Water Sources Reserve</a:t>
            </a:r>
          </a:p>
          <a:p>
            <a:pPr marL="914400" lvl="2" indent="0">
              <a:buNone/>
            </a:pPr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en-US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385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Cash Reserves Purpose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B723AA4-5B81-83BA-F1A6-134F65943870}"/>
              </a:ext>
            </a:extLst>
          </p:cNvPr>
          <p:cNvSpPr txBox="1">
            <a:spLocks/>
          </p:cNvSpPr>
          <p:nvPr/>
        </p:nvSpPr>
        <p:spPr>
          <a:xfrm>
            <a:off x="574877" y="1417817"/>
            <a:ext cx="10679498" cy="48580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Provide financial capacity to ensure the District can fulfill its mission to reliably deliver critical water services and provide stable rates for its customers</a:t>
            </a:r>
          </a:p>
          <a:p>
            <a:r>
              <a:rPr lang="en-US" sz="1800" u="sng" dirty="0">
                <a:latin typeface="Helvetica" panose="020B0604020202020204" pitchFamily="34" charset="0"/>
                <a:cs typeface="Helvetica" panose="020B0604020202020204" pitchFamily="34" charset="0"/>
              </a:rPr>
              <a:t>Advantages</a:t>
            </a:r>
            <a:endParaRPr lang="en-US" sz="1600" u="sng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Pays for unanticipated expenses or revenue shortfalls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Cash on hand reduces reliance on other parties (i.e. banks during market meltdowns, etc.)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Reduces need for debt and related interest expense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Earns interest revenue that lowers rates rather than incur interest that raises rates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Reduces cost of other risk mitigation measures (i.e. cost of insurance)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Lowers cost of debt through higher credit ratings (key component to high ratings)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Easier to take advantage of market opportunities (i.e. bulk purchase inventory)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Gives “breathing room” for making financial decisions</a:t>
            </a:r>
          </a:p>
          <a:p>
            <a:pPr marL="457200" lvl="1" indent="0">
              <a:buNone/>
            </a:pP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1800" u="sng" dirty="0">
                <a:latin typeface="Helvetica" panose="020B0604020202020204" pitchFamily="34" charset="0"/>
                <a:cs typeface="Helvetica" panose="020B0604020202020204" pitchFamily="34" charset="0"/>
              </a:rPr>
              <a:t>Disadvantages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Diverts resources that could be spent on projects or services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Potential misalignment in generational equity (who is paying and who is benefiting)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Challenges community perception of need to raise rates</a:t>
            </a:r>
          </a:p>
          <a:p>
            <a:pPr marL="457200" lvl="1" indent="0">
              <a:buNone/>
            </a:pP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lvl="1" indent="0" algn="ctr">
              <a:buNone/>
            </a:pPr>
            <a:r>
              <a:rPr lang="en-US" sz="22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Need to find the right balance</a:t>
            </a:r>
          </a:p>
          <a:p>
            <a:pPr lvl="1"/>
            <a:endParaRPr lang="en-US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043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Reserves Policy Purpose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B723AA4-5B81-83BA-F1A6-134F65943870}"/>
              </a:ext>
            </a:extLst>
          </p:cNvPr>
          <p:cNvSpPr txBox="1">
            <a:spLocks/>
          </p:cNvSpPr>
          <p:nvPr/>
        </p:nvSpPr>
        <p:spPr>
          <a:xfrm>
            <a:off x="574876" y="1417817"/>
            <a:ext cx="11292445" cy="51320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Establish clear Board driven guidance on how much funding should be retained, for what purpose, and in what priority</a:t>
            </a:r>
          </a:p>
          <a:p>
            <a:r>
              <a:rPr lang="en-US" sz="2400" u="sng" dirty="0">
                <a:latin typeface="Helvetica" panose="020B0604020202020204" pitchFamily="34" charset="0"/>
                <a:cs typeface="Helvetica" panose="020B0604020202020204" pitchFamily="34" charset="0"/>
              </a:rPr>
              <a:t>Key Considerations</a:t>
            </a:r>
            <a:endParaRPr lang="en-US" sz="2000" u="sng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Should be Board driven with a long-term view of fiscal needs and </a:t>
            </a:r>
            <a:r>
              <a:rPr lang="en-US" sz="2000" i="1" u="sng" dirty="0">
                <a:latin typeface="Helvetica" panose="020B0604020202020204" pitchFamily="34" charset="0"/>
                <a:cs typeface="Helvetica" panose="020B0604020202020204" pitchFamily="34" charset="0"/>
              </a:rPr>
              <a:t>risk tolerance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Primary component in </a:t>
            </a:r>
            <a:r>
              <a:rPr lang="en-US" sz="2000" i="1" u="sng" dirty="0">
                <a:latin typeface="Helvetica" panose="020B0604020202020204" pitchFamily="34" charset="0"/>
                <a:cs typeface="Helvetica" panose="020B0604020202020204" pitchFamily="34" charset="0"/>
              </a:rPr>
              <a:t>justification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 of Prop 218 rate making/cost of service analysis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lnSpc>
                <a:spcPct val="110000"/>
              </a:lnSpc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Justifies why we need anything more than rates for immediate anticipated expenses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Should be specific to the needs of the District</a:t>
            </a:r>
          </a:p>
          <a:p>
            <a:pPr lvl="2">
              <a:lnSpc>
                <a:spcPct val="110000"/>
              </a:lnSpc>
            </a:pP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Significant costs and factors outside our control </a:t>
            </a:r>
          </a:p>
          <a:p>
            <a:pPr lvl="3">
              <a:lnSpc>
                <a:spcPct val="110000"/>
              </a:lnSpc>
            </a:pPr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Costly underground infrastructure, Weather-Water Sales, Energy &amp; Materials/Chemicals Costs, Claims/Litigation, Contracted Wastewater Treatment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Should be </a:t>
            </a:r>
            <a:r>
              <a:rPr lang="en-US" sz="2000" i="1" u="sng" dirty="0">
                <a:latin typeface="Helvetica" panose="020B0604020202020204" pitchFamily="34" charset="0"/>
                <a:cs typeface="Helvetica" panose="020B0604020202020204" pitchFamily="34" charset="0"/>
              </a:rPr>
              <a:t>flexible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 and </a:t>
            </a:r>
            <a:r>
              <a:rPr lang="en-US" sz="2000" i="1" u="sng" dirty="0">
                <a:latin typeface="Helvetica" panose="020B0604020202020204" pitchFamily="34" charset="0"/>
                <a:cs typeface="Helvetica" panose="020B0604020202020204" pitchFamily="34" charset="0"/>
              </a:rPr>
              <a:t>reviewed routinely 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to adapt to changing needs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Should follow </a:t>
            </a:r>
            <a:r>
              <a:rPr lang="en-US" sz="2000" i="1" u="sng" dirty="0">
                <a:latin typeface="Helvetica" panose="020B0604020202020204" pitchFamily="34" charset="0"/>
                <a:cs typeface="Helvetica" panose="020B0604020202020204" pitchFamily="34" charset="0"/>
              </a:rPr>
              <a:t>best practices 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including use of a target range (minimum and maximum)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More </a:t>
            </a:r>
            <a:r>
              <a:rPr lang="en-US" sz="2000" i="1" u="sng" dirty="0">
                <a:latin typeface="Helvetica" panose="020B0604020202020204" pitchFamily="34" charset="0"/>
                <a:cs typeface="Helvetica" panose="020B0604020202020204" pitchFamily="34" charset="0"/>
              </a:rPr>
              <a:t>stable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 targets facilitate better financial planning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Should be easy to </a:t>
            </a:r>
            <a:r>
              <a:rPr lang="en-US" sz="2000" i="1" u="sng" dirty="0">
                <a:latin typeface="Helvetica" panose="020B0604020202020204" pitchFamily="34" charset="0"/>
                <a:cs typeface="Helvetica" panose="020B0604020202020204" pitchFamily="34" charset="0"/>
              </a:rPr>
              <a:t>understand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 and </a:t>
            </a:r>
            <a:r>
              <a:rPr lang="en-US" sz="2000" i="1" u="sng" dirty="0">
                <a:latin typeface="Helvetica" panose="020B0604020202020204" pitchFamily="34" charset="0"/>
                <a:cs typeface="Helvetica" panose="020B0604020202020204" pitchFamily="34" charset="0"/>
              </a:rPr>
              <a:t>implement</a:t>
            </a: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en-US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1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Reserves Priority Classification &amp; Components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FE21103-7969-F228-D015-8B6A3D8510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9002885"/>
              </p:ext>
            </p:extLst>
          </p:nvPr>
        </p:nvGraphicFramePr>
        <p:xfrm>
          <a:off x="0" y="1288927"/>
          <a:ext cx="1193624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Arrow: Down 6">
            <a:extLst>
              <a:ext uri="{FF2B5EF4-FFF2-40B4-BE49-F238E27FC236}">
                <a16:creationId xmlns:a16="http://schemas.microsoft.com/office/drawing/2014/main" id="{DE9A79A0-5FFD-B9DB-7E5C-7716E6E24605}"/>
              </a:ext>
            </a:extLst>
          </p:cNvPr>
          <p:cNvSpPr/>
          <p:nvPr/>
        </p:nvSpPr>
        <p:spPr>
          <a:xfrm>
            <a:off x="130522" y="1610410"/>
            <a:ext cx="316872" cy="167489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CCC85FD9-704D-CEF7-63B0-85A033053A1A}"/>
              </a:ext>
            </a:extLst>
          </p:cNvPr>
          <p:cNvSpPr/>
          <p:nvPr/>
        </p:nvSpPr>
        <p:spPr>
          <a:xfrm>
            <a:off x="130522" y="3689055"/>
            <a:ext cx="316872" cy="137072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98091B47-6184-805D-FC27-05AA797CB9C7}"/>
              </a:ext>
            </a:extLst>
          </p:cNvPr>
          <p:cNvSpPr/>
          <p:nvPr/>
        </p:nvSpPr>
        <p:spPr>
          <a:xfrm>
            <a:off x="139576" y="5463534"/>
            <a:ext cx="307818" cy="117434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55E9C4-62C7-954E-93CA-007FA1F4DAF4}"/>
              </a:ext>
            </a:extLst>
          </p:cNvPr>
          <p:cNvSpPr txBox="1"/>
          <p:nvPr/>
        </p:nvSpPr>
        <p:spPr>
          <a:xfrm rot="5400000">
            <a:off x="-90216" y="2277872"/>
            <a:ext cx="10823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latin typeface="Century Gothic" panose="020B0502020202020204" pitchFamily="34" charset="0"/>
              </a:rPr>
              <a:t>Net Revenues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030463-758F-4722-1C40-94B024EBD216}"/>
              </a:ext>
            </a:extLst>
          </p:cNvPr>
          <p:cNvSpPr txBox="1"/>
          <p:nvPr/>
        </p:nvSpPr>
        <p:spPr>
          <a:xfrm rot="5400000">
            <a:off x="-305698" y="4418338"/>
            <a:ext cx="16748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Century Gothic" panose="020B0502020202020204" pitchFamily="34" charset="0"/>
              </a:rPr>
              <a:t>Net Revenues &amp; Capacity Fees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705B40-D44F-FA43-F618-7E14178E376C}"/>
              </a:ext>
            </a:extLst>
          </p:cNvPr>
          <p:cNvSpPr txBox="1"/>
          <p:nvPr/>
        </p:nvSpPr>
        <p:spPr>
          <a:xfrm rot="5400000">
            <a:off x="-81162" y="5847671"/>
            <a:ext cx="10823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latin typeface="Century Gothic" panose="020B0502020202020204" pitchFamily="34" charset="0"/>
              </a:rPr>
              <a:t>Net Revenues</a:t>
            </a:r>
          </a:p>
        </p:txBody>
      </p:sp>
    </p:spTree>
    <p:extLst>
      <p:ext uri="{BB962C8B-B14F-4D97-AF65-F5344CB8AC3E}">
        <p14:creationId xmlns:p14="http://schemas.microsoft.com/office/powerpoint/2010/main" val="302904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Reserve Priority Requirements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798CADE7-D5A1-11DA-E7C7-F8CC9A34CA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6733076"/>
              </p:ext>
            </p:extLst>
          </p:nvPr>
        </p:nvGraphicFramePr>
        <p:xfrm>
          <a:off x="43381" y="2259036"/>
          <a:ext cx="12105238" cy="4141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1E9A544-83DC-1C3B-8C77-5A07C0DFF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81" y="1366302"/>
            <a:ext cx="11890973" cy="1071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u="sng" dirty="0">
                <a:latin typeface="Helvetica" panose="020B0604020202020204" pitchFamily="34" charset="0"/>
                <a:cs typeface="Helvetica" panose="020B0604020202020204" pitchFamily="34" charset="0"/>
              </a:rPr>
              <a:t>Policy would require the CFO or GM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Present status of reserves to the Board annually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Present a plan for Board consideration to reach reserve goal levels within timeframes below</a:t>
            </a:r>
          </a:p>
        </p:txBody>
      </p:sp>
    </p:spTree>
    <p:extLst>
      <p:ext uri="{BB962C8B-B14F-4D97-AF65-F5344CB8AC3E}">
        <p14:creationId xmlns:p14="http://schemas.microsoft.com/office/powerpoint/2010/main" val="230805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Liquidity Reserves (Minimum Target)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9231DA-BC33-CE4F-CB02-E97B588D113C}"/>
              </a:ext>
            </a:extLst>
          </p:cNvPr>
          <p:cNvGrpSpPr/>
          <p:nvPr/>
        </p:nvGrpSpPr>
        <p:grpSpPr>
          <a:xfrm>
            <a:off x="123915" y="1439334"/>
            <a:ext cx="5746646" cy="5229824"/>
            <a:chOff x="5973" y="0"/>
            <a:chExt cx="5746646" cy="5418667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58E056C7-22F9-22B1-1441-8E7692F80F2A}"/>
                </a:ext>
              </a:extLst>
            </p:cNvPr>
            <p:cNvSpPr/>
            <p:nvPr/>
          </p:nvSpPr>
          <p:spPr>
            <a:xfrm>
              <a:off x="5973" y="0"/>
              <a:ext cx="5746646" cy="5418667"/>
            </a:xfrm>
            <a:prstGeom prst="roundRect">
              <a:avLst>
                <a:gd name="adj" fmla="val 10000"/>
              </a:avLst>
            </a:prstGeom>
            <a:ln w="38100">
              <a:solidFill>
                <a:srgbClr val="FF0000"/>
              </a:solidFill>
            </a:ln>
          </p:spPr>
          <p:style>
            <a:lnRef idx="0">
              <a:scrgbClr r="0" g="0" b="0"/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4" name="Rectangle: Rounded Corners 4">
              <a:extLst>
                <a:ext uri="{FF2B5EF4-FFF2-40B4-BE49-F238E27FC236}">
                  <a16:creationId xmlns:a16="http://schemas.microsoft.com/office/drawing/2014/main" id="{A98FD412-4B95-1F84-6D52-B0D5260A7DD2}"/>
                </a:ext>
              </a:extLst>
            </p:cNvPr>
            <p:cNvSpPr txBox="1"/>
            <p:nvPr/>
          </p:nvSpPr>
          <p:spPr>
            <a:xfrm>
              <a:off x="5973" y="0"/>
              <a:ext cx="5746646" cy="1625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Working Capital Reserves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7A357A-50DB-C2DA-01A6-213331D1EDD7}"/>
              </a:ext>
            </a:extLst>
          </p:cNvPr>
          <p:cNvGrpSpPr/>
          <p:nvPr/>
        </p:nvGrpSpPr>
        <p:grpSpPr>
          <a:xfrm>
            <a:off x="698580" y="3065397"/>
            <a:ext cx="4597317" cy="1043072"/>
            <a:chOff x="580638" y="1626063"/>
            <a:chExt cx="4597317" cy="1064551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C06B86AC-C0D8-BE41-0D57-13E8B6228BA4}"/>
                </a:ext>
              </a:extLst>
            </p:cNvPr>
            <p:cNvSpPr/>
            <p:nvPr/>
          </p:nvSpPr>
          <p:spPr>
            <a:xfrm>
              <a:off x="580638" y="1626063"/>
              <a:ext cx="4597317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2" name="Rectangle: Rounded Corners 6">
              <a:extLst>
                <a:ext uri="{FF2B5EF4-FFF2-40B4-BE49-F238E27FC236}">
                  <a16:creationId xmlns:a16="http://schemas.microsoft.com/office/drawing/2014/main" id="{BC996837-49BD-5EFD-1F1A-675C27820799}"/>
                </a:ext>
              </a:extLst>
            </p:cNvPr>
            <p:cNvSpPr txBox="1"/>
            <p:nvPr/>
          </p:nvSpPr>
          <p:spPr>
            <a:xfrm>
              <a:off x="611818" y="1657243"/>
              <a:ext cx="4534957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i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Funds short term cash flow needs from timing variances between revenues and expenses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FF0855-44F7-6002-CC3D-3005B559E204}"/>
              </a:ext>
            </a:extLst>
          </p:cNvPr>
          <p:cNvGrpSpPr/>
          <p:nvPr/>
        </p:nvGrpSpPr>
        <p:grpSpPr>
          <a:xfrm>
            <a:off x="698580" y="4293725"/>
            <a:ext cx="4597317" cy="1043072"/>
            <a:chOff x="580638" y="2854391"/>
            <a:chExt cx="4597317" cy="1064551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C2437826-4997-82CC-A74F-974DC57DA992}"/>
                </a:ext>
              </a:extLst>
            </p:cNvPr>
            <p:cNvSpPr/>
            <p:nvPr/>
          </p:nvSpPr>
          <p:spPr>
            <a:xfrm>
              <a:off x="580638" y="2854391"/>
              <a:ext cx="4597317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0" name="Rectangle: Rounded Corners 8">
              <a:extLst>
                <a:ext uri="{FF2B5EF4-FFF2-40B4-BE49-F238E27FC236}">
                  <a16:creationId xmlns:a16="http://schemas.microsoft.com/office/drawing/2014/main" id="{E0621247-E3B8-4159-F2E9-2A76C8EEF5F7}"/>
                </a:ext>
              </a:extLst>
            </p:cNvPr>
            <p:cNvSpPr txBox="1"/>
            <p:nvPr/>
          </p:nvSpPr>
          <p:spPr>
            <a:xfrm>
              <a:off x="611818" y="2885571"/>
              <a:ext cx="4534957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Current Target </a:t>
              </a: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– </a:t>
              </a:r>
              <a:r>
                <a:rPr lang="en-US" sz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60</a:t>
              </a: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 Days of Operating Budget</a:t>
              </a:r>
            </a:p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[Excluding Depreciation and Cost of Purchased Water]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9CCCA45-76DD-C9BB-68B9-2C5DEF6806EF}"/>
              </a:ext>
            </a:extLst>
          </p:cNvPr>
          <p:cNvGrpSpPr/>
          <p:nvPr/>
        </p:nvGrpSpPr>
        <p:grpSpPr>
          <a:xfrm>
            <a:off x="698580" y="5522053"/>
            <a:ext cx="4597317" cy="1043072"/>
            <a:chOff x="580638" y="4082719"/>
            <a:chExt cx="4597317" cy="1064551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B69AD7E2-02B6-2C3C-EF2D-ADF35D94D2FB}"/>
                </a:ext>
              </a:extLst>
            </p:cNvPr>
            <p:cNvSpPr/>
            <p:nvPr/>
          </p:nvSpPr>
          <p:spPr>
            <a:xfrm>
              <a:off x="580638" y="4082719"/>
              <a:ext cx="4597317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8" name="Rectangle: Rounded Corners 10">
              <a:extLst>
                <a:ext uri="{FF2B5EF4-FFF2-40B4-BE49-F238E27FC236}">
                  <a16:creationId xmlns:a16="http://schemas.microsoft.com/office/drawing/2014/main" id="{389DE72A-8BE1-B570-3677-E01F74866A70}"/>
                </a:ext>
              </a:extLst>
            </p:cNvPr>
            <p:cNvSpPr txBox="1"/>
            <p:nvPr/>
          </p:nvSpPr>
          <p:spPr>
            <a:xfrm>
              <a:off x="631696" y="4113899"/>
              <a:ext cx="4534957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Proposed Target </a:t>
              </a: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– 90 Days of Operating Budget</a:t>
              </a:r>
            </a:p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[Excluding Depreciation]</a:t>
              </a:r>
            </a:p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Recommend including water purchases due to highly volatile imported water costs/water sales and delay in water bill collection.</a:t>
              </a:r>
              <a:endParaRPr lang="en-US" sz="1200" kern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4D1DCD-FF26-891A-45B0-60C3A456F2AD}"/>
              </a:ext>
            </a:extLst>
          </p:cNvPr>
          <p:cNvGrpSpPr/>
          <p:nvPr/>
        </p:nvGrpSpPr>
        <p:grpSpPr>
          <a:xfrm>
            <a:off x="6301561" y="1439333"/>
            <a:ext cx="5746646" cy="5229825"/>
            <a:chOff x="6183619" y="0"/>
            <a:chExt cx="5746646" cy="5418667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ED2BAF69-F440-CD0C-E515-4E782F1DF413}"/>
                </a:ext>
              </a:extLst>
            </p:cNvPr>
            <p:cNvSpPr/>
            <p:nvPr/>
          </p:nvSpPr>
          <p:spPr>
            <a:xfrm>
              <a:off x="6183619" y="0"/>
              <a:ext cx="5746646" cy="5418667"/>
            </a:xfrm>
            <a:prstGeom prst="roundRect">
              <a:avLst>
                <a:gd name="adj" fmla="val 10000"/>
              </a:avLst>
            </a:prstGeom>
            <a:ln w="38100">
              <a:solidFill>
                <a:srgbClr val="FF0000"/>
              </a:solidFill>
            </a:ln>
          </p:spPr>
          <p:style>
            <a:lnRef idx="0">
              <a:scrgbClr r="0" g="0" b="0"/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6" name="Rectangle: Rounded Corners 12">
              <a:extLst>
                <a:ext uri="{FF2B5EF4-FFF2-40B4-BE49-F238E27FC236}">
                  <a16:creationId xmlns:a16="http://schemas.microsoft.com/office/drawing/2014/main" id="{1D473658-C1DB-74D8-061E-333CFC7C4E63}"/>
                </a:ext>
              </a:extLst>
            </p:cNvPr>
            <p:cNvSpPr txBox="1"/>
            <p:nvPr/>
          </p:nvSpPr>
          <p:spPr>
            <a:xfrm>
              <a:off x="6183619" y="0"/>
              <a:ext cx="5746646" cy="1625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Debt Service (unrestricted)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1CE20B4-3B2F-CAAE-CF31-6B325FAC3506}"/>
              </a:ext>
            </a:extLst>
          </p:cNvPr>
          <p:cNvGrpSpPr/>
          <p:nvPr/>
        </p:nvGrpSpPr>
        <p:grpSpPr>
          <a:xfrm>
            <a:off x="6876225" y="3065397"/>
            <a:ext cx="4597317" cy="1043072"/>
            <a:chOff x="6758283" y="1626063"/>
            <a:chExt cx="4597317" cy="1064551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EA8D538F-0A76-26F5-E319-37DE5EC328B6}"/>
                </a:ext>
              </a:extLst>
            </p:cNvPr>
            <p:cNvSpPr/>
            <p:nvPr/>
          </p:nvSpPr>
          <p:spPr>
            <a:xfrm>
              <a:off x="6758283" y="1626063"/>
              <a:ext cx="4597317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4" name="Rectangle: Rounded Corners 14">
              <a:extLst>
                <a:ext uri="{FF2B5EF4-FFF2-40B4-BE49-F238E27FC236}">
                  <a16:creationId xmlns:a16="http://schemas.microsoft.com/office/drawing/2014/main" id="{E4D5FCC4-F96F-011F-FBFC-67FF15A18CDA}"/>
                </a:ext>
              </a:extLst>
            </p:cNvPr>
            <p:cNvSpPr txBox="1"/>
            <p:nvPr/>
          </p:nvSpPr>
          <p:spPr>
            <a:xfrm>
              <a:off x="6789463" y="1657243"/>
              <a:ext cx="4534957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i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Sets aside debt service payment on external debt to eliminate risk of non-payment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94A32C6-0C68-75CC-D4DF-B37F689CA90C}"/>
              </a:ext>
            </a:extLst>
          </p:cNvPr>
          <p:cNvGrpSpPr/>
          <p:nvPr/>
        </p:nvGrpSpPr>
        <p:grpSpPr>
          <a:xfrm>
            <a:off x="6876225" y="4293725"/>
            <a:ext cx="4597317" cy="1043072"/>
            <a:chOff x="6758283" y="2854391"/>
            <a:chExt cx="4597317" cy="1064551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BABE1064-E00E-0DDA-B290-32FA2E306878}"/>
                </a:ext>
              </a:extLst>
            </p:cNvPr>
            <p:cNvSpPr/>
            <p:nvPr/>
          </p:nvSpPr>
          <p:spPr>
            <a:xfrm>
              <a:off x="6758283" y="2854391"/>
              <a:ext cx="4597317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2" name="Rectangle: Rounded Corners 16">
              <a:extLst>
                <a:ext uri="{FF2B5EF4-FFF2-40B4-BE49-F238E27FC236}">
                  <a16:creationId xmlns:a16="http://schemas.microsoft.com/office/drawing/2014/main" id="{0A766F98-E428-9643-8F18-8C848AF6DA12}"/>
                </a:ext>
              </a:extLst>
            </p:cNvPr>
            <p:cNvSpPr txBox="1"/>
            <p:nvPr/>
          </p:nvSpPr>
          <p:spPr>
            <a:xfrm>
              <a:off x="6789463" y="2885571"/>
              <a:ext cx="4534957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Current Target </a:t>
              </a: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– Loan or bonds specific requirement </a:t>
              </a:r>
            </a:p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(SRF and Zion Loan)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3859A12-01FD-4E59-0465-9E9DF174D30D}"/>
              </a:ext>
            </a:extLst>
          </p:cNvPr>
          <p:cNvGrpSpPr/>
          <p:nvPr/>
        </p:nvGrpSpPr>
        <p:grpSpPr>
          <a:xfrm>
            <a:off x="6876225" y="5522053"/>
            <a:ext cx="4597317" cy="1043072"/>
            <a:chOff x="6758283" y="4082719"/>
            <a:chExt cx="4597317" cy="1064551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AAD50158-E741-DFD9-C6DC-22725172DAE6}"/>
                </a:ext>
              </a:extLst>
            </p:cNvPr>
            <p:cNvSpPr/>
            <p:nvPr/>
          </p:nvSpPr>
          <p:spPr>
            <a:xfrm>
              <a:off x="6758283" y="4082719"/>
              <a:ext cx="4597317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0" name="Rectangle: Rounded Corners 18">
              <a:extLst>
                <a:ext uri="{FF2B5EF4-FFF2-40B4-BE49-F238E27FC236}">
                  <a16:creationId xmlns:a16="http://schemas.microsoft.com/office/drawing/2014/main" id="{031896B4-069E-4A2B-FF23-FFEF09FCCCE5}"/>
                </a:ext>
              </a:extLst>
            </p:cNvPr>
            <p:cNvSpPr txBox="1"/>
            <p:nvPr/>
          </p:nvSpPr>
          <p:spPr>
            <a:xfrm>
              <a:off x="6789463" y="4113899"/>
              <a:ext cx="4534957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Proposed Target </a:t>
              </a: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– One year of Debt Service net of restricted debt service reserves already held in trust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883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Stabilization Reserves (Target Level)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273F8C8-6117-CCA6-7970-2C76C21525C0}"/>
              </a:ext>
            </a:extLst>
          </p:cNvPr>
          <p:cNvGrpSpPr/>
          <p:nvPr/>
        </p:nvGrpSpPr>
        <p:grpSpPr>
          <a:xfrm>
            <a:off x="464897" y="1439333"/>
            <a:ext cx="5249432" cy="5259641"/>
            <a:chOff x="5973" y="0"/>
            <a:chExt cx="5746646" cy="5418667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96917981-5AC1-4025-E362-97B2BB7CE8DA}"/>
                </a:ext>
              </a:extLst>
            </p:cNvPr>
            <p:cNvSpPr/>
            <p:nvPr/>
          </p:nvSpPr>
          <p:spPr>
            <a:xfrm>
              <a:off x="5973" y="0"/>
              <a:ext cx="5746646" cy="5418667"/>
            </a:xfrm>
            <a:prstGeom prst="roundRect">
              <a:avLst>
                <a:gd name="adj" fmla="val 10000"/>
              </a:avLst>
            </a:prstGeom>
            <a:ln w="38100">
              <a:solidFill>
                <a:srgbClr val="FFFF00"/>
              </a:solidFill>
            </a:ln>
          </p:spPr>
          <p:style>
            <a:lnRef idx="0">
              <a:scrgbClr r="0" g="0" b="0"/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8" name="Rectangle: Rounded Corners 4">
              <a:extLst>
                <a:ext uri="{FF2B5EF4-FFF2-40B4-BE49-F238E27FC236}">
                  <a16:creationId xmlns:a16="http://schemas.microsoft.com/office/drawing/2014/main" id="{901BCE1B-46A9-2A2A-18AE-4B623E07F39C}"/>
                </a:ext>
              </a:extLst>
            </p:cNvPr>
            <p:cNvSpPr txBox="1"/>
            <p:nvPr/>
          </p:nvSpPr>
          <p:spPr>
            <a:xfrm>
              <a:off x="5973" y="0"/>
              <a:ext cx="5746646" cy="1625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Rate Stabilization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D23246A9-BD78-82BA-626C-88000FDA4FAA}"/>
              </a:ext>
            </a:extLst>
          </p:cNvPr>
          <p:cNvGrpSpPr/>
          <p:nvPr/>
        </p:nvGrpSpPr>
        <p:grpSpPr>
          <a:xfrm>
            <a:off x="842142" y="3072788"/>
            <a:ext cx="4414745" cy="1064551"/>
            <a:chOff x="580638" y="1626063"/>
            <a:chExt cx="4597317" cy="1064551"/>
          </a:xfrm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E0F40A24-A455-DC3C-849F-020E5B1AC748}"/>
                </a:ext>
              </a:extLst>
            </p:cNvPr>
            <p:cNvSpPr/>
            <p:nvPr/>
          </p:nvSpPr>
          <p:spPr>
            <a:xfrm>
              <a:off x="580638" y="1626063"/>
              <a:ext cx="4597317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6" name="Rectangle: Rounded Corners 6">
              <a:extLst>
                <a:ext uri="{FF2B5EF4-FFF2-40B4-BE49-F238E27FC236}">
                  <a16:creationId xmlns:a16="http://schemas.microsoft.com/office/drawing/2014/main" id="{F78860D3-15F8-456A-FE7B-A4BD97B1DD4E}"/>
                </a:ext>
              </a:extLst>
            </p:cNvPr>
            <p:cNvSpPr txBox="1"/>
            <p:nvPr/>
          </p:nvSpPr>
          <p:spPr>
            <a:xfrm>
              <a:off x="611818" y="1657243"/>
              <a:ext cx="4534957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0955" rIns="27940" bIns="20955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i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Covers unbudgeted higher expenses or lower revenues, and allows for smoother year to year rate transitions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172E7BFD-7199-C001-6DE9-9BC49AA24B87}"/>
              </a:ext>
            </a:extLst>
          </p:cNvPr>
          <p:cNvGrpSpPr/>
          <p:nvPr/>
        </p:nvGrpSpPr>
        <p:grpSpPr>
          <a:xfrm>
            <a:off x="810962" y="4273976"/>
            <a:ext cx="4414745" cy="1064551"/>
            <a:chOff x="580638" y="2854391"/>
            <a:chExt cx="4597317" cy="1064551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D8189A13-EFA8-EB8D-80D4-387161ED85F1}"/>
                </a:ext>
              </a:extLst>
            </p:cNvPr>
            <p:cNvSpPr/>
            <p:nvPr/>
          </p:nvSpPr>
          <p:spPr>
            <a:xfrm>
              <a:off x="580638" y="2854391"/>
              <a:ext cx="4597317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4" name="Rectangle: Rounded Corners 8">
              <a:extLst>
                <a:ext uri="{FF2B5EF4-FFF2-40B4-BE49-F238E27FC236}">
                  <a16:creationId xmlns:a16="http://schemas.microsoft.com/office/drawing/2014/main" id="{0CF8174B-758D-7D13-E3BC-19EDE7FA7D08}"/>
                </a:ext>
              </a:extLst>
            </p:cNvPr>
            <p:cNvSpPr txBox="1"/>
            <p:nvPr/>
          </p:nvSpPr>
          <p:spPr>
            <a:xfrm>
              <a:off x="611818" y="2885571"/>
              <a:ext cx="4534957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0955" rIns="27940" bIns="20955" numCol="1" spcCol="1270" anchor="ctr" anchorCtr="0">
              <a:noAutofit/>
            </a:bodyPr>
            <a:lstStyle/>
            <a:p>
              <a:pPr marL="0" lvl="0" indent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Current Target </a:t>
              </a: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– 10% of </a:t>
              </a:r>
              <a:r>
                <a:rPr lang="en-US" sz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current water revenues</a:t>
              </a:r>
              <a:endParaRPr lang="en-US" sz="1200" kern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42FD9CC-E46E-936C-BECE-EFB0ADFA5C8F}"/>
              </a:ext>
            </a:extLst>
          </p:cNvPr>
          <p:cNvGrpSpPr/>
          <p:nvPr/>
        </p:nvGrpSpPr>
        <p:grpSpPr>
          <a:xfrm>
            <a:off x="842141" y="5521604"/>
            <a:ext cx="4414745" cy="1064551"/>
            <a:chOff x="580638" y="4082719"/>
            <a:chExt cx="4597317" cy="1064551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8384E904-0826-0E3E-1D9C-1A9F4C8D8BF4}"/>
                </a:ext>
              </a:extLst>
            </p:cNvPr>
            <p:cNvSpPr/>
            <p:nvPr/>
          </p:nvSpPr>
          <p:spPr>
            <a:xfrm>
              <a:off x="580638" y="4082719"/>
              <a:ext cx="4597317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" name="Rectangle: Rounded Corners 10">
              <a:extLst>
                <a:ext uri="{FF2B5EF4-FFF2-40B4-BE49-F238E27FC236}">
                  <a16:creationId xmlns:a16="http://schemas.microsoft.com/office/drawing/2014/main" id="{7AF6EB88-970C-D5BE-01F4-FCBCCE66AA27}"/>
                </a:ext>
              </a:extLst>
            </p:cNvPr>
            <p:cNvSpPr txBox="1"/>
            <p:nvPr/>
          </p:nvSpPr>
          <p:spPr>
            <a:xfrm>
              <a:off x="611818" y="4113899"/>
              <a:ext cx="4534957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0955" rIns="27940" bIns="20955" numCol="1" spcCol="1270" anchor="ctr" anchorCtr="0">
              <a:noAutofit/>
            </a:bodyPr>
            <a:lstStyle/>
            <a:p>
              <a:pPr marL="0" lvl="0" indent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Proposed Target</a:t>
              </a: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– 10% of current water and </a:t>
              </a:r>
              <a:r>
                <a:rPr lang="en-US" sz="1200" i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wastewater</a:t>
              </a: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 revenues (less grants and capacity fees)</a:t>
              </a:r>
            </a:p>
            <a:p>
              <a:pPr marL="0" lvl="0" indent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Wastew</a:t>
              </a:r>
              <a:r>
                <a:rPr lang="en-US" sz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ater is also subject to significant year to year cost fluctuations due to contracted treatment and materials/energy costs.</a:t>
              </a:r>
              <a:endParaRPr lang="en-US" sz="1200" kern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E47C3E7-08C7-6FC9-8753-5F4B91AD4B7D}"/>
              </a:ext>
            </a:extLst>
          </p:cNvPr>
          <p:cNvGrpSpPr/>
          <p:nvPr/>
        </p:nvGrpSpPr>
        <p:grpSpPr>
          <a:xfrm>
            <a:off x="6041186" y="1439333"/>
            <a:ext cx="5955343" cy="5259641"/>
            <a:chOff x="0" y="0"/>
            <a:chExt cx="11936240" cy="5418667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5FD93F10-C41B-0CFA-4DEC-26E198DE19A2}"/>
                </a:ext>
              </a:extLst>
            </p:cNvPr>
            <p:cNvSpPr/>
            <p:nvPr/>
          </p:nvSpPr>
          <p:spPr>
            <a:xfrm>
              <a:off x="0" y="0"/>
              <a:ext cx="11936240" cy="5418667"/>
            </a:xfrm>
            <a:prstGeom prst="roundRect">
              <a:avLst>
                <a:gd name="adj" fmla="val 10000"/>
              </a:avLst>
            </a:prstGeom>
            <a:ln w="38100">
              <a:solidFill>
                <a:srgbClr val="FFFF00"/>
              </a:solidFill>
            </a:ln>
          </p:spPr>
          <p:style>
            <a:lnRef idx="0">
              <a:scrgbClr r="0" g="0" b="0"/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50" name="Rectangle: Rounded Corners 4">
              <a:extLst>
                <a:ext uri="{FF2B5EF4-FFF2-40B4-BE49-F238E27FC236}">
                  <a16:creationId xmlns:a16="http://schemas.microsoft.com/office/drawing/2014/main" id="{2ED3CC64-8EFA-625A-2BA5-99F00966C599}"/>
                </a:ext>
              </a:extLst>
            </p:cNvPr>
            <p:cNvSpPr txBox="1"/>
            <p:nvPr/>
          </p:nvSpPr>
          <p:spPr>
            <a:xfrm>
              <a:off x="0" y="0"/>
              <a:ext cx="11936240" cy="1625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Capital Facility Replacement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10C902F-0306-5EAC-A584-919CD040CEBB}"/>
              </a:ext>
            </a:extLst>
          </p:cNvPr>
          <p:cNvGrpSpPr/>
          <p:nvPr/>
        </p:nvGrpSpPr>
        <p:grpSpPr>
          <a:xfrm>
            <a:off x="6491867" y="3070246"/>
            <a:ext cx="5053980" cy="1064551"/>
            <a:chOff x="1193624" y="1626063"/>
            <a:chExt cx="9548991" cy="1064551"/>
          </a:xfrm>
        </p:grpSpPr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FBEAF545-F697-EF21-EF82-E0703F72EB7E}"/>
                </a:ext>
              </a:extLst>
            </p:cNvPr>
            <p:cNvSpPr/>
            <p:nvPr/>
          </p:nvSpPr>
          <p:spPr>
            <a:xfrm>
              <a:off x="1193624" y="1626063"/>
              <a:ext cx="9548991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8" name="Rectangle: Rounded Corners 6">
              <a:extLst>
                <a:ext uri="{FF2B5EF4-FFF2-40B4-BE49-F238E27FC236}">
                  <a16:creationId xmlns:a16="http://schemas.microsoft.com/office/drawing/2014/main" id="{9F8CDC86-7A1E-BBBE-890D-1EE1625CB87F}"/>
                </a:ext>
              </a:extLst>
            </p:cNvPr>
            <p:cNvSpPr txBox="1"/>
            <p:nvPr/>
          </p:nvSpPr>
          <p:spPr>
            <a:xfrm>
              <a:off x="1224804" y="1657243"/>
              <a:ext cx="9486631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i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Provide funding for unanticipated capital assets replacements, project </a:t>
              </a:r>
              <a:r>
                <a:rPr lang="en-US" sz="1200" b="1" i="1" dirty="0">
                  <a:latin typeface="Helvetica" panose="020B0604020202020204" pitchFamily="34" charset="0"/>
                  <a:cs typeface="Helvetica" panose="020B0604020202020204" pitchFamily="34" charset="0"/>
                </a:rPr>
                <a:t>timing</a:t>
              </a:r>
              <a:r>
                <a:rPr lang="en-US" sz="1200" b="1" i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 escalations, and unbudgeted CIP cost increases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EC4DDCD-66D1-A7D1-E7F6-87C201890721}"/>
              </a:ext>
            </a:extLst>
          </p:cNvPr>
          <p:cNvGrpSpPr/>
          <p:nvPr/>
        </p:nvGrpSpPr>
        <p:grpSpPr>
          <a:xfrm>
            <a:off x="6508370" y="4305156"/>
            <a:ext cx="5053980" cy="1064551"/>
            <a:chOff x="1193624" y="2854391"/>
            <a:chExt cx="9548991" cy="1064551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0BBE0FD4-AE4B-932E-1D84-6DD41A8C0068}"/>
                </a:ext>
              </a:extLst>
            </p:cNvPr>
            <p:cNvSpPr/>
            <p:nvPr/>
          </p:nvSpPr>
          <p:spPr>
            <a:xfrm>
              <a:off x="1193624" y="2854391"/>
              <a:ext cx="9548991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6" name="Rectangle: Rounded Corners 8">
              <a:extLst>
                <a:ext uri="{FF2B5EF4-FFF2-40B4-BE49-F238E27FC236}">
                  <a16:creationId xmlns:a16="http://schemas.microsoft.com/office/drawing/2014/main" id="{53310D78-E608-3FA0-4321-9172756014AD}"/>
                </a:ext>
              </a:extLst>
            </p:cNvPr>
            <p:cNvSpPr txBox="1"/>
            <p:nvPr/>
          </p:nvSpPr>
          <p:spPr>
            <a:xfrm>
              <a:off x="1224804" y="2885571"/>
              <a:ext cx="9486631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Current Target </a:t>
              </a: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– None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427BF19-BE74-EA03-797F-AC91ED770C38}"/>
              </a:ext>
            </a:extLst>
          </p:cNvPr>
          <p:cNvGrpSpPr/>
          <p:nvPr/>
        </p:nvGrpSpPr>
        <p:grpSpPr>
          <a:xfrm>
            <a:off x="6504304" y="5488933"/>
            <a:ext cx="5058046" cy="1064551"/>
            <a:chOff x="1193624" y="4082719"/>
            <a:chExt cx="9556673" cy="1064551"/>
          </a:xfrm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25D93A1F-E8B0-3758-6165-C0E9FDEF6347}"/>
                </a:ext>
              </a:extLst>
            </p:cNvPr>
            <p:cNvSpPr/>
            <p:nvPr/>
          </p:nvSpPr>
          <p:spPr>
            <a:xfrm>
              <a:off x="1193624" y="4082719"/>
              <a:ext cx="9548991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4" name="Rectangle: Rounded Corners 10">
              <a:extLst>
                <a:ext uri="{FF2B5EF4-FFF2-40B4-BE49-F238E27FC236}">
                  <a16:creationId xmlns:a16="http://schemas.microsoft.com/office/drawing/2014/main" id="{C5A4C604-9CAC-1EFC-B659-197D144AD661}"/>
                </a:ext>
              </a:extLst>
            </p:cNvPr>
            <p:cNvSpPr txBox="1"/>
            <p:nvPr/>
          </p:nvSpPr>
          <p:spPr>
            <a:xfrm>
              <a:off x="1263666" y="4115390"/>
              <a:ext cx="9486631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Proposed Target </a:t>
              </a: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– 1 Year of Depreciation on Capital Asset Replacement Value (CARV) Assuming Average 75 Year Life</a:t>
              </a:r>
            </a:p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-CARV reflects current funding requirements if assets need replacement due to unanticipated replacement or major repair.</a:t>
              </a:r>
            </a:p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District has an estimated </a:t>
              </a:r>
              <a:r>
                <a:rPr lang="en-US" sz="1200" b="1" dirty="0">
                  <a:solidFill>
                    <a:srgbClr val="FFFF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$960M </a:t>
              </a:r>
              <a:r>
                <a:rPr lang="en-US" sz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in capital assets (Replacement Value)</a:t>
              </a:r>
              <a:endParaRPr lang="en-US" sz="1200" kern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9540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Contingency Reserves (Maximum Target)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3C2477F-9201-58A6-A1C1-3BA7CD22DF3E}"/>
              </a:ext>
            </a:extLst>
          </p:cNvPr>
          <p:cNvGrpSpPr/>
          <p:nvPr/>
        </p:nvGrpSpPr>
        <p:grpSpPr>
          <a:xfrm>
            <a:off x="129209" y="1439333"/>
            <a:ext cx="5337313" cy="5239763"/>
            <a:chOff x="0" y="0"/>
            <a:chExt cx="11936240" cy="5418667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EEA2CE73-404A-D797-B751-F26B1EDF5C07}"/>
                </a:ext>
              </a:extLst>
            </p:cNvPr>
            <p:cNvSpPr/>
            <p:nvPr/>
          </p:nvSpPr>
          <p:spPr>
            <a:xfrm>
              <a:off x="0" y="0"/>
              <a:ext cx="11936240" cy="5418667"/>
            </a:xfrm>
            <a:prstGeom prst="roundRect">
              <a:avLst>
                <a:gd name="adj" fmla="val 10000"/>
              </a:avLst>
            </a:prstGeom>
            <a:ln w="38100">
              <a:solidFill>
                <a:srgbClr val="00B050"/>
              </a:solidFill>
            </a:ln>
          </p:spPr>
          <p:style>
            <a:lnRef idx="0">
              <a:scrgbClr r="0" g="0" b="0"/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2" name="Rectangle: Rounded Corners 4">
              <a:extLst>
                <a:ext uri="{FF2B5EF4-FFF2-40B4-BE49-F238E27FC236}">
                  <a16:creationId xmlns:a16="http://schemas.microsoft.com/office/drawing/2014/main" id="{BDB1A93E-DF98-6270-70D5-1938EB65A247}"/>
                </a:ext>
              </a:extLst>
            </p:cNvPr>
            <p:cNvSpPr txBox="1"/>
            <p:nvPr/>
          </p:nvSpPr>
          <p:spPr>
            <a:xfrm>
              <a:off x="0" y="0"/>
              <a:ext cx="11936240" cy="1625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Emergency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5948040-A98E-D24E-892A-BC6C1DC96B3B}"/>
              </a:ext>
            </a:extLst>
          </p:cNvPr>
          <p:cNvGrpSpPr/>
          <p:nvPr/>
        </p:nvGrpSpPr>
        <p:grpSpPr>
          <a:xfrm>
            <a:off x="278295" y="3065396"/>
            <a:ext cx="5059017" cy="1064551"/>
            <a:chOff x="1193624" y="1626063"/>
            <a:chExt cx="9548991" cy="1064551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74F60530-605B-0169-481B-B362DC674558}"/>
                </a:ext>
              </a:extLst>
            </p:cNvPr>
            <p:cNvSpPr/>
            <p:nvPr/>
          </p:nvSpPr>
          <p:spPr>
            <a:xfrm>
              <a:off x="1193624" y="1626063"/>
              <a:ext cx="9548991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0" name="Rectangle: Rounded Corners 6">
              <a:extLst>
                <a:ext uri="{FF2B5EF4-FFF2-40B4-BE49-F238E27FC236}">
                  <a16:creationId xmlns:a16="http://schemas.microsoft.com/office/drawing/2014/main" id="{E9C76955-6551-DB2E-7B98-4C4EB275DCB9}"/>
                </a:ext>
              </a:extLst>
            </p:cNvPr>
            <p:cNvSpPr txBox="1"/>
            <p:nvPr/>
          </p:nvSpPr>
          <p:spPr>
            <a:xfrm>
              <a:off x="1224804" y="1657243"/>
              <a:ext cx="9486631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i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Covers unbudgeted costs to respond to significant but infrequent emergencies or initial funding to respond to major emergencies until other funding can be secured (insurance, FEMA, financing, etc.).  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50EDC23-58D4-0EA9-71DF-87EE4C0675A3}"/>
              </a:ext>
            </a:extLst>
          </p:cNvPr>
          <p:cNvGrpSpPr/>
          <p:nvPr/>
        </p:nvGrpSpPr>
        <p:grpSpPr>
          <a:xfrm>
            <a:off x="294814" y="4293724"/>
            <a:ext cx="5042497" cy="427363"/>
            <a:chOff x="1193624" y="2854391"/>
            <a:chExt cx="9548991" cy="1064551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28339E57-CBCB-1F69-59F8-F20EEF4E8178}"/>
                </a:ext>
              </a:extLst>
            </p:cNvPr>
            <p:cNvSpPr/>
            <p:nvPr/>
          </p:nvSpPr>
          <p:spPr>
            <a:xfrm>
              <a:off x="1193624" y="2854391"/>
              <a:ext cx="9548991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" name="Rectangle: Rounded Corners 8">
              <a:extLst>
                <a:ext uri="{FF2B5EF4-FFF2-40B4-BE49-F238E27FC236}">
                  <a16:creationId xmlns:a16="http://schemas.microsoft.com/office/drawing/2014/main" id="{10E68B61-05F5-61F3-F57B-EB63B9BEA939}"/>
                </a:ext>
              </a:extLst>
            </p:cNvPr>
            <p:cNvSpPr txBox="1"/>
            <p:nvPr/>
          </p:nvSpPr>
          <p:spPr>
            <a:xfrm>
              <a:off x="1224804" y="2885571"/>
              <a:ext cx="9486631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Current Target </a:t>
              </a: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– None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A99637E-EE50-0EDD-3AC7-EF6303C9F5FE}"/>
              </a:ext>
            </a:extLst>
          </p:cNvPr>
          <p:cNvGrpSpPr/>
          <p:nvPr/>
        </p:nvGrpSpPr>
        <p:grpSpPr>
          <a:xfrm>
            <a:off x="278295" y="4884864"/>
            <a:ext cx="5009514" cy="1701739"/>
            <a:chOff x="1193624" y="4082719"/>
            <a:chExt cx="9548991" cy="1064551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C49C24DC-554B-702E-C8FC-FA40DB4898C5}"/>
                </a:ext>
              </a:extLst>
            </p:cNvPr>
            <p:cNvSpPr/>
            <p:nvPr/>
          </p:nvSpPr>
          <p:spPr>
            <a:xfrm>
              <a:off x="1193624" y="4082719"/>
              <a:ext cx="9548991" cy="10645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6" name="Rectangle: Rounded Corners 10">
              <a:extLst>
                <a:ext uri="{FF2B5EF4-FFF2-40B4-BE49-F238E27FC236}">
                  <a16:creationId xmlns:a16="http://schemas.microsoft.com/office/drawing/2014/main" id="{1FF77359-938E-B4FE-7AA5-90ABF0CE6944}"/>
                </a:ext>
              </a:extLst>
            </p:cNvPr>
            <p:cNvSpPr txBox="1"/>
            <p:nvPr/>
          </p:nvSpPr>
          <p:spPr>
            <a:xfrm>
              <a:off x="1224804" y="4113899"/>
              <a:ext cx="9486631" cy="1002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Proposed Target</a:t>
              </a: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–1 year of Depreciation on Capital Asset Replacement Value (CARV) Assuming Average 75 Year Life</a:t>
              </a:r>
            </a:p>
            <a:p>
              <a:pPr marL="0" lvl="0" indent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marL="0" lvl="0" indent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All underground infrastructure uninsurable</a:t>
              </a:r>
            </a:p>
            <a:p>
              <a:pPr marL="0" lvl="0" indent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FEMA disaster funding can take 3-5 years to receive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76D3DA-2469-F437-6805-B2674F58CB66}"/>
              </a:ext>
            </a:extLst>
          </p:cNvPr>
          <p:cNvGrpSpPr/>
          <p:nvPr/>
        </p:nvGrpSpPr>
        <p:grpSpPr>
          <a:xfrm>
            <a:off x="5866485" y="1439333"/>
            <a:ext cx="5746646" cy="5239763"/>
            <a:chOff x="6183619" y="0"/>
            <a:chExt cx="5746646" cy="5418667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3E41DCC1-F920-DC08-255C-F714C11964AD}"/>
                </a:ext>
              </a:extLst>
            </p:cNvPr>
            <p:cNvSpPr/>
            <p:nvPr/>
          </p:nvSpPr>
          <p:spPr>
            <a:xfrm>
              <a:off x="6183619" y="0"/>
              <a:ext cx="5746646" cy="5418667"/>
            </a:xfrm>
            <a:prstGeom prst="roundRect">
              <a:avLst>
                <a:gd name="adj" fmla="val 10000"/>
              </a:avLst>
            </a:prstGeom>
            <a:ln w="38100">
              <a:solidFill>
                <a:srgbClr val="00B050"/>
              </a:solidFill>
            </a:ln>
          </p:spPr>
          <p:style>
            <a:lnRef idx="0">
              <a:scrgbClr r="0" g="0" b="0"/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4" name="Rectangle: Rounded Corners 4">
              <a:extLst>
                <a:ext uri="{FF2B5EF4-FFF2-40B4-BE49-F238E27FC236}">
                  <a16:creationId xmlns:a16="http://schemas.microsoft.com/office/drawing/2014/main" id="{45FB0B12-631D-1795-9358-D3E07BD71EB3}"/>
                </a:ext>
              </a:extLst>
            </p:cNvPr>
            <p:cNvSpPr txBox="1"/>
            <p:nvPr/>
          </p:nvSpPr>
          <p:spPr>
            <a:xfrm>
              <a:off x="6183619" y="0"/>
              <a:ext cx="5746646" cy="1625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Major CIP</a:t>
              </a:r>
              <a:r>
                <a:rPr lang="en-US" sz="2400" dirty="0">
                  <a:latin typeface="Helvetica" panose="020B0604020202020204" pitchFamily="34" charset="0"/>
                  <a:cs typeface="Helvetica" panose="020B0604020202020204" pitchFamily="34" charset="0"/>
                </a:rPr>
                <a:t>/Special Project</a:t>
              </a:r>
              <a:r>
                <a:rPr lang="en-US" sz="24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 (Pay-go)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BD96E04-CED3-BC0B-CCC0-F8EF18B81507}"/>
              </a:ext>
            </a:extLst>
          </p:cNvPr>
          <p:cNvGrpSpPr/>
          <p:nvPr/>
        </p:nvGrpSpPr>
        <p:grpSpPr>
          <a:xfrm>
            <a:off x="6096001" y="3066884"/>
            <a:ext cx="5257800" cy="1332838"/>
            <a:chOff x="6758283" y="1627551"/>
            <a:chExt cx="4597317" cy="1332838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938D6DC9-83FF-2355-3387-32A2C72786D0}"/>
                </a:ext>
              </a:extLst>
            </p:cNvPr>
            <p:cNvSpPr/>
            <p:nvPr/>
          </p:nvSpPr>
          <p:spPr>
            <a:xfrm>
              <a:off x="6758283" y="1627551"/>
              <a:ext cx="4597317" cy="133283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2" name="Rectangle: Rounded Corners 6">
              <a:extLst>
                <a:ext uri="{FF2B5EF4-FFF2-40B4-BE49-F238E27FC236}">
                  <a16:creationId xmlns:a16="http://schemas.microsoft.com/office/drawing/2014/main" id="{158C0CCB-55FA-683F-01B5-B396B869591E}"/>
                </a:ext>
              </a:extLst>
            </p:cNvPr>
            <p:cNvSpPr txBox="1"/>
            <p:nvPr/>
          </p:nvSpPr>
          <p:spPr>
            <a:xfrm>
              <a:off x="6797320" y="1666588"/>
              <a:ext cx="4519243" cy="1254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0955" rIns="27940" bIns="20955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i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Set aside of funds for future major Capital Improvement Projects that require a significant rate increase or undesired debt burden.  Applies to funds with especially high future CIP needs and available funding to set aside.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9264736-5781-BA69-FB66-BE4590D5452C}"/>
              </a:ext>
            </a:extLst>
          </p:cNvPr>
          <p:cNvGrpSpPr/>
          <p:nvPr/>
        </p:nvGrpSpPr>
        <p:grpSpPr>
          <a:xfrm>
            <a:off x="6096000" y="4604775"/>
            <a:ext cx="5257799" cy="442449"/>
            <a:chOff x="6758283" y="3165442"/>
            <a:chExt cx="4597317" cy="442449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0F6C7DA3-7682-7C27-5D60-AC6659DA8AE9}"/>
                </a:ext>
              </a:extLst>
            </p:cNvPr>
            <p:cNvSpPr/>
            <p:nvPr/>
          </p:nvSpPr>
          <p:spPr>
            <a:xfrm>
              <a:off x="6758283" y="3165442"/>
              <a:ext cx="4597317" cy="44244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0" name="Rectangle: Rounded Corners 8">
              <a:extLst>
                <a:ext uri="{FF2B5EF4-FFF2-40B4-BE49-F238E27FC236}">
                  <a16:creationId xmlns:a16="http://schemas.microsoft.com/office/drawing/2014/main" id="{E63364ED-814A-2D27-C51C-2C142385E273}"/>
                </a:ext>
              </a:extLst>
            </p:cNvPr>
            <p:cNvSpPr txBox="1"/>
            <p:nvPr/>
          </p:nvSpPr>
          <p:spPr>
            <a:xfrm>
              <a:off x="6771242" y="3178401"/>
              <a:ext cx="4571399" cy="4165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0955" rIns="27940" bIns="20955" numCol="1" spcCol="1270" anchor="ctr" anchorCtr="0">
              <a:noAutofit/>
            </a:bodyPr>
            <a:lstStyle/>
            <a:p>
              <a:pPr marL="0" lvl="0" indent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Current Target </a:t>
              </a: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– </a:t>
              </a:r>
              <a:r>
                <a:rPr lang="en-US" sz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None</a:t>
              </a:r>
              <a:endParaRPr lang="en-US" sz="1200" kern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5E115E0-2D43-F333-7CD9-58F9CE7FE2F1}"/>
              </a:ext>
            </a:extLst>
          </p:cNvPr>
          <p:cNvGrpSpPr/>
          <p:nvPr/>
        </p:nvGrpSpPr>
        <p:grpSpPr>
          <a:xfrm>
            <a:off x="6096000" y="5252276"/>
            <a:ext cx="5242977" cy="1332838"/>
            <a:chOff x="6758283" y="3812943"/>
            <a:chExt cx="4597317" cy="1332838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E72047D1-5675-BC77-A89A-50E97F3D0E77}"/>
                </a:ext>
              </a:extLst>
            </p:cNvPr>
            <p:cNvSpPr/>
            <p:nvPr/>
          </p:nvSpPr>
          <p:spPr>
            <a:xfrm>
              <a:off x="6758283" y="3812943"/>
              <a:ext cx="4597317" cy="133283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8" name="Rectangle: Rounded Corners 10">
              <a:extLst>
                <a:ext uri="{FF2B5EF4-FFF2-40B4-BE49-F238E27FC236}">
                  <a16:creationId xmlns:a16="http://schemas.microsoft.com/office/drawing/2014/main" id="{072098FD-FF03-25F5-E06B-BA38F3D728EE}"/>
                </a:ext>
              </a:extLst>
            </p:cNvPr>
            <p:cNvSpPr txBox="1"/>
            <p:nvPr/>
          </p:nvSpPr>
          <p:spPr>
            <a:xfrm>
              <a:off x="6797320" y="3851980"/>
              <a:ext cx="4519243" cy="1254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0955" rIns="27940" bIns="20955" numCol="1" spcCol="1270" anchor="ctr" anchorCtr="0">
              <a:noAutofit/>
            </a:bodyPr>
            <a:lstStyle/>
            <a:p>
              <a:pPr marL="0" lvl="0" indent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Proposed Target</a:t>
              </a:r>
              <a:r>
                <a:rPr lang="en-US" sz="12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– </a:t>
              </a:r>
              <a:r>
                <a:rPr lang="en-US" sz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None specifically.  Based on a case-by-case basis if there are applicable projects.</a:t>
              </a:r>
              <a:endParaRPr lang="en-US" sz="1200" kern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6534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5384</TotalTime>
  <Words>1319</Words>
  <Application>Microsoft Office PowerPoint</Application>
  <PresentationFormat>Widescreen</PresentationFormat>
  <Paragraphs>149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Helvetica</vt:lpstr>
      <vt:lpstr>RM Connect</vt:lpstr>
      <vt:lpstr>Office Theme</vt:lpstr>
      <vt:lpstr>Reserve Policy Update</vt:lpstr>
      <vt:lpstr>Reserve Policy Changes Overview</vt:lpstr>
      <vt:lpstr>Cash Reserves Purpose</vt:lpstr>
      <vt:lpstr>Reserves Policy Purpose</vt:lpstr>
      <vt:lpstr>Reserves Priority Classification &amp; Components</vt:lpstr>
      <vt:lpstr>Reserve Priority Requirements</vt:lpstr>
      <vt:lpstr>Liquidity Reserves (Minimum Target)</vt:lpstr>
      <vt:lpstr>Stabilization Reserves (Target Level)</vt:lpstr>
      <vt:lpstr>Contingency Reserves (Maximum Target)</vt:lpstr>
      <vt:lpstr>Current vs Proposed Reserve Targets</vt:lpstr>
      <vt:lpstr>Recommendation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Weber</dc:creator>
  <cp:lastModifiedBy>Rick Aragon</cp:lastModifiedBy>
  <cp:revision>62</cp:revision>
  <dcterms:created xsi:type="dcterms:W3CDTF">2023-11-21T00:51:32Z</dcterms:created>
  <dcterms:modified xsi:type="dcterms:W3CDTF">2024-06-11T20:05:31Z</dcterms:modified>
</cp:coreProperties>
</file>