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4"/>
  </p:sldMasterIdLst>
  <p:notesMasterIdLst>
    <p:notesMasterId r:id="rId15"/>
  </p:notesMasterIdLst>
  <p:sldIdLst>
    <p:sldId id="259" r:id="rId5"/>
    <p:sldId id="341" r:id="rId6"/>
    <p:sldId id="340" r:id="rId7"/>
    <p:sldId id="339" r:id="rId8"/>
    <p:sldId id="333" r:id="rId9"/>
    <p:sldId id="329" r:id="rId10"/>
    <p:sldId id="342" r:id="rId11"/>
    <p:sldId id="332" r:id="rId12"/>
    <p:sldId id="309" r:id="rId13"/>
    <p:sldId id="264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6D"/>
    <a:srgbClr val="0966AF"/>
    <a:srgbClr val="F16022"/>
    <a:srgbClr val="1B2E5C"/>
    <a:srgbClr val="97D8E9"/>
    <a:srgbClr val="FEBF0F"/>
    <a:srgbClr val="4FC6E0"/>
    <a:srgbClr val="20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FAF41F-C361-78A9-D60A-B6925EBE238B}" v="45" dt="2025-05-22T19:15:28.0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/>
    <p:restoredTop sz="90068"/>
  </p:normalViewPr>
  <p:slideViewPr>
    <p:cSldViewPr snapToGrid="0">
      <p:cViewPr varScale="1">
        <p:scale>
          <a:sx n="100" d="100"/>
          <a:sy n="100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e Wiley" userId="S::jwiley@rainbowmwd.ca.gov::971435c7-3599-4c5f-9e6c-716cf03833c8" providerId="AD" clId="Web-{F5FAF41F-C361-78A9-D60A-B6925EBE238B}"/>
    <pc:docChg chg="modSld">
      <pc:chgData name="Jake Wiley" userId="S::jwiley@rainbowmwd.ca.gov::971435c7-3599-4c5f-9e6c-716cf03833c8" providerId="AD" clId="Web-{F5FAF41F-C361-78A9-D60A-B6925EBE238B}" dt="2025-05-22T19:15:24.654" v="40" actId="20577"/>
      <pc:docMkLst>
        <pc:docMk/>
      </pc:docMkLst>
      <pc:sldChg chg="modSp">
        <pc:chgData name="Jake Wiley" userId="S::jwiley@rainbowmwd.ca.gov::971435c7-3599-4c5f-9e6c-716cf03833c8" providerId="AD" clId="Web-{F5FAF41F-C361-78A9-D60A-B6925EBE238B}" dt="2025-05-22T19:14:42.356" v="30" actId="20577"/>
        <pc:sldMkLst>
          <pc:docMk/>
          <pc:sldMk cId="2862133559" sldId="340"/>
        </pc:sldMkLst>
        <pc:spChg chg="mod">
          <ac:chgData name="Jake Wiley" userId="S::jwiley@rainbowmwd.ca.gov::971435c7-3599-4c5f-9e6c-716cf03833c8" providerId="AD" clId="Web-{F5FAF41F-C361-78A9-D60A-B6925EBE238B}" dt="2025-05-22T19:14:42.356" v="30" actId="20577"/>
          <ac:spMkLst>
            <pc:docMk/>
            <pc:sldMk cId="2862133559" sldId="340"/>
            <ac:spMk id="3" creationId="{76A2B6D8-CE78-76EE-7217-8F26B920CD54}"/>
          </ac:spMkLst>
        </pc:spChg>
      </pc:sldChg>
      <pc:sldChg chg="modSp">
        <pc:chgData name="Jake Wiley" userId="S::jwiley@rainbowmwd.ca.gov::971435c7-3599-4c5f-9e6c-716cf03833c8" providerId="AD" clId="Web-{F5FAF41F-C361-78A9-D60A-B6925EBE238B}" dt="2025-05-22T19:15:24.654" v="40" actId="20577"/>
        <pc:sldMkLst>
          <pc:docMk/>
          <pc:sldMk cId="3144558517" sldId="342"/>
        </pc:sldMkLst>
        <pc:spChg chg="mod">
          <ac:chgData name="Jake Wiley" userId="S::jwiley@rainbowmwd.ca.gov::971435c7-3599-4c5f-9e6c-716cf03833c8" providerId="AD" clId="Web-{F5FAF41F-C361-78A9-D60A-B6925EBE238B}" dt="2025-05-22T19:15:24.654" v="40" actId="20577"/>
          <ac:spMkLst>
            <pc:docMk/>
            <pc:sldMk cId="3144558517" sldId="342"/>
            <ac:spMk id="3" creationId="{3D5F4611-1807-15DA-F227-F855912F28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171399-4CEA-F64B-ADAA-54B0DFF2365F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CA2F4D-5C1C-834B-BEFA-52EB684A70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3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Labor and O&amp;M expenses include 81% Fund 03 – General allocation to Fund 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9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Labor and O&amp;M expenses include 19% allocation of Fund 03 to Fund 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98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103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FE3AACB2-5265-4BA7-A0E1-A307C8E07453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40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C9C126FC-C15A-113C-E470-0EB41E330AF2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E154F-548C-B0B2-B215-0C5E762D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1FC7F-FF33-8B49-D70A-80CAFE80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795D-C7EA-45B9-81B3-C25650169A09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CC172-E997-0716-F60F-60760498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D31F0-B895-70F0-EE7A-5650FB77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27EF1-7351-3F7D-E505-9DEE773B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23572A-E778-79D4-3347-436AEC5908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8C70D-67B1-8E65-69EC-736D7C5A2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1628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Round Single Corner Rectangle 7">
            <a:extLst>
              <a:ext uri="{FF2B5EF4-FFF2-40B4-BE49-F238E27FC236}">
                <a16:creationId xmlns:a16="http://schemas.microsoft.com/office/drawing/2014/main" id="{B262A401-AD5B-0CE6-E386-2258158E0935}"/>
              </a:ext>
            </a:extLst>
          </p:cNvPr>
          <p:cNvSpPr/>
          <p:nvPr userDrawn="1"/>
        </p:nvSpPr>
        <p:spPr>
          <a:xfrm rot="10800000">
            <a:off x="6742906" y="0"/>
            <a:ext cx="5449094" cy="6356350"/>
          </a:xfrm>
          <a:prstGeom prst="round1Rect">
            <a:avLst/>
          </a:prstGeom>
          <a:gradFill>
            <a:gsLst>
              <a:gs pos="31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54341" y="2069690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rgbClr val="1B2E5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/>
          <a:p>
            <a:fld id="{94C3FD6A-AFF2-4ECD-B90F-4974E237A627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54340" y="817002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7254340" y="1868271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66B53FB-915C-E92B-8330-F11889DAA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254030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2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389FC0-5D5A-3651-138D-C26B422DE045}"/>
              </a:ext>
            </a:extLst>
          </p:cNvPr>
          <p:cNvSpPr/>
          <p:nvPr userDrawn="1"/>
        </p:nvSpPr>
        <p:spPr>
          <a:xfrm rot="10800000">
            <a:off x="-6066" y="0"/>
            <a:ext cx="12296678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BACE2-825C-4E86-B2A8-68309F29E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90FE32-FC9F-426F-89D3-D5334449DF7A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94922-6C02-2FF5-F2F6-9368B11A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13925-BA6C-82AE-CFF6-B86C83EF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17C329-285A-512B-B1FE-9DD10EC3D6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473" y="3652870"/>
            <a:ext cx="10515600" cy="6078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pic>
        <p:nvPicPr>
          <p:cNvPr id="5" name="Picture 4" descr="A logo with a sun and waves&#10;&#10;Description automatically generated">
            <a:extLst>
              <a:ext uri="{FF2B5EF4-FFF2-40B4-BE49-F238E27FC236}">
                <a16:creationId xmlns:a16="http://schemas.microsoft.com/office/drawing/2014/main" id="{8EFA0F9A-E681-975C-8095-D69833ABA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55232" y="464597"/>
            <a:ext cx="4947678" cy="282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97D370-1644-EA20-36B0-0F576613D1DE}"/>
              </a:ext>
            </a:extLst>
          </p:cNvPr>
          <p:cNvSpPr/>
          <p:nvPr userDrawn="1"/>
        </p:nvSpPr>
        <p:spPr>
          <a:xfrm>
            <a:off x="-6066" y="-1"/>
            <a:ext cx="12198066" cy="3106271"/>
          </a:xfrm>
          <a:prstGeom prst="rect">
            <a:avLst/>
          </a:prstGeom>
          <a:gradFill flip="none" rotWithShape="1">
            <a:gsLst>
              <a:gs pos="33000">
                <a:srgbClr val="0966AF">
                  <a:alpha val="84244"/>
                </a:srgbClr>
              </a:gs>
              <a:gs pos="84000">
                <a:schemeClr val="bg1"/>
              </a:gs>
              <a:gs pos="56000">
                <a:srgbClr val="97D8E9">
                  <a:alpha val="42409"/>
                </a:srgbClr>
              </a:gs>
              <a:gs pos="8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58D5F-E17A-719B-FD1E-2D4E10B2E4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C692-A0C9-EB4B-8A51-124CEDACF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E0C2-7856-2959-8B03-40C27CA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82F8-1F01-4179-829B-F9E7900D5778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8FC86-C04E-47A8-1A10-DB6B90BC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8479-224A-930F-4886-0851C9BB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63AF7-0B64-23FF-EF8D-8905A327FFCA}"/>
              </a:ext>
            </a:extLst>
          </p:cNvPr>
          <p:cNvCxnSpPr>
            <a:cxnSpLocks/>
          </p:cNvCxnSpPr>
          <p:nvPr userDrawn="1"/>
        </p:nvCxnSpPr>
        <p:spPr>
          <a:xfrm>
            <a:off x="846994" y="1288927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1BF62DD-D18D-625A-62BB-E5807DE77EF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560718" y="1817738"/>
            <a:ext cx="5631282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6E7DA9-3501-A5D8-8B2B-3A144215A7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03" r="32792"/>
          <a:stretch/>
        </p:blipFill>
        <p:spPr>
          <a:xfrm>
            <a:off x="8931166" y="223122"/>
            <a:ext cx="326083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A64277-E16C-7F5C-34ED-CECE4FF4F17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5401"/>
            <a:ext cx="10515600" cy="658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6770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3235"/>
            <a:ext cx="5183188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36ECF7-2998-AFC9-588E-E353BAF03877}"/>
              </a:ext>
            </a:extLst>
          </p:cNvPr>
          <p:cNvCxnSpPr>
            <a:cxnSpLocks/>
          </p:cNvCxnSpPr>
          <p:nvPr userDrawn="1"/>
        </p:nvCxnSpPr>
        <p:spPr>
          <a:xfrm>
            <a:off x="846994" y="1463738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53235"/>
            <a:ext cx="5157787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52BAE-13C3-4E08-BE30-7E44E764BB09}" type="datetime1">
              <a:rPr lang="en-US" smtClean="0"/>
              <a:t>5/22/2025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4D86E75-C816-0D3B-23E7-D81AAD2BE8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228031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D022731B-3D6C-42C2-9E06-F02E64D7BDD1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F43393FC-CC56-9761-6D42-027B3AE6AB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41000"/>
          </a:blip>
          <a:srcRect l="27241" t="-1197" r="867" b="-1625"/>
          <a:stretch/>
        </p:blipFill>
        <p:spPr>
          <a:xfrm>
            <a:off x="-6066" y="4670704"/>
            <a:ext cx="4023361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BB41F3DA-E501-B197-46F1-5B070E24627F}"/>
              </a:ext>
            </a:extLst>
          </p:cNvPr>
          <p:cNvSpPr/>
          <p:nvPr userDrawn="1"/>
        </p:nvSpPr>
        <p:spPr>
          <a:xfrm>
            <a:off x="0" y="471488"/>
            <a:ext cx="5029200" cy="6386511"/>
          </a:xfrm>
          <a:prstGeom prst="round1Rect">
            <a:avLst/>
          </a:prstGeom>
          <a:gradFill flip="none" rotWithShape="1"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33300A-4E58-48C4-AE0A-9AB957C29D3C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780" y="1045465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487780" y="2096734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781" y="2298153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D83B433-67C0-53B8-5C1B-93016499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7311" y="1045465"/>
            <a:ext cx="5821300" cy="49372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91EE74E-40A2-AFBF-ECBC-77B7197D08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6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61052A-9689-E985-64EE-94A5B8AD30DA}"/>
              </a:ext>
            </a:extLst>
          </p:cNvPr>
          <p:cNvSpPr/>
          <p:nvPr userDrawn="1"/>
        </p:nvSpPr>
        <p:spPr>
          <a:xfrm>
            <a:off x="3563471" y="14643"/>
            <a:ext cx="8628527" cy="6858000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A86F2-565E-900F-58C7-76AC36435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528" y="573680"/>
            <a:ext cx="6167272" cy="71723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24CF0-5AF9-2E71-0B27-5E15CC39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4038" y="6374666"/>
            <a:ext cx="2743200" cy="365125"/>
          </a:xfrm>
        </p:spPr>
        <p:txBody>
          <a:bodyPr/>
          <a:lstStyle>
            <a:lvl1pPr>
              <a:defRPr>
                <a:solidFill>
                  <a:srgbClr val="1B2E5C"/>
                </a:solidFill>
              </a:defRPr>
            </a:lvl1pPr>
          </a:lstStyle>
          <a:p>
            <a:fld id="{7E8C1A0F-D513-435B-9211-1C909AF5D5BD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FDC85BC-2D4A-2455-F522-E903DA5342C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618565"/>
            <a:ext cx="4725185" cy="5419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B25725-5A83-101D-641C-327811DF072E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6528" y="1288927"/>
            <a:ext cx="6167272" cy="1988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AC57298-D02E-E1C3-4CCF-177C5C9F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528" y="1449305"/>
            <a:ext cx="6167272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404C075-30E8-7F39-7D0C-B5B5E267E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528" y="2121377"/>
            <a:ext cx="6167272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9A55-54CE-D7BB-E481-2BEF88ED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7F1CE-A246-323E-1E68-981F77F1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611" y="6370992"/>
            <a:ext cx="533400" cy="365125"/>
          </a:xfrm>
        </p:spPr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45BD9723-5496-D344-038D-BEEEC122A6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1000"/>
          </a:blip>
          <a:srcRect l="-706" t="-1197" r="19530" b="-1625"/>
          <a:stretch/>
        </p:blipFill>
        <p:spPr>
          <a:xfrm>
            <a:off x="7649026" y="4893906"/>
            <a:ext cx="4542972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7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61FC8A3-ABC0-105A-9E39-2114F4682FF0}"/>
              </a:ext>
            </a:extLst>
          </p:cNvPr>
          <p:cNvSpPr/>
          <p:nvPr userDrawn="1"/>
        </p:nvSpPr>
        <p:spPr>
          <a:xfrm>
            <a:off x="0" y="2285999"/>
            <a:ext cx="12191998" cy="4572001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A1C1D-FB2E-7D5E-3FF8-61A9742621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9852212" cy="514286"/>
          </a:xfrm>
        </p:spPr>
        <p:txBody>
          <a:bodyPr/>
          <a:lstStyle>
            <a:lvl1pPr>
              <a:defRPr b="1" i="0"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0D1E-7E5A-2438-F810-6C00B16F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7809D-45ED-43B1-B70C-0CD5511F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E6EB1-CF0B-4262-B3C1-E9C7C5A1D2BB}" type="datetime1">
              <a:rPr lang="en-US" smtClean="0"/>
              <a:t>5/22/2025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C328FE-B329-6722-3B78-CEACB4454614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61634"/>
            <a:ext cx="10650411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580667C-AC70-98F9-0EC2-B592BEF2EBB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38381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88E40E7-1CDB-0435-4222-5A531C3DA07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38565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1A9A40-5A4B-E5F9-924C-AF7241349943}"/>
              </a:ext>
            </a:extLst>
          </p:cNvPr>
          <p:cNvSpPr/>
          <p:nvPr userDrawn="1"/>
        </p:nvSpPr>
        <p:spPr>
          <a:xfrm>
            <a:off x="9224683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AE4609E-C3F6-C39B-571E-6582FDE01433}"/>
              </a:ext>
            </a:extLst>
          </p:cNvPr>
          <p:cNvSpPr/>
          <p:nvPr userDrawn="1"/>
        </p:nvSpPr>
        <p:spPr>
          <a:xfrm>
            <a:off x="5524498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1C696B4-32E5-934C-C935-E51AE7515C7C}"/>
              </a:ext>
            </a:extLst>
          </p:cNvPr>
          <p:cNvSpPr/>
          <p:nvPr userDrawn="1"/>
        </p:nvSpPr>
        <p:spPr>
          <a:xfrm>
            <a:off x="1824317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01FD-0A00-0FAB-3A34-E057B9E7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6098D-EF89-FCA8-FFDB-C82DE463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CEEA9C-B7DA-B7D8-6817-7A94E5D6C1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0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9CA07A-314E-26D1-D90D-E572BA68A4DF}"/>
              </a:ext>
            </a:extLst>
          </p:cNvPr>
          <p:cNvSpPr/>
          <p:nvPr userDrawn="1"/>
        </p:nvSpPr>
        <p:spPr>
          <a:xfrm>
            <a:off x="0" y="0"/>
            <a:ext cx="12198066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6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16F94F-CAC7-5C32-EBD4-BD960E050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4662" y="1334422"/>
            <a:ext cx="6659137" cy="2484869"/>
          </a:xfrm>
        </p:spPr>
        <p:txBody>
          <a:bodyPr anchor="b"/>
          <a:lstStyle>
            <a:lvl1pPr algn="r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2988-F1AA-DBBE-F02E-E2F71D24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1CDA626B-217A-42BE-9E75-9DE50DC21BCB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9E96-E2A6-9D71-62F8-648F8F37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F96D3-C1A8-1296-1C19-14C7D7F4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logo with a sun and waves&#10;&#10;Description automatically generated">
            <a:extLst>
              <a:ext uri="{FF2B5EF4-FFF2-40B4-BE49-F238E27FC236}">
                <a16:creationId xmlns:a16="http://schemas.microsoft.com/office/drawing/2014/main" id="{C970E0AE-CB1A-8B11-6D47-6976307A85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989" y="4317864"/>
            <a:ext cx="3737038" cy="21354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52688D-EB75-B3A5-1BF9-3E9014D2D169}"/>
              </a:ext>
            </a:extLst>
          </p:cNvPr>
          <p:cNvCxnSpPr>
            <a:cxnSpLocks/>
          </p:cNvCxnSpPr>
          <p:nvPr userDrawn="1"/>
        </p:nvCxnSpPr>
        <p:spPr>
          <a:xfrm>
            <a:off x="4558553" y="3819291"/>
            <a:ext cx="6930058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88CC5-66BE-D9A1-26B6-A57A5D055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4662" y="4020997"/>
            <a:ext cx="6659138" cy="591339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966A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97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>
            <a:extLst>
              <a:ext uri="{FF2B5EF4-FFF2-40B4-BE49-F238E27FC236}">
                <a16:creationId xmlns:a16="http://schemas.microsoft.com/office/drawing/2014/main" id="{CAEDC916-57DF-BB4D-7F78-FB7E9D5E985E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8337"/>
            <a:ext cx="10515600" cy="8239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EC4A-0F0A-4137-A00A-86CFA6567B10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06F7BC-C090-9C96-90BE-07C033E044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27CF-F095-4AC4-211C-BA2BA1C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07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7B4E-475B-711A-8286-B5000B9F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FB707-68C8-9207-99FA-C3CA7E6B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fld id="{D211ABF7-276E-44FA-8A43-33AC56D59239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0235-5627-4F3C-852A-9C3B8A412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485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7F6F-2198-4F81-CFD4-3E2EA8B19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8611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RM Connect" pitchFamily="2" charset="0"/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8" r:id="rId3"/>
    <p:sldLayoutId id="2147483661" r:id="rId4"/>
    <p:sldLayoutId id="2147483660" r:id="rId5"/>
    <p:sldLayoutId id="2147483656" r:id="rId6"/>
    <p:sldLayoutId id="2147483650" r:id="rId7"/>
    <p:sldLayoutId id="2147483651" r:id="rId8"/>
    <p:sldLayoutId id="2147483653" r:id="rId9"/>
    <p:sldLayoutId id="2147483654" r:id="rId10"/>
    <p:sldLayoutId id="2147483657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204C90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B3E8-718C-7F6F-E529-B8E9BBD1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1841234"/>
            <a:ext cx="5867400" cy="2032532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FY 2025-26 Budget Adoption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2342DF-2734-ED30-A521-8FCFD2BCB398}"/>
              </a:ext>
            </a:extLst>
          </p:cNvPr>
          <p:cNvSpPr txBox="1"/>
          <p:nvPr/>
        </p:nvSpPr>
        <p:spPr>
          <a:xfrm>
            <a:off x="9362209" y="4000500"/>
            <a:ext cx="2193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May 27, 2025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D448B-068A-24A2-F301-0DAAEC69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pPr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63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9FF4B8-9E92-21CB-0A76-F838978B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1E2D3-C558-3BB5-B42F-81FAB5F11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48F20-F56A-FE6C-F0A7-009E99BE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2856" y="1401097"/>
            <a:ext cx="6762750" cy="248486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Water Fund - 01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54C41-0F36-AB38-8F66-DFF1FA1380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Budget FY 2025-26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DF7F3F-8626-2480-D089-CF72811A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F39E0-CE3C-6FBD-C9CF-84B527CE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Budget FY26 Assumptions and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2B6D8-CE78-76EE-7217-8F26B920C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0794" y="1673225"/>
            <a:ext cx="10717817" cy="45037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Helvetica"/>
                <a:cs typeface="Helvetica"/>
              </a:rPr>
              <a:t>11,000 AF </a:t>
            </a:r>
            <a:r>
              <a:rPr lang="en-US" dirty="0">
                <a:latin typeface="Helvetica"/>
                <a:cs typeface="Helvetica"/>
              </a:rPr>
              <a:t>water sales in FY26, up from 10,000 AF in FY25</a:t>
            </a:r>
          </a:p>
          <a:p>
            <a:r>
              <a:rPr lang="en-US" dirty="0">
                <a:latin typeface="Helvetica"/>
                <a:cs typeface="Helvetica"/>
              </a:rPr>
              <a:t>Imported treated water rate increase of 9.5% on January 1, 2026</a:t>
            </a:r>
          </a:p>
          <a:p>
            <a:r>
              <a:rPr lang="en-US" dirty="0"/>
              <a:t>Debt service </a:t>
            </a:r>
            <a:r>
              <a:rPr lang="en-US" b="1" dirty="0"/>
              <a:t>$6.3M </a:t>
            </a:r>
            <a:r>
              <a:rPr lang="en-US" dirty="0"/>
              <a:t>($15.8M SDCWA exit fee financing), up from $3.9M in FY25</a:t>
            </a:r>
          </a:p>
          <a:p>
            <a:r>
              <a:rPr lang="en-US" dirty="0"/>
              <a:t>Electricity cost increase </a:t>
            </a:r>
            <a:r>
              <a:rPr lang="en-US" b="1" dirty="0"/>
              <a:t>9%</a:t>
            </a:r>
          </a:p>
          <a:p>
            <a:r>
              <a:rPr lang="en-US" dirty="0"/>
              <a:t>Labor cost increase </a:t>
            </a:r>
            <a:r>
              <a:rPr lang="en-US" b="1" dirty="0"/>
              <a:t>5.6%</a:t>
            </a:r>
            <a:r>
              <a:rPr lang="en-US" dirty="0"/>
              <a:t> driven by health insurance 7%, avg merit 4.4% and avg COLA 2.5%</a:t>
            </a:r>
          </a:p>
          <a:p>
            <a:r>
              <a:rPr lang="en-US" dirty="0">
                <a:latin typeface="Helvetica"/>
                <a:cs typeface="Helvetica"/>
              </a:rPr>
              <a:t>Water Rate Impact: </a:t>
            </a:r>
            <a:r>
              <a:rPr lang="en-US" b="1" u="sng" dirty="0">
                <a:latin typeface="Helvetica"/>
                <a:cs typeface="Helvetica"/>
              </a:rPr>
              <a:t>4%</a:t>
            </a:r>
            <a:r>
              <a:rPr lang="en-US" dirty="0">
                <a:latin typeface="Helvetica"/>
                <a:cs typeface="Helvetica"/>
              </a:rPr>
              <a:t> increase on </a:t>
            </a:r>
            <a:r>
              <a:rPr lang="en-US" b="1" u="sng" dirty="0">
                <a:latin typeface="Helvetica"/>
                <a:cs typeface="Helvetica"/>
              </a:rPr>
              <a:t>January 1, 2026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45D41-8CF1-C7D9-FE19-50806C248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13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EC792-7D28-F63A-B422-D5EE6C8B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3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6BFCA5-B9D4-F61D-A7D7-050EA7CB0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05" y="243263"/>
            <a:ext cx="11436742" cy="593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8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973BD-BC26-8C26-D7E2-DCEBB0D82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68300"/>
            <a:ext cx="10515600" cy="6078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Total Net Revenue Budget FY26</a:t>
            </a:r>
            <a:br>
              <a:rPr lang="en-US" dirty="0"/>
            </a:br>
            <a:r>
              <a:rPr lang="en-US" dirty="0"/>
              <a:t>Water Fund (01)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09F53-D438-1CC5-08EC-6FE8E2DAA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8A1671-F07A-CB3F-0756-DAED71909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388513"/>
              </p:ext>
            </p:extLst>
          </p:nvPr>
        </p:nvGraphicFramePr>
        <p:xfrm>
          <a:off x="3051173" y="1347030"/>
          <a:ext cx="5111751" cy="5374445"/>
        </p:xfrm>
        <a:graphic>
          <a:graphicData uri="http://schemas.openxmlformats.org/drawingml/2006/table">
            <a:tbl>
              <a:tblPr/>
              <a:tblGrid>
                <a:gridCol w="3052514">
                  <a:extLst>
                    <a:ext uri="{9D8B030D-6E8A-4147-A177-3AD203B41FA5}">
                      <a16:colId xmlns:a16="http://schemas.microsoft.com/office/drawing/2014/main" val="1331970008"/>
                    </a:ext>
                  </a:extLst>
                </a:gridCol>
                <a:gridCol w="2059237">
                  <a:extLst>
                    <a:ext uri="{9D8B030D-6E8A-4147-A177-3AD203B41FA5}">
                      <a16:colId xmlns:a16="http://schemas.microsoft.com/office/drawing/2014/main" val="3638612150"/>
                    </a:ext>
                  </a:extLst>
                </a:gridCol>
              </a:tblGrid>
              <a:tr h="282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Dollars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393333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26,320,446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268931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Fixed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23,119,771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076230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1,096,286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932308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50,536,503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535593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643336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7724462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Purchases EMWD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18,273,278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47316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6,340,630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855572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9,208,193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073064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CalPERS 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962,869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2480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O&amp;M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7,706,801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425829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CIP - 5 year plan avg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7,894,732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154250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Cropswap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056616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50,536,503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285849"/>
                  </a:ext>
                </a:extLst>
              </a:tr>
              <a:tr h="26484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063499"/>
                  </a:ext>
                </a:extLst>
              </a:tr>
              <a:tr h="4976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083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98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448A4-193D-F044-2F6B-E976025B7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3125D-5930-ECE6-C5E9-481AF5DD0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11" y="1382047"/>
            <a:ext cx="8001000" cy="248486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Wastewater Fund - 02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CD478-E710-94D4-E9D5-150BE751AF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Budget FY 2025-26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D74E54-5F16-652A-B8F1-DE762110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65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3EFE6-7431-7903-8EE3-C8CCA9E0B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806AB-A1EA-E009-6798-6EC2003BE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Budget FY26 Assumptions and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F4611-1807-15DA-F227-F855912F2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359" y="1825625"/>
            <a:ext cx="1098569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Helvetica"/>
                <a:cs typeface="Helvetica"/>
              </a:rPr>
              <a:t>City of Oceanside wastewater treatment cost </a:t>
            </a:r>
            <a:r>
              <a:rPr lang="en-US" b="1" dirty="0">
                <a:latin typeface="Helvetica"/>
                <a:cs typeface="Helvetica"/>
              </a:rPr>
              <a:t>$1.7M</a:t>
            </a:r>
            <a:r>
              <a:rPr lang="en-US" dirty="0">
                <a:latin typeface="Helvetica"/>
                <a:cs typeface="Helvetica"/>
              </a:rPr>
              <a:t>, minor change from FY25 cost</a:t>
            </a:r>
          </a:p>
          <a:p>
            <a:r>
              <a:rPr lang="en-US" dirty="0">
                <a:latin typeface="Helvetica"/>
                <a:cs typeface="Helvetica"/>
              </a:rPr>
              <a:t>Reserve fund recovery from City of Oceanside “catch-up” billings for FY22,23,24 in the amount of </a:t>
            </a:r>
            <a:r>
              <a:rPr lang="en-US" b="1" dirty="0">
                <a:latin typeface="Helvetica"/>
                <a:cs typeface="Helvetica"/>
              </a:rPr>
              <a:t>$4.1M </a:t>
            </a:r>
            <a:r>
              <a:rPr lang="en-US" dirty="0">
                <a:latin typeface="Helvetica"/>
                <a:cs typeface="Helvetica"/>
              </a:rPr>
              <a:t>paid in FY25</a:t>
            </a:r>
          </a:p>
          <a:p>
            <a:r>
              <a:rPr lang="en-US" dirty="0"/>
              <a:t>Debt service payment </a:t>
            </a:r>
            <a:r>
              <a:rPr lang="en-US" b="1" dirty="0"/>
              <a:t>$663k </a:t>
            </a:r>
            <a:r>
              <a:rPr lang="en-US" dirty="0"/>
              <a:t>for Thoroughbred Lift Station</a:t>
            </a:r>
          </a:p>
          <a:p>
            <a:r>
              <a:rPr lang="en-US" dirty="0"/>
              <a:t>Environmental Compliance: </a:t>
            </a:r>
            <a:r>
              <a:rPr lang="en-US" b="1" dirty="0"/>
              <a:t>$200k </a:t>
            </a:r>
            <a:r>
              <a:rPr lang="en-US" dirty="0"/>
              <a:t>o</a:t>
            </a:r>
            <a:r>
              <a:rPr lang="en-US" sz="2800" dirty="0"/>
              <a:t>dor </a:t>
            </a:r>
            <a:r>
              <a:rPr lang="en-US" dirty="0"/>
              <a:t>c</a:t>
            </a:r>
            <a:r>
              <a:rPr lang="en-US" sz="2800" dirty="0"/>
              <a:t>ontrol for Horse Creek</a:t>
            </a:r>
          </a:p>
          <a:p>
            <a:r>
              <a:rPr lang="en-US" sz="2800" dirty="0"/>
              <a:t>Wastewater Rate Impact: </a:t>
            </a:r>
            <a:r>
              <a:rPr lang="en-US" sz="2800" b="1" u="sng" dirty="0"/>
              <a:t>13%</a:t>
            </a:r>
            <a:r>
              <a:rPr lang="en-US" sz="2800" dirty="0"/>
              <a:t> increase on </a:t>
            </a:r>
            <a:r>
              <a:rPr lang="en-US" sz="2800" b="1" u="sng" dirty="0"/>
              <a:t>July 1, 2025 </a:t>
            </a:r>
            <a:endParaRPr lang="en-US" b="1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C4CB7-FA26-0F8C-A577-EBDBB660A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5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35AB6-A9AE-73FB-0770-4C4FB103F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F8F56-7D0F-0610-17E8-7F327B0F1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646"/>
            <a:ext cx="10515600" cy="6078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Total Net Revenue Budget FY 26</a:t>
            </a:r>
            <a:br>
              <a:rPr lang="en-US" dirty="0"/>
            </a:br>
            <a:r>
              <a:rPr lang="en-US" dirty="0"/>
              <a:t>Wastewater Fund (02)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233BD-5223-E45F-D51E-4188B9AE5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262DF3E-88F5-74D1-D243-34D21D1CA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851234"/>
              </p:ext>
            </p:extLst>
          </p:nvPr>
        </p:nvGraphicFramePr>
        <p:xfrm>
          <a:off x="2955924" y="1507807"/>
          <a:ext cx="5121275" cy="5188749"/>
        </p:xfrm>
        <a:graphic>
          <a:graphicData uri="http://schemas.openxmlformats.org/drawingml/2006/table">
            <a:tbl>
              <a:tblPr/>
              <a:tblGrid>
                <a:gridCol w="3058202">
                  <a:extLst>
                    <a:ext uri="{9D8B030D-6E8A-4147-A177-3AD203B41FA5}">
                      <a16:colId xmlns:a16="http://schemas.microsoft.com/office/drawing/2014/main" val="2949009787"/>
                    </a:ext>
                  </a:extLst>
                </a:gridCol>
                <a:gridCol w="2063073">
                  <a:extLst>
                    <a:ext uri="{9D8B030D-6E8A-4147-A177-3AD203B41FA5}">
                      <a16:colId xmlns:a16="http://schemas.microsoft.com/office/drawing/2014/main" val="3992031241"/>
                    </a:ext>
                  </a:extLst>
                </a:gridCol>
              </a:tblGrid>
              <a:tr h="267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Dollars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825503"/>
                  </a:ext>
                </a:extLst>
              </a:tr>
              <a:tr h="47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 Fixed Charge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6,017,688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38386"/>
                  </a:ext>
                </a:extLst>
              </a:tr>
              <a:tr h="2672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CIP Grant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1,075,000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517336"/>
                  </a:ext>
                </a:extLst>
              </a:tr>
              <a:tr h="47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7,092,688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2463143"/>
                  </a:ext>
                </a:extLst>
              </a:tr>
              <a:tr h="267242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3867"/>
                  </a:ext>
                </a:extLst>
              </a:tr>
              <a:tr h="267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210090"/>
                  </a:ext>
                </a:extLst>
              </a:tr>
              <a:tr h="2806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City of Oceanside O&amp;M Cost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1,718,782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23973"/>
                  </a:ext>
                </a:extLst>
              </a:tr>
              <a:tr h="3607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663,021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765432"/>
                  </a:ext>
                </a:extLst>
              </a:tr>
              <a:tr h="2672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1,496,103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189475"/>
                  </a:ext>
                </a:extLst>
              </a:tr>
              <a:tr h="2672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O&amp;M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1,432,298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893218"/>
                  </a:ext>
                </a:extLst>
              </a:tr>
              <a:tr h="2806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1,125,000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214780"/>
                  </a:ext>
                </a:extLst>
              </a:tr>
              <a:tr h="2806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“Catch-up” Billing Recovery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657,484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685941"/>
                  </a:ext>
                </a:extLst>
              </a:tr>
              <a:tr h="5344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7,092,688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925081"/>
                  </a:ext>
                </a:extLst>
              </a:tr>
              <a:tr h="547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13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40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353506"/>
            <a:ext cx="10515600" cy="607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Board Action Requested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415851" y="1646417"/>
            <a:ext cx="10957000" cy="4858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Recommendation: </a:t>
            </a:r>
          </a:p>
          <a:p>
            <a:r>
              <a:rPr lang="en-US" b="1" dirty="0"/>
              <a:t>The Board to adopt the Resolution Adopting the Fiscal Year 2025-26 Budget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Rate Impacts:</a:t>
            </a:r>
          </a:p>
          <a:p>
            <a:pPr lvl="1"/>
            <a:r>
              <a:rPr lang="en-US" b="1" dirty="0"/>
              <a:t>Water Rates increase 4% on January 1, 2026</a:t>
            </a:r>
          </a:p>
          <a:p>
            <a:pPr lvl="1"/>
            <a:r>
              <a:rPr lang="en-US" b="1" dirty="0"/>
              <a:t>Wastewater Rates increase 13% on July 1, 2025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D65868-3E99-3D46-3F18-CB9640A28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72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279B20D133F40AC629BC0C32D9B66" ma:contentTypeVersion="6" ma:contentTypeDescription="Create a new document." ma:contentTypeScope="" ma:versionID="2d7a4100968825b2b9b051405124ddd9">
  <xsd:schema xmlns:xsd="http://www.w3.org/2001/XMLSchema" xmlns:xs="http://www.w3.org/2001/XMLSchema" xmlns:p="http://schemas.microsoft.com/office/2006/metadata/properties" xmlns:ns2="5cad7fde-29ee-4a65-a1b5-d2ddc0457143" xmlns:ns3="03636277-57fa-467d-b900-68ab23f7246a" targetNamespace="http://schemas.microsoft.com/office/2006/metadata/properties" ma:root="true" ma:fieldsID="b326c97f51b48fd1e6fae86557ec3a36" ns2:_="" ns3:_="">
    <xsd:import namespace="5cad7fde-29ee-4a65-a1b5-d2ddc0457143"/>
    <xsd:import namespace="03636277-57fa-467d-b900-68ab23f724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d7fde-29ee-4a65-a1b5-d2ddc04571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36277-57fa-467d-b900-68ab23f7246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6D51C3-3D20-4541-ACA0-93E178F1D6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2668A8-9212-4084-831D-40D0AB88A7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ad7fde-29ee-4a65-a1b5-d2ddc0457143"/>
    <ds:schemaRef ds:uri="03636277-57fa-467d-b900-68ab23f724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6DE616-DC10-4049-9167-A5317CA0E6BD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c0c07e16-e1a5-4845-a184-0fa220ba481e"/>
    <ds:schemaRef ds:uri="http://www.w3.org/XML/1998/namespace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29599</TotalTime>
  <Words>421</Words>
  <Application>Microsoft Office PowerPoint</Application>
  <PresentationFormat>Widescreen</PresentationFormat>
  <Paragraphs>98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FY 2025-26 Budget Adoption</vt:lpstr>
      <vt:lpstr>Water Fund - 01</vt:lpstr>
      <vt:lpstr>Key Budget FY26 Assumptions and Highlights</vt:lpstr>
      <vt:lpstr>PowerPoint Presentation</vt:lpstr>
      <vt:lpstr>Total Net Revenue Budget FY26 Water Fund (01)</vt:lpstr>
      <vt:lpstr>Wastewater Fund - 02</vt:lpstr>
      <vt:lpstr>Key Budget FY26 Assumptions and Highlights</vt:lpstr>
      <vt:lpstr>Total Net Revenue Budget FY 26 Wastewater Fund (02)</vt:lpstr>
      <vt:lpstr>Board Action Requested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Weber</dc:creator>
  <cp:lastModifiedBy>Konstantin Shilkov</cp:lastModifiedBy>
  <cp:revision>180</cp:revision>
  <cp:lastPrinted>2025-04-14T22:53:17Z</cp:lastPrinted>
  <dcterms:created xsi:type="dcterms:W3CDTF">2023-11-21T00:51:32Z</dcterms:created>
  <dcterms:modified xsi:type="dcterms:W3CDTF">2025-05-22T19:15:29Z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0x010100A08279B20D133F40AC629BC0C32D9B66</vt:lpwstr>
  </property>
</Properties>
</file>