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4"/>
  </p:sldMasterIdLst>
  <p:notesMasterIdLst>
    <p:notesMasterId r:id="rId19"/>
  </p:notesMasterIdLst>
  <p:sldIdLst>
    <p:sldId id="259" r:id="rId5"/>
    <p:sldId id="265" r:id="rId6"/>
    <p:sldId id="276" r:id="rId7"/>
    <p:sldId id="272" r:id="rId8"/>
    <p:sldId id="266" r:id="rId9"/>
    <p:sldId id="279" r:id="rId10"/>
    <p:sldId id="280" r:id="rId11"/>
    <p:sldId id="271" r:id="rId12"/>
    <p:sldId id="274" r:id="rId13"/>
    <p:sldId id="275" r:id="rId14"/>
    <p:sldId id="277" r:id="rId15"/>
    <p:sldId id="256" r:id="rId16"/>
    <p:sldId id="278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E5C"/>
    <a:srgbClr val="0966AF"/>
    <a:srgbClr val="97D8E9"/>
    <a:srgbClr val="F16022"/>
    <a:srgbClr val="FEBF0F"/>
    <a:srgbClr val="4FC6E0"/>
    <a:srgbClr val="204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9EE4A8-B48F-2AFF-C700-3051A52F8228}" v="2" dt="2025-01-28T19:20:36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9"/>
    <p:restoredTop sz="91438"/>
  </p:normalViewPr>
  <p:slideViewPr>
    <p:cSldViewPr snapToGrid="0">
      <p:cViewPr>
        <p:scale>
          <a:sx n="85" d="100"/>
          <a:sy n="85" d="100"/>
        </p:scale>
        <p:origin x="1336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ainbowmwd-my.sharepoint.com/personal/elagunas_rainbowmwd_com/Documents/Gopher%20Canyon%20Pipe%20Project%20Tota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6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569719852595714E-2"/>
          <c:y val="3.031107431313575E-2"/>
          <c:w val="0.84336810882104873"/>
          <c:h val="0.8277898685411104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D69-8443-BBE9-E6A1D73BBE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D69-8443-BBE9-E6A1D73BBE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D69-8443-BBE9-E6A1D73BBEC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D69-8443-BBE9-E6A1D73BBEC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D69-8443-BBE9-E6A1D73BBEC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7D69-8443-BBE9-E6A1D73BBECE}"/>
              </c:ext>
            </c:extLst>
          </c:dPt>
          <c:dLbls>
            <c:dLbl>
              <c:idx val="0"/>
              <c:layout>
                <c:manualLayout>
                  <c:x val="-3.8437508782473533E-2"/>
                  <c:y val="0.131125875678214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AC20516-48F0-1545-9FE0-9BC19B3186E5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311AB2AD-7842-6F42-AFD6-F8FC0074A3FC}" type="PERCENTAGE">
                      <a:rPr lang="en-US" sz="1200" baseline="0"/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D69-8443-BBE9-E6A1D73BBECE}"/>
                </c:ext>
              </c:extLst>
            </c:dLbl>
            <c:dLbl>
              <c:idx val="1"/>
              <c:layout>
                <c:manualLayout>
                  <c:x val="0.13178574439705212"/>
                  <c:y val="4.09768361494421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81D9753-A91B-574A-A814-B93E2480AC9D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7DB1F502-DA57-1549-8EEF-7DB2B869ACC9}" type="PERCENTAGE">
                      <a:rPr lang="en-US" sz="1200" baseline="0"/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D69-8443-BBE9-E6A1D73BBECE}"/>
                </c:ext>
              </c:extLst>
            </c:dLbl>
            <c:dLbl>
              <c:idx val="2"/>
              <c:layout>
                <c:manualLayout>
                  <c:x val="7.1383944881736536E-2"/>
                  <c:y val="-6.55629378391075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491A9D1-59F4-334F-9578-CAC8F853C7BC}" type="CATEGORYNAME">
                      <a:rPr lang="en-US" sz="1200"/>
                      <a:pPr>
                        <a:defRPr/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D2045CF4-7340-5C49-8002-D70D9B241A9D}" type="PERCENTAGE">
                      <a:rPr lang="en-US" baseline="0"/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D69-8443-BBE9-E6A1D73BBECE}"/>
                </c:ext>
              </c:extLst>
            </c:dLbl>
            <c:dLbl>
              <c:idx val="3"/>
              <c:layout>
                <c:manualLayout>
                  <c:x val="-8.4196447809227734E-2"/>
                  <c:y val="8.195367229888440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65ADCF6-FE9B-C74B-926A-4DA388783B4B}" type="CATEGORYNAME">
                      <a:rPr lang="en-US" sz="1200"/>
                      <a:pPr>
                        <a:defRPr/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8FBE4068-41D1-444E-84A2-5F314EA40424}" type="PERCENTAGE">
                      <a:rPr lang="en-US" baseline="0"/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D69-8443-BBE9-E6A1D73BBECE}"/>
                </c:ext>
              </c:extLst>
            </c:dLbl>
            <c:dLbl>
              <c:idx val="4"/>
              <c:layout>
                <c:manualLayout>
                  <c:x val="-9.1517878053508413E-3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B9BD73-53FD-B14C-BC0F-AB674C08CF82}" type="CATEGORYNAME">
                      <a:rPr lang="en-US" sz="1200"/>
                      <a:pPr>
                        <a:defRPr/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778AB421-5FE0-BA4A-985F-81E09EA79253}" type="PERCENTAGE">
                      <a:rPr lang="en-US" baseline="0"/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D69-8443-BBE9-E6A1D73BBECE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EF3422B-FBA1-F744-99DB-4484944DE0A6}" type="CATEGORYNAME">
                      <a:rPr lang="en-US" sz="1200"/>
                      <a:pPr>
                        <a:defRPr/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0045BD97-29B6-5C49-923A-CCF038DF8BA3}" type="PERCENTAGE">
                      <a:rPr lang="en-US" baseline="0"/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D69-8443-BBE9-E6A1D73BBEC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Sheet2!$A$2:$A$7</c:f>
              <c:strCache>
                <c:ptCount val="6"/>
                <c:pt idx="0">
                  <c:v>RMWD Labor</c:v>
                </c:pt>
                <c:pt idx="1">
                  <c:v>Pipe &amp; Parts</c:v>
                </c:pt>
                <c:pt idx="2">
                  <c:v>Paving </c:v>
                </c:pt>
                <c:pt idx="3">
                  <c:v>Traffic Control</c:v>
                </c:pt>
                <c:pt idx="4">
                  <c:v>Backfill Material</c:v>
                </c:pt>
                <c:pt idx="5">
                  <c:v>Equipment Rental</c:v>
                </c:pt>
              </c:strCache>
            </c:strRef>
          </c:cat>
          <c:val>
            <c:numRef>
              <c:f>Sheet2!$B$2:$B$7</c:f>
              <c:numCache>
                <c:formatCode>General</c:formatCode>
                <c:ptCount val="6"/>
                <c:pt idx="0">
                  <c:v>74564.960000000006</c:v>
                </c:pt>
                <c:pt idx="1">
                  <c:v>63738.01</c:v>
                </c:pt>
                <c:pt idx="2">
                  <c:v>97500</c:v>
                </c:pt>
                <c:pt idx="3">
                  <c:v>10300.5</c:v>
                </c:pt>
                <c:pt idx="4">
                  <c:v>9275.98</c:v>
                </c:pt>
                <c:pt idx="5">
                  <c:v>19207.240000000002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D69-8443-BBE9-E6A1D73BBEC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71399-4CEA-F64B-ADAA-54B0DFF236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A2F4D-5C1C-834B-BEFA-52EB684A7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3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25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2710CF3A-2330-7947-A4D7-592FAAB1E44C}" type="datetime1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040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4449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C73AD-972E-8F33-187F-1AF918540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5552" y="6200689"/>
            <a:ext cx="331161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8B031-02B5-DD69-F9CD-1B957340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579" y="6195712"/>
            <a:ext cx="385119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1B2E5C"/>
                </a:solidFill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6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08206-94BC-6736-1846-2346FBCDB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8929C-EBA5-AC13-E4E6-7BD423D56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196BCC-145B-EB8B-F2E6-101C9CCD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3319" y="6200689"/>
            <a:ext cx="338575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0665A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02814-E549-7C1D-9786-824D65F6ADC6}"/>
              </a:ext>
            </a:extLst>
          </p:cNvPr>
          <p:cNvSpPr txBox="1">
            <a:spLocks/>
          </p:cNvSpPr>
          <p:nvPr userDrawn="1"/>
        </p:nvSpPr>
        <p:spPr>
          <a:xfrm>
            <a:off x="838200" y="619571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>
              <a:solidFill>
                <a:srgbClr val="1B2E5C"/>
              </a:solidFill>
            </a:endParaRPr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F2598356-E8A8-5472-CAEA-D82ABDFBE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3946" y="5903120"/>
            <a:ext cx="817559" cy="8175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A038F7-A184-42E4-B99F-AAC5C101F769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22D0B27-8615-550D-7CC2-D3D13C86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1A6A7B-DCBA-A1F3-A9F6-A74DD67A7F29}"/>
              </a:ext>
            </a:extLst>
          </p:cNvPr>
          <p:cNvCxnSpPr>
            <a:cxnSpLocks/>
          </p:cNvCxnSpPr>
          <p:nvPr userDrawn="1"/>
        </p:nvCxnSpPr>
        <p:spPr>
          <a:xfrm>
            <a:off x="663136" y="1380289"/>
            <a:ext cx="10690664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675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4C010B-BF79-D531-E560-021F231D7B4E}"/>
              </a:ext>
            </a:extLst>
          </p:cNvPr>
          <p:cNvSpPr/>
          <p:nvPr userDrawn="1"/>
        </p:nvSpPr>
        <p:spPr>
          <a:xfrm flipH="1">
            <a:off x="9551770" y="0"/>
            <a:ext cx="2640227" cy="6857999"/>
          </a:xfrm>
          <a:prstGeom prst="rect">
            <a:avLst/>
          </a:prstGeom>
          <a:gradFill>
            <a:gsLst>
              <a:gs pos="15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70000">
                <a:srgbClr val="204C90">
                  <a:alpha val="91858"/>
                </a:srgbClr>
              </a:gs>
              <a:gs pos="41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D667E-09FA-5FC8-6E34-B4FE01D0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33292" y="766118"/>
            <a:ext cx="3744091" cy="49996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5C837A1-37B1-392F-7045-B464C7418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4003"/>
            <a:ext cx="338575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0665AF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C3FE7EF-C424-3E4D-5094-D7AC7521EA53}"/>
              </a:ext>
            </a:extLst>
          </p:cNvPr>
          <p:cNvSpPr txBox="1">
            <a:spLocks/>
          </p:cNvSpPr>
          <p:nvPr userDrawn="1"/>
        </p:nvSpPr>
        <p:spPr>
          <a:xfrm>
            <a:off x="453081" y="6309026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>
              <a:solidFill>
                <a:srgbClr val="1B2E5C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B116EFE-5FFA-0A95-F414-783B7F76B09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1754659"/>
            <a:ext cx="5723231" cy="4374291"/>
          </a:xfrm>
        </p:spPr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293A2D-1E11-D9C2-9302-69DE2CE33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4566"/>
            <a:ext cx="5723231" cy="70991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11" name="Picture 10" descr="Logo&#10;&#10;AI-generated content may be incorrect.">
            <a:extLst>
              <a:ext uri="{FF2B5EF4-FFF2-40B4-BE49-F238E27FC236}">
                <a16:creationId xmlns:a16="http://schemas.microsoft.com/office/drawing/2014/main" id="{BD201AC7-85A4-70C2-3BC8-8FEE0A79DF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3946" y="5903120"/>
            <a:ext cx="817559" cy="81755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44A688-A284-64D5-3038-C270B7D9A97E}"/>
              </a:ext>
            </a:extLst>
          </p:cNvPr>
          <p:cNvCxnSpPr>
            <a:cxnSpLocks/>
          </p:cNvCxnSpPr>
          <p:nvPr userDrawn="1"/>
        </p:nvCxnSpPr>
        <p:spPr>
          <a:xfrm>
            <a:off x="617838" y="1406836"/>
            <a:ext cx="6215454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935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4C010B-BF79-D531-E560-021F231D7B4E}"/>
              </a:ext>
            </a:extLst>
          </p:cNvPr>
          <p:cNvSpPr/>
          <p:nvPr userDrawn="1"/>
        </p:nvSpPr>
        <p:spPr>
          <a:xfrm flipH="1">
            <a:off x="-1" y="0"/>
            <a:ext cx="2640227" cy="6876533"/>
          </a:xfrm>
          <a:prstGeom prst="rect">
            <a:avLst/>
          </a:prstGeom>
          <a:gradFill>
            <a:gsLst>
              <a:gs pos="15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70000">
                <a:srgbClr val="204C90">
                  <a:alpha val="91858"/>
                </a:srgbClr>
              </a:gs>
              <a:gs pos="41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5C837A1-37B1-392F-7045-B464C7418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4003"/>
            <a:ext cx="338575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85BDDF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C3FE7EF-C424-3E4D-5094-D7AC7521EA53}"/>
              </a:ext>
            </a:extLst>
          </p:cNvPr>
          <p:cNvSpPr txBox="1">
            <a:spLocks/>
          </p:cNvSpPr>
          <p:nvPr userDrawn="1"/>
        </p:nvSpPr>
        <p:spPr>
          <a:xfrm>
            <a:off x="453081" y="6309026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B116EFE-5FFA-0A95-F414-783B7F76B09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198349" y="1754660"/>
            <a:ext cx="8244008" cy="3951056"/>
          </a:xfrm>
        </p:spPr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293A2D-1E11-D9C2-9302-69DE2CE33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8350" y="684566"/>
            <a:ext cx="8244007" cy="70991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03F80E-04D3-206D-A580-D3A4E81DAF1C}"/>
              </a:ext>
            </a:extLst>
          </p:cNvPr>
          <p:cNvCxnSpPr>
            <a:cxnSpLocks/>
          </p:cNvCxnSpPr>
          <p:nvPr userDrawn="1"/>
        </p:nvCxnSpPr>
        <p:spPr>
          <a:xfrm>
            <a:off x="3023286" y="1406836"/>
            <a:ext cx="84190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AI-generated content may be incorrect.">
            <a:extLst>
              <a:ext uri="{FF2B5EF4-FFF2-40B4-BE49-F238E27FC236}">
                <a16:creationId xmlns:a16="http://schemas.microsoft.com/office/drawing/2014/main" id="{BD201AC7-85A4-70C2-3BC8-8FEE0A79DF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3946" y="5903120"/>
            <a:ext cx="817559" cy="81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39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>
            <a:off x="0" y="0"/>
            <a:ext cx="6096000" cy="6870358"/>
          </a:xfrm>
          <a:prstGeom prst="rect">
            <a:avLst/>
          </a:prstGeom>
          <a:gradFill>
            <a:gsLst>
              <a:gs pos="17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46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3770870" cy="143027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C73AD-972E-8F33-187F-1AF918540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3319" y="6200689"/>
            <a:ext cx="338575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70092532-ECFB-7761-E1CB-401902A33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3946" y="5903120"/>
            <a:ext cx="817559" cy="81755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CB93BA-7A4F-DC3D-D71C-5C552215842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96000" y="670376"/>
            <a:ext cx="5482280" cy="5112586"/>
          </a:xfrm>
        </p:spPr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A83816C-2552-C085-8E3E-6F6078CEB1A6}"/>
              </a:ext>
            </a:extLst>
          </p:cNvPr>
          <p:cNvSpPr txBox="1">
            <a:spLocks/>
          </p:cNvSpPr>
          <p:nvPr userDrawn="1"/>
        </p:nvSpPr>
        <p:spPr>
          <a:xfrm>
            <a:off x="838200" y="619571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50D5D25-2ED3-5ABA-9F42-4C1849778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967" y="2350894"/>
            <a:ext cx="3770870" cy="343206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886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>
            <a:off x="0" y="0"/>
            <a:ext cx="5214551" cy="6870358"/>
          </a:xfrm>
          <a:prstGeom prst="rect">
            <a:avLst/>
          </a:prstGeom>
          <a:gradFill>
            <a:gsLst>
              <a:gs pos="17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46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3770870" cy="143027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C73AD-972E-8F33-187F-1AF918540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3319" y="6200689"/>
            <a:ext cx="338575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A83816C-2552-C085-8E3E-6F6078CEB1A6}"/>
              </a:ext>
            </a:extLst>
          </p:cNvPr>
          <p:cNvSpPr txBox="1">
            <a:spLocks/>
          </p:cNvSpPr>
          <p:nvPr userDrawn="1"/>
        </p:nvSpPr>
        <p:spPr>
          <a:xfrm>
            <a:off x="838200" y="619571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50D5D25-2ED3-5ABA-9F42-4C1849778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967" y="2350894"/>
            <a:ext cx="3770870" cy="343206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2B879D-9692-7DFF-16CE-FCB0CD1CD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14551" y="766118"/>
            <a:ext cx="6977449" cy="484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70092532-ECFB-7761-E1CB-401902A33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3946" y="5903120"/>
            <a:ext cx="817559" cy="81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87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A038F7-A184-42E4-B99F-AAC5C101F769}"/>
              </a:ext>
            </a:extLst>
          </p:cNvPr>
          <p:cNvSpPr/>
          <p:nvPr userDrawn="1"/>
        </p:nvSpPr>
        <p:spPr>
          <a:xfrm>
            <a:off x="0" y="-1"/>
            <a:ext cx="12204357" cy="3076833"/>
          </a:xfrm>
          <a:prstGeom prst="rect">
            <a:avLst/>
          </a:prstGeom>
          <a:gradFill>
            <a:gsLst>
              <a:gs pos="21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0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08206-94BC-6736-1846-2346FBCDBE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429000"/>
            <a:ext cx="10515600" cy="2321870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196BCC-145B-EB8B-F2E6-101C9CCD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3319" y="6200689"/>
            <a:ext cx="338575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0665A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02814-E549-7C1D-9786-824D65F6ADC6}"/>
              </a:ext>
            </a:extLst>
          </p:cNvPr>
          <p:cNvSpPr txBox="1">
            <a:spLocks/>
          </p:cNvSpPr>
          <p:nvPr userDrawn="1"/>
        </p:nvSpPr>
        <p:spPr>
          <a:xfrm>
            <a:off x="11691505" y="6195712"/>
            <a:ext cx="364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F2598356-E8A8-5472-CAEA-D82ABDFBE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3946" y="5903120"/>
            <a:ext cx="817559" cy="81755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22D0B27-8615-550D-7CC2-D3D13C868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5"/>
            <a:ext cx="5257800" cy="176390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B2E5C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6DB4DD-A8AB-E585-AB72-BE921B505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3961" y="670375"/>
            <a:ext cx="5054381" cy="196161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7831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46286DE-65E6-563A-1CC4-53FF301D7CC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1" y="0"/>
            <a:ext cx="3855308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474270-4917-1FCA-748E-8276ED6CBD95}"/>
              </a:ext>
            </a:extLst>
          </p:cNvPr>
          <p:cNvSpPr/>
          <p:nvPr userDrawn="1"/>
        </p:nvSpPr>
        <p:spPr>
          <a:xfrm>
            <a:off x="3855308" y="0"/>
            <a:ext cx="8336692" cy="6870358"/>
          </a:xfrm>
          <a:prstGeom prst="rect">
            <a:avLst/>
          </a:prstGeom>
          <a:gradFill>
            <a:gsLst>
              <a:gs pos="15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70000">
                <a:srgbClr val="204C90">
                  <a:alpha val="91858"/>
                </a:srgbClr>
              </a:gs>
              <a:gs pos="41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EB6CC3C0-6638-A6B0-79D4-BBB8E82F80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3946" y="5903120"/>
            <a:ext cx="817559" cy="817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96C1412-9532-37E4-314D-004BE048AF37}"/>
              </a:ext>
            </a:extLst>
          </p:cNvPr>
          <p:cNvSpPr txBox="1">
            <a:spLocks/>
          </p:cNvSpPr>
          <p:nvPr userDrawn="1"/>
        </p:nvSpPr>
        <p:spPr>
          <a:xfrm>
            <a:off x="838200" y="619571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D09575E-940F-C6DF-0C12-41496769C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8432" y="670376"/>
            <a:ext cx="6905368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97E5F62-D4F9-9657-A80C-B0C540B1D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432" y="1618735"/>
            <a:ext cx="6905368" cy="4134706"/>
          </a:xfrm>
        </p:spPr>
        <p:txBody>
          <a:bodyPr/>
          <a:lstStyle>
            <a:lvl1pPr>
              <a:buClr>
                <a:srgbClr val="FEC00F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FEC00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EC00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EC00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EC00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5803F2A-4517-C1A1-F8C7-C8F1AE1CC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4003"/>
            <a:ext cx="338575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0665AF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C700DED-CEEA-3D52-99B8-C38467400864}"/>
              </a:ext>
            </a:extLst>
          </p:cNvPr>
          <p:cNvSpPr txBox="1">
            <a:spLocks/>
          </p:cNvSpPr>
          <p:nvPr userDrawn="1"/>
        </p:nvSpPr>
        <p:spPr>
          <a:xfrm>
            <a:off x="453081" y="6309026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>
              <a:solidFill>
                <a:srgbClr val="1B2E5C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4AEC7D-AEEF-3542-7CDE-098DF570159A}"/>
              </a:ext>
            </a:extLst>
          </p:cNvPr>
          <p:cNvCxnSpPr>
            <a:cxnSpLocks/>
          </p:cNvCxnSpPr>
          <p:nvPr userDrawn="1"/>
        </p:nvCxnSpPr>
        <p:spPr>
          <a:xfrm>
            <a:off x="4223951" y="1380289"/>
            <a:ext cx="7366687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567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97D370-1644-EA20-36B0-0F576613D1DE}"/>
              </a:ext>
            </a:extLst>
          </p:cNvPr>
          <p:cNvSpPr/>
          <p:nvPr userDrawn="1"/>
        </p:nvSpPr>
        <p:spPr>
          <a:xfrm>
            <a:off x="-6066" y="-1"/>
            <a:ext cx="12198066" cy="3106271"/>
          </a:xfrm>
          <a:prstGeom prst="rect">
            <a:avLst/>
          </a:prstGeom>
          <a:gradFill flip="none" rotWithShape="1">
            <a:gsLst>
              <a:gs pos="33000">
                <a:srgbClr val="0966AF">
                  <a:alpha val="84244"/>
                </a:srgbClr>
              </a:gs>
              <a:gs pos="84000">
                <a:schemeClr val="bg1"/>
              </a:gs>
              <a:gs pos="56000">
                <a:srgbClr val="97D8E9">
                  <a:alpha val="42409"/>
                </a:srgbClr>
              </a:gs>
              <a:gs pos="8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58D5F-E17A-719B-FD1E-2D4E10B2E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CC692-A0C9-EB4B-8A51-124CEDACF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2E0C2-7856-2959-8B03-40C27CA5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1006-135E-8E44-8B36-B09088024B79}" type="datetime1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8FC86-C04E-47A8-1A10-DB6B90BC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C8479-224A-930F-4886-0851C9BB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E63AF7-0B64-23FF-EF8D-8905A327FFCA}"/>
              </a:ext>
            </a:extLst>
          </p:cNvPr>
          <p:cNvCxnSpPr>
            <a:cxnSpLocks/>
          </p:cNvCxnSpPr>
          <p:nvPr userDrawn="1"/>
        </p:nvCxnSpPr>
        <p:spPr>
          <a:xfrm>
            <a:off x="846994" y="1288927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1BF62DD-D18D-625A-62BB-E5807DE77EF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60718" y="1817738"/>
            <a:ext cx="5631282" cy="4351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6E7DA9-3501-A5D8-8B2B-3A144215A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3" r="32792"/>
          <a:stretch/>
        </p:blipFill>
        <p:spPr>
          <a:xfrm>
            <a:off x="8931166" y="223122"/>
            <a:ext cx="326083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5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A64277-E16C-7F5C-34ED-CECE4FF4F17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1"/>
            <a:ext cx="10515600" cy="6580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770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53235"/>
            <a:ext cx="5183188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36ECF7-2998-AFC9-588E-E353BAF03877}"/>
              </a:ext>
            </a:extLst>
          </p:cNvPr>
          <p:cNvCxnSpPr>
            <a:cxnSpLocks/>
          </p:cNvCxnSpPr>
          <p:nvPr userDrawn="1"/>
        </p:nvCxnSpPr>
        <p:spPr>
          <a:xfrm>
            <a:off x="846994" y="1463738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A6C3-F378-0F47-C911-FF0AA289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3235"/>
            <a:ext cx="5157787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4F13-0402-354E-BC50-A22FDDFE8427}" type="datetime1">
              <a:rPr lang="en-US" smtClean="0"/>
              <a:t>1/28/25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D86E75-C816-0D3B-23E7-D81AAD2BE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228031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0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ECFA860D-7FAB-F15D-FE2C-508AF575D5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678" r="1534" b="23591"/>
          <a:stretch/>
        </p:blipFill>
        <p:spPr>
          <a:xfrm>
            <a:off x="0" y="-1591"/>
            <a:ext cx="12191999" cy="68472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038D57-4822-6BCF-7EEF-F40407B0EA38}"/>
              </a:ext>
            </a:extLst>
          </p:cNvPr>
          <p:cNvSpPr/>
          <p:nvPr userDrawn="1"/>
        </p:nvSpPr>
        <p:spPr>
          <a:xfrm>
            <a:off x="-1" y="-1590"/>
            <a:ext cx="12192000" cy="6847232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82000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1000" y="1567208"/>
            <a:ext cx="74942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1000" y="4230555"/>
            <a:ext cx="7494200" cy="803408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>
            <a:cxnSpLocks/>
          </p:cNvCxnSpPr>
          <p:nvPr userDrawn="1"/>
        </p:nvCxnSpPr>
        <p:spPr>
          <a:xfrm>
            <a:off x="2083633" y="4066021"/>
            <a:ext cx="9035389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A526BF3F-0D20-8CD4-7FD5-AEC14A3034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032" y="4596622"/>
            <a:ext cx="1935892" cy="193589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FBEB36-613F-64F6-D1D7-5F7583E18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rgbClr val="85BDDF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47F73E7-B5A4-1012-15FB-F45D8BFCC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4184" y="6078103"/>
            <a:ext cx="3461773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04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417C956A-7FF8-B641-8EC5-4493DE5AEF96}" type="datetime1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F43393FC-CC56-9761-6D42-027B3AE6A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1000"/>
          </a:blip>
          <a:srcRect l="27241" t="-1197" r="867" b="-1625"/>
          <a:stretch/>
        </p:blipFill>
        <p:spPr>
          <a:xfrm>
            <a:off x="-6066" y="4670704"/>
            <a:ext cx="4023361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8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BB41F3DA-E501-B197-46F1-5B070E24627F}"/>
              </a:ext>
            </a:extLst>
          </p:cNvPr>
          <p:cNvSpPr/>
          <p:nvPr userDrawn="1"/>
        </p:nvSpPr>
        <p:spPr>
          <a:xfrm>
            <a:off x="0" y="471488"/>
            <a:ext cx="5029200" cy="6386511"/>
          </a:xfrm>
          <a:prstGeom prst="round1Rect">
            <a:avLst/>
          </a:prstGeom>
          <a:gradFill flip="none" rotWithShape="1"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E85173-A361-CB4F-8A35-2BC92C41203F}" type="datetime1">
              <a:rPr lang="en-US" smtClean="0"/>
              <a:t>1/28/25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26DA5-4D83-5C29-07E5-963464AA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780" y="1045465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487780" y="2096734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781" y="2298153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D83B433-67C0-53B8-5C1B-9301649944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7311" y="1045465"/>
            <a:ext cx="5821300" cy="4937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1EE74E-40A2-AFBF-ECBC-77B7197D08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69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61052A-9689-E985-64EE-94A5B8AD30DA}"/>
              </a:ext>
            </a:extLst>
          </p:cNvPr>
          <p:cNvSpPr/>
          <p:nvPr userDrawn="1"/>
        </p:nvSpPr>
        <p:spPr>
          <a:xfrm>
            <a:off x="3563471" y="14643"/>
            <a:ext cx="8628527" cy="6858000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A86F2-565E-900F-58C7-76AC36435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528" y="573680"/>
            <a:ext cx="6167272" cy="71723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24CF0-5AF9-2E71-0B27-5E15CC392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4038" y="6374666"/>
            <a:ext cx="2743200" cy="365125"/>
          </a:xfrm>
        </p:spPr>
        <p:txBody>
          <a:bodyPr/>
          <a:lstStyle>
            <a:lvl1pPr>
              <a:defRPr>
                <a:solidFill>
                  <a:srgbClr val="1B2E5C"/>
                </a:solidFill>
              </a:defRPr>
            </a:lvl1pPr>
          </a:lstStyle>
          <a:p>
            <a:fld id="{7E31B571-1B35-7F4E-82E4-B7CA23D5CFDF}" type="datetime1">
              <a:rPr lang="en-US" smtClean="0"/>
              <a:t>1/28/25</a:t>
            </a:fld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FDC85BC-2D4A-2455-F522-E903DA5342C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618565"/>
            <a:ext cx="4725185" cy="54191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B25725-5A83-101D-641C-327811DF072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86528" y="1288927"/>
            <a:ext cx="6167272" cy="1988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AC57298-D02E-E1C3-4CCF-177C5C9F1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528" y="1449305"/>
            <a:ext cx="6167272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404C075-30E8-7F39-7D0C-B5B5E267E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528" y="2121377"/>
            <a:ext cx="6167272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D9A55-54CE-D7BB-E481-2BEF88EDD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7F1CE-A246-323E-1E68-981F77F1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8611" y="6370992"/>
            <a:ext cx="533400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45BD9723-5496-D344-038D-BEEEC122A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l="-706" t="-1197" r="19530" b="-1625"/>
          <a:stretch/>
        </p:blipFill>
        <p:spPr>
          <a:xfrm>
            <a:off x="7649026" y="4893906"/>
            <a:ext cx="4542972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79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1FC8A3-ABC0-105A-9E39-2114F4682FF0}"/>
              </a:ext>
            </a:extLst>
          </p:cNvPr>
          <p:cNvSpPr/>
          <p:nvPr userDrawn="1"/>
        </p:nvSpPr>
        <p:spPr>
          <a:xfrm>
            <a:off x="0" y="2285999"/>
            <a:ext cx="12191998" cy="4572001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A1C1D-FB2E-7D5E-3FF8-61A974262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9852212" cy="514286"/>
          </a:xfr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80D1E-7E5A-2438-F810-6C00B16F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7809D-45ED-43B1-B70C-0CD5511F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BD7E-321B-9946-B994-8F414FA7AA41}" type="datetime1">
              <a:rPr lang="en-US" smtClean="0"/>
              <a:t>1/28/25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C328FE-B329-6722-3B78-CEACB44546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61634"/>
            <a:ext cx="10650411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580667C-AC70-98F9-0EC2-B592BEF2EB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38381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88E40E7-1CDB-0435-4222-5A531C3DA0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8565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71A9A40-5A4B-E5F9-924C-AF7241349943}"/>
              </a:ext>
            </a:extLst>
          </p:cNvPr>
          <p:cNvSpPr/>
          <p:nvPr userDrawn="1"/>
        </p:nvSpPr>
        <p:spPr>
          <a:xfrm>
            <a:off x="9224683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E4609E-C3F6-C39B-571E-6582FDE01433}"/>
              </a:ext>
            </a:extLst>
          </p:cNvPr>
          <p:cNvSpPr/>
          <p:nvPr userDrawn="1"/>
        </p:nvSpPr>
        <p:spPr>
          <a:xfrm>
            <a:off x="5524498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C696B4-32E5-934C-C935-E51AE7515C7C}"/>
              </a:ext>
            </a:extLst>
          </p:cNvPr>
          <p:cNvSpPr/>
          <p:nvPr userDrawn="1"/>
        </p:nvSpPr>
        <p:spPr>
          <a:xfrm>
            <a:off x="1824317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001FD-0A00-0FAB-3A34-E057B9E74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6098D-EF89-FCA8-FFDB-C82DE463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CEEA9C-B7DA-B7D8-6817-7A94E5D6C1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4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9CA07A-314E-26D1-D90D-E572BA68A4DF}"/>
              </a:ext>
            </a:extLst>
          </p:cNvPr>
          <p:cNvSpPr/>
          <p:nvPr userDrawn="1"/>
        </p:nvSpPr>
        <p:spPr>
          <a:xfrm>
            <a:off x="0" y="0"/>
            <a:ext cx="12198066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6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6F94F-CAC7-5C32-EBD4-BD960E050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4662" y="1334422"/>
            <a:ext cx="6659137" cy="2484869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22988-F1AA-DBBE-F02E-E2F71D24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2A7940FE-AF57-B44F-B212-CBD5ACAAB258}" type="datetime1">
              <a:rPr lang="en-US" smtClean="0"/>
              <a:t>1/28/25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9E96-E2A6-9D71-62F8-648F8F37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F96D3-C1A8-1296-1C19-14C7D7F4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logo with a sun and waves&#10;&#10;Description automatically generated">
            <a:extLst>
              <a:ext uri="{FF2B5EF4-FFF2-40B4-BE49-F238E27FC236}">
                <a16:creationId xmlns:a16="http://schemas.microsoft.com/office/drawing/2014/main" id="{C970E0AE-CB1A-8B11-6D47-6976307A8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989" y="4317864"/>
            <a:ext cx="3737038" cy="21354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2688D-EB75-B3A5-1BF9-3E9014D2D169}"/>
              </a:ext>
            </a:extLst>
          </p:cNvPr>
          <p:cNvCxnSpPr>
            <a:cxnSpLocks/>
          </p:cNvCxnSpPr>
          <p:nvPr userDrawn="1"/>
        </p:nvCxnSpPr>
        <p:spPr>
          <a:xfrm>
            <a:off x="4558553" y="3819291"/>
            <a:ext cx="6930058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88CC5-66BE-D9A1-26B6-A57A5D055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4662" y="4020997"/>
            <a:ext cx="6659138" cy="591339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966A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9709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ingle Corner Rectangle 11">
            <a:extLst>
              <a:ext uri="{FF2B5EF4-FFF2-40B4-BE49-F238E27FC236}">
                <a16:creationId xmlns:a16="http://schemas.microsoft.com/office/drawing/2014/main" id="{CAEDC916-57DF-BB4D-7F78-FB7E9D5E985E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8337"/>
            <a:ext cx="10515600" cy="8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BAE3-4A54-0949-8849-FB00B552F7C0}" type="datetime1">
              <a:rPr lang="en-US" smtClean="0"/>
              <a:t>1/28/25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A6C3-F378-0F47-C911-FF0AA289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06F7BC-C090-9C96-90BE-07C033E04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46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C9C126FC-C15A-113C-E470-0EB41E330AF2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E154F-548C-B0B2-B215-0C5E762D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1FC7F-FF33-8B49-D70A-80CAFE800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6EE49-02A4-ED49-9EC1-037714F44EA9}" type="datetime1">
              <a:rPr lang="en-US" smtClean="0"/>
              <a:t>1/28/25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CC172-E997-0716-F60F-60760498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D31F0-B895-70F0-EE7A-5650FB77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27EF1-7351-3F7D-E505-9DEE773BC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3572A-E778-79D4-3347-436AEC590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2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8C70D-67B1-8E65-69EC-736D7C5A27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1628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B262A401-AD5B-0CE6-E386-2258158E0935}"/>
              </a:ext>
            </a:extLst>
          </p:cNvPr>
          <p:cNvSpPr/>
          <p:nvPr userDrawn="1"/>
        </p:nvSpPr>
        <p:spPr>
          <a:xfrm rot="10800000">
            <a:off x="6742906" y="0"/>
            <a:ext cx="5449094" cy="6356350"/>
          </a:xfrm>
          <a:prstGeom prst="round1Rect">
            <a:avLst/>
          </a:prstGeom>
          <a:gradFill>
            <a:gsLst>
              <a:gs pos="31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4341" y="2069690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rgbClr val="1B2E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/>
          <a:p>
            <a:fld id="{BD508DE6-6AEC-B44A-9C40-DFB391740E46}" type="datetime1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26DA5-4D83-5C29-07E5-963464AA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340" y="817002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7254340" y="1868271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66B53FB-915C-E92B-8330-F11889DAA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254030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263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389FC0-5D5A-3651-138D-C26B422DE045}"/>
              </a:ext>
            </a:extLst>
          </p:cNvPr>
          <p:cNvSpPr/>
          <p:nvPr userDrawn="1"/>
        </p:nvSpPr>
        <p:spPr>
          <a:xfrm rot="10800000">
            <a:off x="-6066" y="0"/>
            <a:ext cx="12296678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94922-6C02-2FF5-F2F6-9368B11A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13925-BA6C-82AE-CFF6-B86C83EF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17C329-285A-512B-B1FE-9DD10EC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348925"/>
            <a:ext cx="10515600" cy="60789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F038448C-B533-976D-AA0C-B0886E1CB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4965" y="545400"/>
            <a:ext cx="2562069" cy="256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3C2579-58F4-8CA4-49BC-89B96D4829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4814" b="84"/>
          <a:stretch/>
        </p:blipFill>
        <p:spPr>
          <a:xfrm>
            <a:off x="-1" y="-17013"/>
            <a:ext cx="12192000" cy="68673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038D57-4822-6BCF-7EEF-F40407B0EA38}"/>
              </a:ext>
            </a:extLst>
          </p:cNvPr>
          <p:cNvSpPr/>
          <p:nvPr userDrawn="1"/>
        </p:nvSpPr>
        <p:spPr>
          <a:xfrm>
            <a:off x="-1" y="-12358"/>
            <a:ext cx="12192000" cy="6858000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72469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1000" y="1567208"/>
            <a:ext cx="74942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1000" y="4230555"/>
            <a:ext cx="7494200" cy="803408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3385751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A526BF3F-0D20-8CD4-7FD5-AEC14A3034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032" y="4596622"/>
            <a:ext cx="1935892" cy="193589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A3D4F4-68BD-8C1B-AC9C-7B63EE54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</p:spPr>
        <p:txBody>
          <a:bodyPr anchor="ctr"/>
          <a:lstStyle>
            <a:lvl1pPr>
              <a:defRPr b="1" i="0">
                <a:solidFill>
                  <a:srgbClr val="85BDDF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AF694B6-2F51-1781-C312-2932274E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4184" y="6078103"/>
            <a:ext cx="3461773" cy="365125"/>
          </a:xfr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5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3C2579-58F4-8CA4-49BC-89B96D4829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449" b="12449"/>
          <a:stretch/>
        </p:blipFill>
        <p:spPr>
          <a:xfrm>
            <a:off x="1" y="-12358"/>
            <a:ext cx="12192000" cy="68673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038D57-4822-6BCF-7EEF-F40407B0EA38}"/>
              </a:ext>
            </a:extLst>
          </p:cNvPr>
          <p:cNvSpPr/>
          <p:nvPr userDrawn="1"/>
        </p:nvSpPr>
        <p:spPr>
          <a:xfrm>
            <a:off x="-1" y="-12358"/>
            <a:ext cx="6895071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938" y="1567208"/>
            <a:ext cx="5092878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8938" y="4230554"/>
            <a:ext cx="5092878" cy="1291437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543689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A526BF3F-0D20-8CD4-7FD5-AEC14A3034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1564" y="4230555"/>
            <a:ext cx="1935892" cy="193589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28E87EE-816B-E31E-462A-C29A2468A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19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038D57-4822-6BCF-7EEF-F40407B0EA38}"/>
              </a:ext>
            </a:extLst>
          </p:cNvPr>
          <p:cNvSpPr/>
          <p:nvPr userDrawn="1"/>
        </p:nvSpPr>
        <p:spPr>
          <a:xfrm>
            <a:off x="-1" y="-12358"/>
            <a:ext cx="6895071" cy="6870358"/>
          </a:xfrm>
          <a:prstGeom prst="rect">
            <a:avLst/>
          </a:prstGeom>
          <a:gradFill>
            <a:gsLst>
              <a:gs pos="28000">
                <a:srgbClr val="A2C7E3">
                  <a:alpha val="9514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938" y="1567208"/>
            <a:ext cx="5092878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8938" y="4230554"/>
            <a:ext cx="5092878" cy="1291437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543689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E296F-480C-3C2B-4F7C-C81302E6A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3319" y="6200689"/>
            <a:ext cx="338575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93097B-289B-26E3-2389-A52A94A8019B}"/>
              </a:ext>
            </a:extLst>
          </p:cNvPr>
          <p:cNvSpPr txBox="1">
            <a:spLocks/>
          </p:cNvSpPr>
          <p:nvPr userDrawn="1"/>
        </p:nvSpPr>
        <p:spPr>
          <a:xfrm>
            <a:off x="838200" y="619571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B64FC7E4-6BAC-4020-8E05-5A8A050D9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3946" y="5903120"/>
            <a:ext cx="817559" cy="81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8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5025B-8588-0AB1-A167-FD559DD96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C73AD-972E-8F33-187F-1AF918540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173" y="6200689"/>
            <a:ext cx="331161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8B031-02B5-DD69-F9CD-1B957340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5712"/>
            <a:ext cx="385119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1B2E5C"/>
                </a:solidFill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70092532-ECFB-7761-E1CB-401902A33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3946" y="5903120"/>
            <a:ext cx="817559" cy="8175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B42933-C7BD-B666-6311-DD62155CADE2}"/>
              </a:ext>
            </a:extLst>
          </p:cNvPr>
          <p:cNvCxnSpPr>
            <a:cxnSpLocks/>
          </p:cNvCxnSpPr>
          <p:nvPr userDrawn="1"/>
        </p:nvCxnSpPr>
        <p:spPr>
          <a:xfrm>
            <a:off x="642551" y="1406836"/>
            <a:ext cx="10799806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84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5025B-8588-0AB1-A167-FD559DD96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C73AD-972E-8F33-187F-1AF918540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3700" y="6200689"/>
            <a:ext cx="331161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8B031-02B5-DD69-F9CD-1B957340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9727" y="6195712"/>
            <a:ext cx="385119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1B2E5C"/>
                </a:solidFill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70092532-ECFB-7761-E1CB-401902A33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168" y="5969494"/>
            <a:ext cx="817559" cy="8175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B42933-C7BD-B666-6311-DD62155CADE2}"/>
              </a:ext>
            </a:extLst>
          </p:cNvPr>
          <p:cNvCxnSpPr>
            <a:cxnSpLocks/>
          </p:cNvCxnSpPr>
          <p:nvPr userDrawn="1"/>
        </p:nvCxnSpPr>
        <p:spPr>
          <a:xfrm>
            <a:off x="642551" y="1406836"/>
            <a:ext cx="10799806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76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B42933-C7BD-B666-6311-DD62155CADE2}"/>
              </a:ext>
            </a:extLst>
          </p:cNvPr>
          <p:cNvCxnSpPr>
            <a:cxnSpLocks/>
          </p:cNvCxnSpPr>
          <p:nvPr userDrawn="1"/>
        </p:nvCxnSpPr>
        <p:spPr>
          <a:xfrm>
            <a:off x="642551" y="1406836"/>
            <a:ext cx="10799806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69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B42933-C7BD-B666-6311-DD62155CADE2}"/>
              </a:ext>
            </a:extLst>
          </p:cNvPr>
          <p:cNvCxnSpPr>
            <a:cxnSpLocks/>
          </p:cNvCxnSpPr>
          <p:nvPr userDrawn="1"/>
        </p:nvCxnSpPr>
        <p:spPr>
          <a:xfrm>
            <a:off x="642551" y="1406836"/>
            <a:ext cx="10799806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738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4A27CF-F095-4AC4-211C-BA2BA1CE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7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07B4E-475B-711A-8286-B5000B9FC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B707-68C8-9207-99FA-C3CA7E6B2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fld id="{016E3A12-BBE3-A44E-8A42-8FAE52248FAD}" type="datetime1">
              <a:rPr lang="en-US" smtClean="0"/>
              <a:t>1/28/25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D0235-5627-4F3C-852A-9C3B8A412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485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F7F6F-2198-4F81-CFD4-3E2EA8B19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611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RM Connect" pitchFamily="2" charset="0"/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81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9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52" r:id="rId18"/>
    <p:sldLayoutId id="2147483658" r:id="rId19"/>
    <p:sldLayoutId id="2147483661" r:id="rId20"/>
    <p:sldLayoutId id="2147483660" r:id="rId21"/>
    <p:sldLayoutId id="2147483656" r:id="rId22"/>
    <p:sldLayoutId id="2147483650" r:id="rId23"/>
    <p:sldLayoutId id="2147483651" r:id="rId24"/>
    <p:sldLayoutId id="2147483653" r:id="rId25"/>
    <p:sldLayoutId id="2147483654" r:id="rId26"/>
    <p:sldLayoutId id="2147483657" r:id="rId27"/>
    <p:sldLayoutId id="2147483659" r:id="rId2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04C90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B3E8-718C-7F6F-E529-B8E9BBD15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227" y="1567208"/>
            <a:ext cx="9670973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Gopher Canyon Emergency Pipe Project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A2C4D-CC9E-8E09-06A5-07A5D6FA48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Helvetica"/>
                <a:cs typeface="Helvetica"/>
              </a:rPr>
              <a:t>Board of Directors Meeting</a:t>
            </a:r>
          </a:p>
          <a:p>
            <a:r>
              <a:rPr lang="en-US" dirty="0">
                <a:latin typeface="Helvetica"/>
                <a:cs typeface="Helvetica"/>
              </a:rPr>
              <a:t>January 28,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63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2EA7F-2216-E346-6BE0-662C876B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Paving Completed 12/3</a:t>
            </a:r>
          </a:p>
        </p:txBody>
      </p:sp>
      <p:pic>
        <p:nvPicPr>
          <p:cNvPr id="11" name="Content Placeholder 10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7518309B-56B6-3CDA-5646-3854F31E1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2927" y="1645686"/>
            <a:ext cx="5387622" cy="4040717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D03ECA-D79B-E5FD-9577-3A2E680B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9</a:t>
            </a:fld>
            <a:endParaRPr lang="en-US"/>
          </a:p>
        </p:txBody>
      </p:sp>
      <p:pic>
        <p:nvPicPr>
          <p:cNvPr id="14" name="Content Placeholder 13" descr="A picture containing sky, road, outdoor, tree&#10;&#10;Description automatically generated">
            <a:extLst>
              <a:ext uri="{FF2B5EF4-FFF2-40B4-BE49-F238E27FC236}">
                <a16:creationId xmlns:a16="http://schemas.microsoft.com/office/drawing/2014/main" id="{4105C229-69A7-34FD-CAF1-BDC40243C42A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591606" y="1645686"/>
            <a:ext cx="5387622" cy="4039641"/>
          </a:xfrm>
        </p:spPr>
      </p:pic>
    </p:spTree>
    <p:extLst>
      <p:ext uri="{BB962C8B-B14F-4D97-AF65-F5344CB8AC3E}">
        <p14:creationId xmlns:p14="http://schemas.microsoft.com/office/powerpoint/2010/main" val="2602328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D1EE5-7FE7-DF8B-8606-CDF96F60F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E350E-2CD3-96E8-C083-0BC660228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Slurry and Striping 12/10 – 12/12</a:t>
            </a:r>
          </a:p>
        </p:txBody>
      </p:sp>
      <p:pic>
        <p:nvPicPr>
          <p:cNvPr id="13" name="Content Placeholder 12" descr="A road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EC11F8D0-2030-B9C0-3F29-1EBBFDF2B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712"/>
          <a:stretch/>
        </p:blipFill>
        <p:spPr>
          <a:xfrm>
            <a:off x="6096000" y="1718231"/>
            <a:ext cx="5519384" cy="3903080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216AF5-C2C5-9FDB-C97E-ACF3DB06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10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23B13A-8137-A636-B1CF-F51FE530C06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r>
              <a:rPr lang="en-US" dirty="0"/>
              <a:t>1/7/2025</a:t>
            </a:r>
          </a:p>
        </p:txBody>
      </p:sp>
      <p:pic>
        <p:nvPicPr>
          <p:cNvPr id="4" name="Picture 3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7D7B6065-3AF1-94BA-7283-491A5283E6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000" t="27272" r="2513" b="12417"/>
          <a:stretch/>
        </p:blipFill>
        <p:spPr>
          <a:xfrm>
            <a:off x="689548" y="1718232"/>
            <a:ext cx="5219177" cy="39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0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uilding, night&#10;&#10;AI-generated content may be incorrect.">
            <a:extLst>
              <a:ext uri="{FF2B5EF4-FFF2-40B4-BE49-F238E27FC236}">
                <a16:creationId xmlns:a16="http://schemas.microsoft.com/office/drawing/2014/main" id="{7317778B-109D-CA9A-8A23-E90DB9CB3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9" y="254021"/>
            <a:ext cx="12120674" cy="66209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A3BE8F1-4122-506A-F14F-C627BE148FA4}"/>
              </a:ext>
            </a:extLst>
          </p:cNvPr>
          <p:cNvSpPr txBox="1"/>
          <p:nvPr/>
        </p:nvSpPr>
        <p:spPr>
          <a:xfrm>
            <a:off x="112429" y="3442902"/>
            <a:ext cx="17996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966AF"/>
                </a:solidFill>
                <a:latin typeface="Helvetica" pitchFamily="2" charset="0"/>
              </a:rPr>
              <a:t>July 26</a:t>
            </a:r>
            <a:br>
              <a:rPr lang="en-US" dirty="0">
                <a:solidFill>
                  <a:srgbClr val="0966AF"/>
                </a:solidFill>
                <a:latin typeface="Helvetica" pitchFamily="2" charset="0"/>
              </a:rPr>
            </a:br>
            <a:r>
              <a:rPr lang="en-US" sz="1600" dirty="0">
                <a:solidFill>
                  <a:srgbClr val="0966AF"/>
                </a:solidFill>
                <a:latin typeface="Helvetica" pitchFamily="2" charset="0"/>
              </a:rPr>
              <a:t>Main Break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F1AF8B-0B0D-3D68-D627-6980E1DE966F}"/>
              </a:ext>
            </a:extLst>
          </p:cNvPr>
          <p:cNvSpPr txBox="1"/>
          <p:nvPr/>
        </p:nvSpPr>
        <p:spPr>
          <a:xfrm>
            <a:off x="1344121" y="1142968"/>
            <a:ext cx="17996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966AF"/>
                </a:solidFill>
                <a:latin typeface="Helvetica" pitchFamily="2" charset="0"/>
              </a:rPr>
              <a:t>August 6</a:t>
            </a:r>
          </a:p>
          <a:p>
            <a:pPr algn="r"/>
            <a:r>
              <a:rPr lang="en-US" sz="1600" dirty="0">
                <a:solidFill>
                  <a:srgbClr val="0966AF"/>
                </a:solidFill>
                <a:latin typeface="Helvetica" pitchFamily="2" charset="0"/>
              </a:rPr>
              <a:t>Presented to E&amp;O Committee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CACF11-35F2-E909-A183-C79EDD638134}"/>
              </a:ext>
            </a:extLst>
          </p:cNvPr>
          <p:cNvSpPr txBox="1"/>
          <p:nvPr/>
        </p:nvSpPr>
        <p:spPr>
          <a:xfrm>
            <a:off x="1357367" y="2313074"/>
            <a:ext cx="17996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966AF"/>
                </a:solidFill>
                <a:latin typeface="Helvetica" pitchFamily="2" charset="0"/>
              </a:rPr>
              <a:t>August 27</a:t>
            </a:r>
          </a:p>
          <a:p>
            <a:pPr algn="r"/>
            <a:r>
              <a:rPr lang="en-US" sz="1600" dirty="0">
                <a:solidFill>
                  <a:srgbClr val="0966AF"/>
                </a:solidFill>
                <a:latin typeface="Helvetica" pitchFamily="2" charset="0"/>
              </a:rPr>
              <a:t>Board Approved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30A9A0-0153-3D60-519D-DD10A1A964F2}"/>
              </a:ext>
            </a:extLst>
          </p:cNvPr>
          <p:cNvSpPr txBox="1"/>
          <p:nvPr/>
        </p:nvSpPr>
        <p:spPr>
          <a:xfrm>
            <a:off x="2840737" y="2827349"/>
            <a:ext cx="17996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966AF"/>
                </a:solidFill>
                <a:latin typeface="Helvetica" pitchFamily="2" charset="0"/>
              </a:rPr>
              <a:t>Sept 30</a:t>
            </a:r>
          </a:p>
          <a:p>
            <a:pPr algn="r"/>
            <a:r>
              <a:rPr lang="en-US" sz="1600" dirty="0">
                <a:solidFill>
                  <a:srgbClr val="0966AF"/>
                </a:solidFill>
                <a:latin typeface="Helvetica" pitchFamily="2" charset="0"/>
              </a:rPr>
              <a:t>Started Pipe Installation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EE3DA0-72DD-9F23-1D35-0172AE27BDCD}"/>
              </a:ext>
            </a:extLst>
          </p:cNvPr>
          <p:cNvSpPr txBox="1"/>
          <p:nvPr/>
        </p:nvSpPr>
        <p:spPr>
          <a:xfrm>
            <a:off x="4065215" y="787031"/>
            <a:ext cx="17996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966AF"/>
                </a:solidFill>
                <a:latin typeface="Helvetica" pitchFamily="2" charset="0"/>
              </a:rPr>
              <a:t>Oct 3</a:t>
            </a:r>
          </a:p>
          <a:p>
            <a:pPr algn="r"/>
            <a:r>
              <a:rPr lang="en-US" sz="1600" dirty="0">
                <a:solidFill>
                  <a:srgbClr val="0966AF"/>
                </a:solidFill>
                <a:latin typeface="Helvetica" pitchFamily="2" charset="0"/>
              </a:rPr>
              <a:t>Finished Pipe Installation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29DE6E-748A-FA01-7D97-9C6A3D347339}"/>
              </a:ext>
            </a:extLst>
          </p:cNvPr>
          <p:cNvSpPr txBox="1"/>
          <p:nvPr/>
        </p:nvSpPr>
        <p:spPr>
          <a:xfrm>
            <a:off x="6311913" y="1743974"/>
            <a:ext cx="17996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966AF"/>
                </a:solidFill>
                <a:latin typeface="Helvetica" pitchFamily="2" charset="0"/>
              </a:rPr>
              <a:t>October 14</a:t>
            </a:r>
          </a:p>
          <a:p>
            <a:r>
              <a:rPr lang="en-US" sz="1600" dirty="0">
                <a:solidFill>
                  <a:srgbClr val="0966AF"/>
                </a:solidFill>
                <a:latin typeface="Helvetica" pitchFamily="2" charset="0"/>
              </a:rPr>
              <a:t>Tie in East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93115A-B859-ADBF-D116-DD20DDE68A19}"/>
              </a:ext>
            </a:extLst>
          </p:cNvPr>
          <p:cNvSpPr txBox="1"/>
          <p:nvPr/>
        </p:nvSpPr>
        <p:spPr>
          <a:xfrm>
            <a:off x="6311913" y="2706851"/>
            <a:ext cx="17996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966AF"/>
                </a:solidFill>
                <a:latin typeface="Helvetica" pitchFamily="2" charset="0"/>
              </a:rPr>
              <a:t>October 21</a:t>
            </a:r>
          </a:p>
          <a:p>
            <a:r>
              <a:rPr lang="en-US" sz="1600" dirty="0">
                <a:solidFill>
                  <a:srgbClr val="0966AF"/>
                </a:solidFill>
                <a:latin typeface="Helvetica" pitchFamily="2" charset="0"/>
              </a:rPr>
              <a:t>Tie in West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7B94D0-5C19-FBAE-6388-8DC7580C4264}"/>
              </a:ext>
            </a:extLst>
          </p:cNvPr>
          <p:cNvSpPr txBox="1"/>
          <p:nvPr/>
        </p:nvSpPr>
        <p:spPr>
          <a:xfrm>
            <a:off x="9015698" y="2467333"/>
            <a:ext cx="19761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966AF"/>
                </a:solidFill>
                <a:latin typeface="Helvetica" pitchFamily="2" charset="0"/>
              </a:rPr>
              <a:t>December 2024</a:t>
            </a:r>
          </a:p>
          <a:p>
            <a:r>
              <a:rPr lang="en-US" sz="1600" dirty="0">
                <a:solidFill>
                  <a:srgbClr val="0966AF"/>
                </a:solidFill>
                <a:latin typeface="Helvetica" pitchFamily="2" charset="0"/>
              </a:rPr>
              <a:t>Paving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37524F-08DE-7947-EBA5-B52AD4B0A4D1}"/>
              </a:ext>
            </a:extLst>
          </p:cNvPr>
          <p:cNvSpPr txBox="1"/>
          <p:nvPr/>
        </p:nvSpPr>
        <p:spPr>
          <a:xfrm>
            <a:off x="10352321" y="4208690"/>
            <a:ext cx="197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966AF"/>
                </a:solidFill>
                <a:latin typeface="Helvetica" pitchFamily="2" charset="0"/>
              </a:rPr>
              <a:t>2025</a:t>
            </a:r>
            <a:endParaRPr lang="en-US" sz="1600" dirty="0">
              <a:solidFill>
                <a:srgbClr val="0966AF"/>
              </a:solidFill>
              <a:latin typeface="Helvetica" pitchFamily="2" charset="0"/>
            </a:endParaRP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9593B5AC-4ABC-4C4D-2234-65C259911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856" y="433055"/>
            <a:ext cx="3708816" cy="709913"/>
          </a:xfrm>
        </p:spPr>
        <p:txBody>
          <a:bodyPr/>
          <a:lstStyle/>
          <a:p>
            <a:r>
              <a:rPr lang="en-US" dirty="0"/>
              <a:t>Project Timeline</a:t>
            </a:r>
          </a:p>
        </p:txBody>
      </p:sp>
      <p:pic>
        <p:nvPicPr>
          <p:cNvPr id="33" name="Picture 32" descr="Logo&#10;&#10;AI-generated content may be incorrect.">
            <a:extLst>
              <a:ext uri="{FF2B5EF4-FFF2-40B4-BE49-F238E27FC236}">
                <a16:creationId xmlns:a16="http://schemas.microsoft.com/office/drawing/2014/main" id="{BAB35678-C0A4-A610-EB38-B64CF7F67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14" y="5917016"/>
            <a:ext cx="817559" cy="81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9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7521-6DEB-9FE7-A57C-F919DF532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0377"/>
            <a:ext cx="3770870" cy="852818"/>
          </a:xfrm>
        </p:spPr>
        <p:txBody>
          <a:bodyPr/>
          <a:lstStyle/>
          <a:p>
            <a:r>
              <a:rPr lang="en-US" dirty="0"/>
              <a:t>Cost Summary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A24B62-9D78-E516-CA24-E02EAF948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966" y="1828800"/>
            <a:ext cx="4460551" cy="3954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$97,500 Paving</a:t>
            </a:r>
          </a:p>
          <a:p>
            <a:pPr marL="0" indent="0">
              <a:buNone/>
            </a:pPr>
            <a:r>
              <a:rPr lang="en-US" sz="2400" dirty="0"/>
              <a:t>$74,565 RMWD Labor</a:t>
            </a:r>
          </a:p>
          <a:p>
            <a:pPr marL="0" indent="0">
              <a:buNone/>
            </a:pPr>
            <a:r>
              <a:rPr lang="en-US" sz="2400" dirty="0"/>
              <a:t>$63,738 Pipe &amp; Parts</a:t>
            </a:r>
          </a:p>
          <a:p>
            <a:pPr marL="0" indent="0">
              <a:buNone/>
            </a:pPr>
            <a:r>
              <a:rPr lang="en-US" sz="2400" dirty="0"/>
              <a:t>$19,207 Equip. Rental</a:t>
            </a:r>
          </a:p>
          <a:p>
            <a:pPr marL="0" indent="0">
              <a:buNone/>
            </a:pPr>
            <a:r>
              <a:rPr lang="en-US" sz="2400" dirty="0"/>
              <a:t>$10,301 Traffic Control</a:t>
            </a:r>
          </a:p>
          <a:p>
            <a:pPr marL="0" indent="0">
              <a:buNone/>
            </a:pPr>
            <a:r>
              <a:rPr lang="en-US" sz="2400" dirty="0"/>
              <a:t>$9,276 Backfill Material</a:t>
            </a:r>
          </a:p>
          <a:p>
            <a:pPr marL="0" indent="0">
              <a:buNone/>
            </a:pPr>
            <a:br>
              <a:rPr lang="en-US" sz="2400" b="1" dirty="0"/>
            </a:br>
            <a:r>
              <a:rPr lang="en-US" sz="2400" b="1" dirty="0"/>
              <a:t>$274,587 Total Project Cost</a:t>
            </a:r>
          </a:p>
          <a:p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E55C504-9517-C1D9-5373-8558CB141A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511825"/>
              </p:ext>
            </p:extLst>
          </p:nvPr>
        </p:nvGraphicFramePr>
        <p:xfrm>
          <a:off x="5064836" y="1481397"/>
          <a:ext cx="6938535" cy="4648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A3803A-C78F-4C0C-BE82-88800806FC95}"/>
              </a:ext>
            </a:extLst>
          </p:cNvPr>
          <p:cNvCxnSpPr>
            <a:cxnSpLocks/>
          </p:cNvCxnSpPr>
          <p:nvPr/>
        </p:nvCxnSpPr>
        <p:spPr>
          <a:xfrm>
            <a:off x="654146" y="1615288"/>
            <a:ext cx="4877224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B4EAF6-0F30-F17C-FC7B-BEAA16B35433}"/>
              </a:ext>
            </a:extLst>
          </p:cNvPr>
          <p:cNvCxnSpPr>
            <a:cxnSpLocks/>
          </p:cNvCxnSpPr>
          <p:nvPr/>
        </p:nvCxnSpPr>
        <p:spPr>
          <a:xfrm>
            <a:off x="654146" y="4690769"/>
            <a:ext cx="4877224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019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62E5-0849-6A5E-9B3F-F18BCA48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78708"/>
            <a:ext cx="10515600" cy="60789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F12AF-E6D1-164A-E6EA-B5DEC0A7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4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B50DCFB-737C-BE28-CB8B-07FA291898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177696" y="1989634"/>
            <a:ext cx="3350608" cy="446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503" y="339869"/>
            <a:ext cx="5257800" cy="1763905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4D1B57-97A4-8AF7-91F1-6AA512A7F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72539" y="740169"/>
            <a:ext cx="5054381" cy="1112449"/>
          </a:xfrm>
        </p:spPr>
        <p:txBody>
          <a:bodyPr/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7/26 Main break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8/6 Presented to E&amp;O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D75BD962-E6BF-7561-FC89-B633F8197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03" y="2011414"/>
            <a:ext cx="5927599" cy="444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A57991-327E-703E-4687-92C00CADBD2C}"/>
              </a:ext>
            </a:extLst>
          </p:cNvPr>
          <p:cNvCxnSpPr>
            <a:cxnSpLocks/>
          </p:cNvCxnSpPr>
          <p:nvPr/>
        </p:nvCxnSpPr>
        <p:spPr>
          <a:xfrm flipH="1">
            <a:off x="4112863" y="608527"/>
            <a:ext cx="10507" cy="1112449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103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A2F9-732F-CD93-5FDF-A4775A89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B543902-38D1-6EC2-4C69-7600179D52D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7425"/>
          <a:stretch/>
        </p:blipFill>
        <p:spPr>
          <a:xfrm>
            <a:off x="509286" y="316369"/>
            <a:ext cx="11389490" cy="640510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E2D49-EC3C-E72A-9CB9-BF9F6F45DB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B073CA-E1DB-6646-8627-B9A066EC1A46}" type="slidenum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868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913BC-9FF5-9F30-3FE3-33C4C03B6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91806370-8C6E-2BEF-0008-67CEA9B458F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r="-2" b="53"/>
          <a:stretch/>
        </p:blipFill>
        <p:spPr>
          <a:xfrm>
            <a:off x="341197" y="182825"/>
            <a:ext cx="11555907" cy="64968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95346-F488-2CB4-C4FA-17042C8109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B073CA-E1DB-6646-8627-B9A066EC1A46}" type="slidenum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5848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1C150-E5D4-5CC5-C750-6033A184A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260" y="670376"/>
            <a:ext cx="3770870" cy="1059267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10" name="Content Placeholder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C27E416-136E-9074-8E12-CA41471BEB3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5079241" y="1073148"/>
            <a:ext cx="6274094" cy="470557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7B6A2-8158-A442-10C1-724279E03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026" y="2181345"/>
            <a:ext cx="4365012" cy="3601617"/>
          </a:xfrm>
        </p:spPr>
        <p:txBody>
          <a:bodyPr>
            <a:no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8/27 Board approved $600K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Emergency Paving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Emergency Pipe Project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Ordered pipe and fittings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9/26 Pipe Arrived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213B03-C570-AF5A-CAFC-7AC89EFCE6A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008813" y="2352675"/>
            <a:ext cx="5183187" cy="38369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F6D58E-0C8E-97E8-87F2-197FF7249D81}"/>
              </a:ext>
            </a:extLst>
          </p:cNvPr>
          <p:cNvCxnSpPr>
            <a:cxnSpLocks/>
          </p:cNvCxnSpPr>
          <p:nvPr/>
        </p:nvCxnSpPr>
        <p:spPr>
          <a:xfrm>
            <a:off x="654146" y="1825148"/>
            <a:ext cx="4450289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125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C83C2-6C50-D7F4-2CEA-F1AA06A77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1AB4-0663-F6A1-2C62-A0057BA32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260" y="670376"/>
            <a:ext cx="4365012" cy="1059267"/>
          </a:xfrm>
        </p:spPr>
        <p:txBody>
          <a:bodyPr>
            <a:noAutofit/>
          </a:bodyPr>
          <a:lstStyle/>
          <a:p>
            <a:r>
              <a:rPr lang="en-US" sz="3400" dirty="0"/>
              <a:t>Pipeline Installation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D48AD-5C60-E925-EA72-98110F2D4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026" y="2181345"/>
            <a:ext cx="4595464" cy="3601617"/>
          </a:xfrm>
        </p:spPr>
        <p:txBody>
          <a:bodyPr>
            <a:no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9/30 Started </a:t>
            </a:r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12-inch CML&amp;C pipe</a:t>
            </a:r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Upsizing from 8-inch</a:t>
            </a:r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4 days to install 350-feet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ECE2D7-25F9-E393-5960-9C7FF690326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008813" y="2352675"/>
            <a:ext cx="5183187" cy="38369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7EFC9E-5E18-0CDF-4FDF-1F5EE85DCD43}"/>
              </a:ext>
            </a:extLst>
          </p:cNvPr>
          <p:cNvCxnSpPr>
            <a:cxnSpLocks/>
          </p:cNvCxnSpPr>
          <p:nvPr/>
        </p:nvCxnSpPr>
        <p:spPr>
          <a:xfrm>
            <a:off x="654146" y="1825148"/>
            <a:ext cx="4450289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7" descr="A picture containing sky, outdoor, road, street&#10;&#10;Description automatically generated">
            <a:extLst>
              <a:ext uri="{FF2B5EF4-FFF2-40B4-BE49-F238E27FC236}">
                <a16:creationId xmlns:a16="http://schemas.microsoft.com/office/drawing/2014/main" id="{4CE3632C-9E63-7F51-6A89-0911223A7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503" y="288886"/>
            <a:ext cx="4705565" cy="627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22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5EBE9-11CD-F572-1BD8-DD0D7DDED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A8583-7FFE-C0EC-E4E9-1783C244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260" y="670376"/>
            <a:ext cx="4365012" cy="1059267"/>
          </a:xfrm>
        </p:spPr>
        <p:txBody>
          <a:bodyPr>
            <a:normAutofit/>
          </a:bodyPr>
          <a:lstStyle/>
          <a:p>
            <a:r>
              <a:rPr lang="en-US" dirty="0"/>
              <a:t>Project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C301F-479A-CC5D-1B1E-53129F1D5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026" y="2181345"/>
            <a:ext cx="4595464" cy="3601617"/>
          </a:xfrm>
        </p:spPr>
        <p:txBody>
          <a:bodyPr>
            <a:noAutofit/>
          </a:bodyPr>
          <a:lstStyle/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10/3 Finished Installing Pipe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10/7 Pipe Testing (3 Days)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Pressure testing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High-Chlorine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Flushing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Bac-T samples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D07DD4-9458-366E-BB82-B8379FACD62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008813" y="2352675"/>
            <a:ext cx="5183187" cy="38369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3DC5D3-EE05-FEEE-D951-A43C6AF17D01}"/>
              </a:ext>
            </a:extLst>
          </p:cNvPr>
          <p:cNvCxnSpPr>
            <a:cxnSpLocks/>
          </p:cNvCxnSpPr>
          <p:nvPr/>
        </p:nvCxnSpPr>
        <p:spPr>
          <a:xfrm>
            <a:off x="654146" y="1825148"/>
            <a:ext cx="4450289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779C6A5C-F75B-B69B-0069-347C03C117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81" r="10182"/>
          <a:stretch/>
        </p:blipFill>
        <p:spPr>
          <a:xfrm rot="5400000">
            <a:off x="5658433" y="324430"/>
            <a:ext cx="6857995" cy="62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48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0F081FBF-CBD1-DDE0-F33C-BDE2556CDEE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r="16843"/>
          <a:stretch/>
        </p:blipFill>
        <p:spPr>
          <a:xfrm rot="5400000">
            <a:off x="5384187" y="335756"/>
            <a:ext cx="6858001" cy="6186487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069929-4E84-5A2A-B868-C715482341C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r>
              <a:rPr lang="en-US" dirty="0"/>
              <a:t>1/7/2025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0678C-19E8-3EE1-314C-638A52719B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8600" y="6356350"/>
            <a:ext cx="533400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7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0BE29F-0BC1-7F70-A45A-EF7C656E2C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47" t="1447" r="15421"/>
          <a:stretch/>
        </p:blipFill>
        <p:spPr>
          <a:xfrm rot="5400000">
            <a:off x="-688100" y="639737"/>
            <a:ext cx="6858001" cy="5578525"/>
          </a:xfrm>
          <a:prstGeom prst="rect">
            <a:avLst/>
          </a:prstGeom>
        </p:spPr>
      </p:pic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09532F1B-C4FC-C8FA-2951-84A083F44277}"/>
              </a:ext>
            </a:extLst>
          </p:cNvPr>
          <p:cNvSpPr/>
          <p:nvPr/>
        </p:nvSpPr>
        <p:spPr>
          <a:xfrm>
            <a:off x="-44970" y="5595817"/>
            <a:ext cx="5816184" cy="759137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1000">
                <a:srgbClr val="97D8E9"/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3E7437-2C2B-FC09-C134-361F020C391F}"/>
              </a:ext>
            </a:extLst>
          </p:cNvPr>
          <p:cNvSpPr txBox="1">
            <a:spLocks/>
          </p:cNvSpPr>
          <p:nvPr/>
        </p:nvSpPr>
        <p:spPr>
          <a:xfrm>
            <a:off x="63941" y="5688971"/>
            <a:ext cx="5940114" cy="5728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 </a:t>
            </a:r>
            <a:r>
              <a:rPr lang="en-US" sz="2400" dirty="0"/>
              <a:t>10/14 Tie-in Eastside (2 working days)</a:t>
            </a:r>
          </a:p>
        </p:txBody>
      </p:sp>
    </p:spTree>
    <p:extLst>
      <p:ext uri="{BB962C8B-B14F-4D97-AF65-F5344CB8AC3E}">
        <p14:creationId xmlns:p14="http://schemas.microsoft.com/office/powerpoint/2010/main" val="3375475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558C4-AF67-49C1-858A-38FE2A539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factory, tool, dirty, fighter&#10;&#10;Description automatically generated">
            <a:extLst>
              <a:ext uri="{FF2B5EF4-FFF2-40B4-BE49-F238E27FC236}">
                <a16:creationId xmlns:a16="http://schemas.microsoft.com/office/drawing/2014/main" id="{50907198-EBFE-8CEE-ECF6-19DD4ABCC7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0637" b="4362"/>
          <a:stretch/>
        </p:blipFill>
        <p:spPr>
          <a:xfrm rot="10800000">
            <a:off x="0" y="-3"/>
            <a:ext cx="12192000" cy="6858002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F6A75-1050-B696-3C95-E1AA6ECD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8</a:t>
            </a:fld>
            <a:endParaRPr lang="en-U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329D3BBE-F423-6723-3322-E71E6C694C28}"/>
              </a:ext>
            </a:extLst>
          </p:cNvPr>
          <p:cNvSpPr/>
          <p:nvPr/>
        </p:nvSpPr>
        <p:spPr>
          <a:xfrm>
            <a:off x="0" y="5595817"/>
            <a:ext cx="5816184" cy="759137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99868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DC4FC-E33E-DF84-10BC-40A8D4848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21" y="5688971"/>
            <a:ext cx="5940114" cy="572827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 </a:t>
            </a:r>
            <a:r>
              <a:rPr lang="en-US" sz="2400" dirty="0"/>
              <a:t>10/21 Tie-in Westside (2 working days)</a:t>
            </a:r>
          </a:p>
        </p:txBody>
      </p:sp>
    </p:spTree>
    <p:extLst>
      <p:ext uri="{BB962C8B-B14F-4D97-AF65-F5344CB8AC3E}">
        <p14:creationId xmlns:p14="http://schemas.microsoft.com/office/powerpoint/2010/main" val="272794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f344c90f-364b-49e1-a841-9be359e427b7">
      <Terms xmlns="http://schemas.microsoft.com/office/infopath/2007/PartnerControls"/>
    </lcf76f155ced4ddcb4097134ff3c332f>
    <TaxCatchAll xmlns="cce760ad-711c-4517-8561-b3043782734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72974329FF3C4A8D0EE77737C670DF" ma:contentTypeVersion="18" ma:contentTypeDescription="Create a new document." ma:contentTypeScope="" ma:versionID="dcc8fd71d8ae08cca78832d96da57863">
  <xsd:schema xmlns:xsd="http://www.w3.org/2001/XMLSchema" xmlns:xs="http://www.w3.org/2001/XMLSchema" xmlns:p="http://schemas.microsoft.com/office/2006/metadata/properties" xmlns:ns1="http://schemas.microsoft.com/sharepoint/v3" xmlns:ns2="f344c90f-364b-49e1-a841-9be359e427b7" xmlns:ns3="cce760ad-711c-4517-8561-b3043782734a" targetNamespace="http://schemas.microsoft.com/office/2006/metadata/properties" ma:root="true" ma:fieldsID="c873cf55cce0870ccdbf37848ca0ce5d" ns1:_="" ns2:_="" ns3:_="">
    <xsd:import namespace="http://schemas.microsoft.com/sharepoint/v3"/>
    <xsd:import namespace="f344c90f-364b-49e1-a841-9be359e427b7"/>
    <xsd:import namespace="cce760ad-711c-4517-8561-b304378273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44c90f-364b-49e1-a841-9be359e427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28c951d-bda3-4f29-b1a6-c677ceeeac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e760ad-711c-4517-8561-b3043782734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23a9600-49a8-472d-95f4-2afc470790e8}" ma:internalName="TaxCatchAll" ma:showField="CatchAllData" ma:web="cce760ad-711c-4517-8561-b304378273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5DBD21-F7A0-4CD8-888D-A0B598F295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CE0CBC-64BF-40A0-928A-E3C15A82EA6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f344c90f-364b-49e1-a841-9be359e427b7"/>
    <ds:schemaRef ds:uri="cce760ad-711c-4517-8561-b3043782734a"/>
  </ds:schemaRefs>
</ds:datastoreItem>
</file>

<file path=customXml/itemProps3.xml><?xml version="1.0" encoding="utf-8"?>
<ds:datastoreItem xmlns:ds="http://schemas.openxmlformats.org/officeDocument/2006/customXml" ds:itemID="{95165E53-25B9-4848-A27B-B6A3FCCC6C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344c90f-364b-49e1-a841-9be359e427b7"/>
    <ds:schemaRef ds:uri="cce760ad-711c-4517-8561-b304378273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17544</TotalTime>
  <Words>214</Words>
  <Application>Microsoft Macintosh PowerPoint</Application>
  <PresentationFormat>Widescreen</PresentationFormat>
  <Paragraphs>73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Helvetica</vt:lpstr>
      <vt:lpstr>RM Connect</vt:lpstr>
      <vt:lpstr>Office Theme</vt:lpstr>
      <vt:lpstr>Gopher Canyon Emergency Pipe Project Update</vt:lpstr>
      <vt:lpstr>Background</vt:lpstr>
      <vt:lpstr>PowerPoint Presentation</vt:lpstr>
      <vt:lpstr>PowerPoint Presentation</vt:lpstr>
      <vt:lpstr>Background</vt:lpstr>
      <vt:lpstr>Pipeline Installation</vt:lpstr>
      <vt:lpstr>Project Update</vt:lpstr>
      <vt:lpstr>PowerPoint Presentation</vt:lpstr>
      <vt:lpstr> 10/21 Tie-in Westside (2 working days)</vt:lpstr>
      <vt:lpstr>Paving Completed 12/3</vt:lpstr>
      <vt:lpstr>Slurry and Striping 12/10 – 12/12</vt:lpstr>
      <vt:lpstr>Project Timeline</vt:lpstr>
      <vt:lpstr>Cost Summary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Weber</dc:creator>
  <cp:lastModifiedBy>Amanda Weber</cp:lastModifiedBy>
  <cp:revision>23</cp:revision>
  <dcterms:created xsi:type="dcterms:W3CDTF">2023-11-21T00:51:32Z</dcterms:created>
  <dcterms:modified xsi:type="dcterms:W3CDTF">2025-01-28T20:35:52Z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0x0101002672974329FF3C4A8D0EE77737C670DF</vt:lpwstr>
  </property>
</Properties>
</file>