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0"/>
  </p:notesMasterIdLst>
  <p:sldIdLst>
    <p:sldId id="259" r:id="rId2"/>
    <p:sldId id="318" r:id="rId3"/>
    <p:sldId id="320" r:id="rId4"/>
    <p:sldId id="345" r:id="rId5"/>
    <p:sldId id="343" r:id="rId6"/>
    <p:sldId id="347" r:id="rId7"/>
    <p:sldId id="280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293E03-0A5E-1EDC-7BA2-0E04136DD7A9}" name="Karleen Harp" initials="KH" userId="S::kharp@rainbowmwd.com::c37dbe31-4bdf-4b68-87b4-d2ec2d2120bb" providerId="AD"/>
  <p188:author id="{B74F024C-8B97-8C13-69F7-CC74AB18EC1B}" name="Jake Wiley" initials="JW" userId="S::jwiley@rainbowmwd.ca.gov::971435c7-3599-4c5f-9e6c-716cf03833c8" providerId="AD"/>
  <p188:author id="{FC383DAE-81F1-F27D-0E69-9B56824BEA7C}" name="Amanda Weber" initials="AW" userId="S::aweber@rainbowmwd.com::b0eca780-b977-4a41-a8f9-2109549d5f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4C90"/>
    <a:srgbClr val="25D491"/>
    <a:srgbClr val="C1F4B3"/>
    <a:srgbClr val="5B9349"/>
    <a:srgbClr val="8FC740"/>
    <a:srgbClr val="97D8E9"/>
    <a:srgbClr val="0966AF"/>
    <a:srgbClr val="1B2E5C"/>
    <a:srgbClr val="FEBF0F"/>
    <a:srgbClr val="F16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14D95A-6852-A34C-817E-4E1B1926F432}" v="1284" dt="2024-10-30T16:13:02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08"/>
    <p:restoredTop sz="83233"/>
  </p:normalViewPr>
  <p:slideViewPr>
    <p:cSldViewPr snapToGrid="0">
      <p:cViewPr>
        <p:scale>
          <a:sx n="96" d="100"/>
          <a:sy n="96" d="100"/>
        </p:scale>
        <p:origin x="45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71399-4CEA-F64B-ADAA-54B0DFF2365F}" type="datetimeFigureOut">
              <a:rPr lang="en-US" smtClean="0"/>
              <a:t>10/29/24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A2F4D-5C1C-834B-BEFA-52EB684A7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33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Rainbow Water leads with participation in Regional CropSWAP program</a:t>
            </a:r>
          </a:p>
          <a:p>
            <a:pPr lvl="1"/>
            <a:r>
              <a:rPr lang="en-US" dirty="0"/>
              <a:t>Strong uptick in application approval for the month of September</a:t>
            </a:r>
          </a:p>
          <a:p>
            <a:pPr lvl="1"/>
            <a:r>
              <a:rPr lang="en-US" dirty="0"/>
              <a:t>6 Submissions for Sept – mid Oct</a:t>
            </a:r>
          </a:p>
          <a:p>
            <a:pPr lvl="1"/>
            <a:r>
              <a:rPr lang="en-US" dirty="0"/>
              <a:t>Two projects rejected and resubmitted to meet requirements</a:t>
            </a:r>
          </a:p>
          <a:p>
            <a:r>
              <a:rPr lang="en-US" dirty="0"/>
              <a:t>Pre- inspection 2 are crop conversion, 1 avocado tree rejuvenation, 1 avocado rootstock</a:t>
            </a:r>
          </a:p>
          <a:p>
            <a:r>
              <a:rPr lang="en-US" dirty="0"/>
              <a:t>Used 565,700 in the communal fund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153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dirty="0"/>
              <a:t>One project was 80 acres for scheduling automation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648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04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Most common questions were related to detachment and rates</a:t>
            </a:r>
          </a:p>
          <a:p>
            <a:pPr lvl="1"/>
            <a:r>
              <a:rPr lang="en-US" dirty="0"/>
              <a:t>Gave away 285 pieces of promotional gear, bags and candy. Hand sanitizers and gardening kits were a big hit as were stickers.</a:t>
            </a:r>
          </a:p>
          <a:p>
            <a:pPr lvl="1"/>
            <a:r>
              <a:rPr lang="en-US" dirty="0"/>
              <a:t>Many FPUD customers were not aware of detachment, RMWD customers asked about wells, detachment, how it will work, and lower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085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D3C0C-2608-56FD-7132-74C97E4AD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D21107-4CE6-4951-A18F-D34E93676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A00C85-4DD8-A1C3-D4D2-8832AEF05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Reviewed careers in the water industry, cybersecurity, and how chemistry is a key subject for helping clean and transport water </a:t>
            </a:r>
          </a:p>
          <a:p>
            <a:pPr lvl="1"/>
            <a:r>
              <a:rPr lang="en-US" dirty="0"/>
              <a:t>Exit survey to get students feedback on the speakers bureau program</a:t>
            </a:r>
          </a:p>
          <a:p>
            <a:pPr lvl="1"/>
            <a:r>
              <a:rPr lang="en-US" dirty="0"/>
              <a:t>Extended invitation to Palomar College to speak with students enrolled in water and wastewater technology courses.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72996-1556-44A5-D29C-46E2030A7D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290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highlight>
                  <a:srgbClr val="FFFFFF"/>
                </a:highlight>
              </a:rPr>
              <a:t>Water Saving Incentive Program </a:t>
            </a:r>
            <a:r>
              <a:rPr lang="en-US" dirty="0">
                <a:effectLst/>
                <a:latin typeface="Optima" panose="02000503060000020004" pitchFamily="2" charset="0"/>
              </a:rPr>
              <a:t>Metropolitan’s Water Savings Incentive Program (WISP) is exclusively available to non-residential customers in our service area to increase water-use efficiency through funding high-efficiency equipment upgrades, installation of irrigation systems, and water </a:t>
            </a:r>
          </a:p>
          <a:p>
            <a:r>
              <a:rPr lang="en-US" dirty="0">
                <a:effectLst/>
                <a:latin typeface="Optima" panose="02000503060000020004" pitchFamily="2" charset="0"/>
              </a:rPr>
              <a:t>management services.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highlight>
                <a:srgbClr val="FFFFFF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ighlight>
                  <a:srgbClr val="FFFFFF"/>
                </a:highlight>
              </a:rPr>
              <a:t>Free tool to assess virtual water usage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91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Abbreviated committee meeting before the scheduled board meeting at 2pm.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01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995F338A-136C-B34F-ACDB-415D35B73F89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040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C9C126FC-C15A-113C-E470-0EB41E330AF2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E154F-548C-B0B2-B215-0C5E762D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1FC7F-FF33-8B49-D70A-80CAFE800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74C1-83AA-724F-8DDD-9268FE845052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D31F0-B895-70F0-EE7A-5650FB77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27EF1-7351-3F7D-E505-9DEE773BC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3572A-E778-79D4-3347-436AEC590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1CAB7F1-D9CD-920A-D3EC-141A3971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 dirty="0"/>
              <a:t>COMMUNICATIONS &amp; CUSTOMER SERVICE COMMITTEE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C9C126FC-C15A-113C-E470-0EB41E330AF2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E154F-548C-B0B2-B215-0C5E762D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D31F0-B895-70F0-EE7A-5650FB77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27EF1-7351-3F7D-E505-9DEE773BC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1CAB7F1-D9CD-920A-D3EC-141A3971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 dirty="0"/>
              <a:t>COMMUNICATIONS &amp; CUSTOMER SERVICE COMMITTEE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94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8C70D-67B1-8E65-69EC-736D7C5A27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1628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B262A401-AD5B-0CE6-E386-2258158E0935}"/>
              </a:ext>
            </a:extLst>
          </p:cNvPr>
          <p:cNvSpPr/>
          <p:nvPr userDrawn="1"/>
        </p:nvSpPr>
        <p:spPr>
          <a:xfrm rot="10800000">
            <a:off x="6742906" y="0"/>
            <a:ext cx="5449094" cy="6356350"/>
          </a:xfrm>
          <a:prstGeom prst="round1Rect">
            <a:avLst/>
          </a:prstGeom>
          <a:gradFill>
            <a:gsLst>
              <a:gs pos="31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4341" y="2069690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rgbClr val="1B2E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/>
          <a:p>
            <a:fld id="{6305AC6C-7EC7-5145-80FE-2B1CBC0907CB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340" y="817002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7254340" y="1868271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6B53FB-915C-E92B-8330-F11889DAA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254030"/>
            <a:ext cx="3036570" cy="1065805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623FD6C1-BA5C-C0FE-4909-24D1CE55A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 dirty="0"/>
              <a:t>COMMUNICATIONS &amp; CUSTOMER SERVICE COMMITTEE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426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389FC0-5D5A-3651-138D-C26B422DE045}"/>
              </a:ext>
            </a:extLst>
          </p:cNvPr>
          <p:cNvSpPr/>
          <p:nvPr userDrawn="1"/>
        </p:nvSpPr>
        <p:spPr>
          <a:xfrm rot="10800000">
            <a:off x="-6066" y="0"/>
            <a:ext cx="12296678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9BACE2-825C-4E86-B2A8-68309F29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64783D-5B4A-F741-83C6-344A72C7AC47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13925-BA6C-82AE-CFF6-B86C83EF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17C329-285A-512B-B1FE-9DD10EC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473" y="3652870"/>
            <a:ext cx="10515600" cy="6078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5" name="Picture 4" descr="A logo with a sun and waves&#10;&#10;Description automatically generated">
            <a:extLst>
              <a:ext uri="{FF2B5EF4-FFF2-40B4-BE49-F238E27FC236}">
                <a16:creationId xmlns:a16="http://schemas.microsoft.com/office/drawing/2014/main" id="{8EFA0F9A-E681-975C-8095-D69833ABAC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5232" y="464597"/>
            <a:ext cx="4947678" cy="282724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844DF-C450-C075-C007-2BCB048E1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COMMUNICATIONS &amp; CUSTOMER SERVICE COMMITTEE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8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97D370-1644-EA20-36B0-0F576613D1DE}"/>
              </a:ext>
            </a:extLst>
          </p:cNvPr>
          <p:cNvSpPr/>
          <p:nvPr userDrawn="1"/>
        </p:nvSpPr>
        <p:spPr>
          <a:xfrm>
            <a:off x="-6066" y="-1"/>
            <a:ext cx="12198066" cy="3106271"/>
          </a:xfrm>
          <a:prstGeom prst="rect">
            <a:avLst/>
          </a:prstGeom>
          <a:gradFill flip="none" rotWithShape="1">
            <a:gsLst>
              <a:gs pos="33000">
                <a:srgbClr val="0966AF">
                  <a:alpha val="84244"/>
                </a:srgbClr>
              </a:gs>
              <a:gs pos="84000">
                <a:schemeClr val="bg1"/>
              </a:gs>
              <a:gs pos="56000">
                <a:srgbClr val="97D8E9">
                  <a:alpha val="42409"/>
                </a:srgbClr>
              </a:gs>
              <a:gs pos="8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58D5F-E17A-719B-FD1E-2D4E10B2E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CC692-A0C9-EB4B-8A51-124CEDACF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2E0C2-7856-2959-8B03-40C27CA5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6B88-87BA-2641-8BAF-C8FCD863772D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8FC86-C04E-47A8-1A10-DB6B90BC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 dirty="0"/>
              <a:t>COMMUNICATIONS &amp; CUSTOMER SERVICE COMMITTEE MEETING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C8479-224A-930F-4886-0851C9BB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E63AF7-0B64-23FF-EF8D-8905A327FFCA}"/>
              </a:ext>
            </a:extLst>
          </p:cNvPr>
          <p:cNvCxnSpPr>
            <a:cxnSpLocks/>
          </p:cNvCxnSpPr>
          <p:nvPr userDrawn="1"/>
        </p:nvCxnSpPr>
        <p:spPr>
          <a:xfrm>
            <a:off x="846994" y="1288927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1BF62DD-D18D-625A-62BB-E5807DE77EF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60718" y="1817738"/>
            <a:ext cx="5631282" cy="4351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E7DA9-3501-A5D8-8B2B-3A144215A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3" r="32792"/>
          <a:stretch/>
        </p:blipFill>
        <p:spPr>
          <a:xfrm>
            <a:off x="8931166" y="223122"/>
            <a:ext cx="326083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A64277-E16C-7F5C-34ED-CECE4FF4F17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1"/>
            <a:ext cx="10515600" cy="6580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770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53235"/>
            <a:ext cx="5183188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36ECF7-2998-AFC9-588E-E353BAF03877}"/>
              </a:ext>
            </a:extLst>
          </p:cNvPr>
          <p:cNvCxnSpPr>
            <a:cxnSpLocks/>
          </p:cNvCxnSpPr>
          <p:nvPr userDrawn="1"/>
        </p:nvCxnSpPr>
        <p:spPr>
          <a:xfrm>
            <a:off x="846994" y="1463738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3235"/>
            <a:ext cx="5157787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06B1-6AC8-C547-97A4-7242AEDA87E2}" type="datetime1">
              <a:rPr lang="en-US" smtClean="0"/>
              <a:t>10/29/24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D86E75-C816-0D3B-23E7-D81AAD2BE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228031"/>
            <a:ext cx="4240924" cy="1065805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9FBB26F-7F2D-53BA-58BB-605EAB54EDCD}"/>
              </a:ext>
            </a:extLst>
          </p:cNvPr>
          <p:cNvSpPr txBox="1">
            <a:spLocks/>
          </p:cNvSpPr>
          <p:nvPr userDrawn="1"/>
        </p:nvSpPr>
        <p:spPr>
          <a:xfrm>
            <a:off x="5181600" y="6531417"/>
            <a:ext cx="6172200" cy="184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COMMUNICATIONS &amp; CUSTOMER SERVICE COMMITTEE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50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995F338A-136C-B34F-ACDB-415D35B73F89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F43393FC-CC56-9761-6D42-027B3AE6A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1000"/>
          </a:blip>
          <a:srcRect l="27241" t="-1197" r="867" b="-1625"/>
          <a:stretch/>
        </p:blipFill>
        <p:spPr>
          <a:xfrm>
            <a:off x="-6066" y="4670704"/>
            <a:ext cx="4023361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BB41F3DA-E501-B197-46F1-5B070E24627F}"/>
              </a:ext>
            </a:extLst>
          </p:cNvPr>
          <p:cNvSpPr/>
          <p:nvPr userDrawn="1"/>
        </p:nvSpPr>
        <p:spPr>
          <a:xfrm>
            <a:off x="0" y="471488"/>
            <a:ext cx="5029200" cy="6386511"/>
          </a:xfrm>
          <a:prstGeom prst="round1Rect">
            <a:avLst/>
          </a:prstGeom>
          <a:gradFill flip="none" rotWithShape="1"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05AC6C-7EC7-5145-80FE-2B1CBC0907CB}" type="datetime1">
              <a:rPr lang="en-US" smtClean="0"/>
              <a:pPr/>
              <a:t>10/29/24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780" y="1045465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487780" y="2096734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781" y="2298153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D83B433-67C0-53B8-5C1B-9301649944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7311" y="1045465"/>
            <a:ext cx="5821300" cy="4937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EE74E-40A2-AFBF-ECBC-77B7197D0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DE12E19F-886B-291D-4A24-D72F51F5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 dirty="0"/>
              <a:t>COMMUNICATIONS &amp; CUSTOMER SERVICE COMMITTEE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6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61052A-9689-E985-64EE-94A5B8AD30DA}"/>
              </a:ext>
            </a:extLst>
          </p:cNvPr>
          <p:cNvSpPr/>
          <p:nvPr userDrawn="1"/>
        </p:nvSpPr>
        <p:spPr>
          <a:xfrm>
            <a:off x="3563471" y="18856"/>
            <a:ext cx="8628527" cy="6858000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A86F2-565E-900F-58C7-76AC36435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528" y="573680"/>
            <a:ext cx="6167272" cy="71723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24CF0-5AF9-2E71-0B27-5E15CC392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4038" y="6374666"/>
            <a:ext cx="2743200" cy="365125"/>
          </a:xfrm>
        </p:spPr>
        <p:txBody>
          <a:bodyPr/>
          <a:lstStyle>
            <a:lvl1pPr>
              <a:defRPr>
                <a:solidFill>
                  <a:srgbClr val="1B2E5C"/>
                </a:solidFill>
              </a:defRPr>
            </a:lvl1pPr>
          </a:lstStyle>
          <a:p>
            <a:fld id="{2E248986-3079-8847-BFAC-9AC07298F152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FDC85BC-2D4A-2455-F522-E903DA5342C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618565"/>
            <a:ext cx="4725185" cy="54191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B25725-5A83-101D-641C-327811DF072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86528" y="1288927"/>
            <a:ext cx="6167272" cy="1988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AC57298-D02E-E1C3-4CCF-177C5C9F1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528" y="1449305"/>
            <a:ext cx="6167272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404C075-30E8-7F39-7D0C-B5B5E267E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528" y="2121377"/>
            <a:ext cx="6167272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7F1CE-A246-323E-1E68-981F77F1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8611" y="6370992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45BD9723-5496-D344-038D-BEEEC122A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l="-706" t="-1197" r="19530" b="-1625"/>
          <a:stretch/>
        </p:blipFill>
        <p:spPr>
          <a:xfrm>
            <a:off x="7649026" y="4893906"/>
            <a:ext cx="4542972" cy="1685646"/>
          </a:xfrm>
          <a:prstGeom prst="rect">
            <a:avLst/>
          </a:prstGeom>
        </p:spPr>
      </p:pic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7792EB4E-44D6-E8FA-5A76-8855098E50EC}"/>
              </a:ext>
            </a:extLst>
          </p:cNvPr>
          <p:cNvSpPr txBox="1">
            <a:spLocks/>
          </p:cNvSpPr>
          <p:nvPr userDrawn="1"/>
        </p:nvSpPr>
        <p:spPr>
          <a:xfrm>
            <a:off x="5181600" y="6531417"/>
            <a:ext cx="6172200" cy="184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COMMUNICATIONS &amp; CUSTOMER SERVICE COMMITTEE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7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1FC8A3-ABC0-105A-9E39-2114F4682FF0}"/>
              </a:ext>
            </a:extLst>
          </p:cNvPr>
          <p:cNvSpPr/>
          <p:nvPr userDrawn="1"/>
        </p:nvSpPr>
        <p:spPr>
          <a:xfrm>
            <a:off x="0" y="2285999"/>
            <a:ext cx="12191998" cy="4572001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A1C1D-FB2E-7D5E-3FF8-61A974262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9852212" cy="514286"/>
          </a:xfr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80D1E-7E5A-2438-F810-6C00B16F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7809D-45ED-43B1-B70C-0CD5511F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C93D6-0EF0-A14A-9126-265C614F6C27}" type="datetime1">
              <a:rPr lang="en-US" smtClean="0"/>
              <a:t>10/29/24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328FE-B329-6722-3B78-CEACB44546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61634"/>
            <a:ext cx="10650411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580667C-AC70-98F9-0EC2-B592BEF2E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38381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88E40E7-1CDB-0435-4222-5A531C3DA0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8565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71A9A40-5A4B-E5F9-924C-AF7241349943}"/>
              </a:ext>
            </a:extLst>
          </p:cNvPr>
          <p:cNvSpPr/>
          <p:nvPr userDrawn="1"/>
        </p:nvSpPr>
        <p:spPr>
          <a:xfrm>
            <a:off x="9224683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E4609E-C3F6-C39B-571E-6582FDE01433}"/>
              </a:ext>
            </a:extLst>
          </p:cNvPr>
          <p:cNvSpPr/>
          <p:nvPr userDrawn="1"/>
        </p:nvSpPr>
        <p:spPr>
          <a:xfrm>
            <a:off x="5524498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C696B4-32E5-934C-C935-E51AE7515C7C}"/>
              </a:ext>
            </a:extLst>
          </p:cNvPr>
          <p:cNvSpPr/>
          <p:nvPr userDrawn="1"/>
        </p:nvSpPr>
        <p:spPr>
          <a:xfrm>
            <a:off x="1824317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6098D-EF89-FCA8-FFDB-C82DE463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CEEA9C-B7DA-B7D8-6817-7A94E5D6C1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26845BB-5054-7090-0BF2-9B3EA481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 dirty="0"/>
              <a:t>COMMUNICATIONS &amp; CUSTOMER SERVICE COMMITTEE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40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9CA07A-314E-26D1-D90D-E572BA68A4DF}"/>
              </a:ext>
            </a:extLst>
          </p:cNvPr>
          <p:cNvSpPr/>
          <p:nvPr userDrawn="1"/>
        </p:nvSpPr>
        <p:spPr>
          <a:xfrm>
            <a:off x="0" y="0"/>
            <a:ext cx="12198066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6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6F94F-CAC7-5C32-EBD4-BD960E050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4662" y="1334422"/>
            <a:ext cx="6659137" cy="2484869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2988-F1AA-DBBE-F02E-E2F71D24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B3E92197-CD4B-B441-864B-5DA04B4D5298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9E96-E2A6-9D71-62F8-648F8F37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F96D3-C1A8-1296-1C19-14C7D7F4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logo with a sun and waves&#10;&#10;Description automatically generated">
            <a:extLst>
              <a:ext uri="{FF2B5EF4-FFF2-40B4-BE49-F238E27FC236}">
                <a16:creationId xmlns:a16="http://schemas.microsoft.com/office/drawing/2014/main" id="{C970E0AE-CB1A-8B11-6D47-6976307A8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989" y="4317864"/>
            <a:ext cx="3737038" cy="21354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2688D-EB75-B3A5-1BF9-3E9014D2D169}"/>
              </a:ext>
            </a:extLst>
          </p:cNvPr>
          <p:cNvCxnSpPr>
            <a:cxnSpLocks/>
          </p:cNvCxnSpPr>
          <p:nvPr userDrawn="1"/>
        </p:nvCxnSpPr>
        <p:spPr>
          <a:xfrm>
            <a:off x="4558553" y="3819291"/>
            <a:ext cx="6930058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88CC5-66BE-D9A1-26B6-A57A5D055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4662" y="4020997"/>
            <a:ext cx="6659138" cy="59133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966A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70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ingle Corner Rectangle 11">
            <a:extLst>
              <a:ext uri="{FF2B5EF4-FFF2-40B4-BE49-F238E27FC236}">
                <a16:creationId xmlns:a16="http://schemas.microsoft.com/office/drawing/2014/main" id="{CAEDC916-57DF-BB4D-7F78-FB7E9D5E985E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8337"/>
            <a:ext cx="10515600" cy="8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01DC-7CC6-4F45-B2A3-7E71C06D6525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06F7BC-C090-9C96-90BE-07C033E04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3CE2BD4C-F0D8-FCE9-E2FF-E46FEE523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 dirty="0"/>
              <a:t>COMMUNICATIONS &amp; CUSTOMER SERVICE COMMITTEE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4A27CF-F095-4AC4-211C-BA2BA1CE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7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07B4E-475B-711A-8286-B5000B9FC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B707-68C8-9207-99FA-C3CA7E6B2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fld id="{CE6FC62D-82D1-F943-B2A0-0CD620E791E5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D0235-5627-4F3C-852A-9C3B8A412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485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F7F6F-2198-4F81-CFD4-3E2EA8B19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611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RM Connect" pitchFamily="2" charset="0"/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81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8" r:id="rId3"/>
    <p:sldLayoutId id="2147483661" r:id="rId4"/>
    <p:sldLayoutId id="2147483660" r:id="rId5"/>
    <p:sldLayoutId id="2147483656" r:id="rId6"/>
    <p:sldLayoutId id="2147483650" r:id="rId7"/>
    <p:sldLayoutId id="2147483651" r:id="rId8"/>
    <p:sldLayoutId id="2147483653" r:id="rId9"/>
    <p:sldLayoutId id="2147483654" r:id="rId10"/>
    <p:sldLayoutId id="2147483662" r:id="rId11"/>
    <p:sldLayoutId id="2147483657" r:id="rId12"/>
    <p:sldLayoutId id="214748365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04C90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rt road on a mountain&#10;&#10;Description automatically generated">
            <a:extLst>
              <a:ext uri="{FF2B5EF4-FFF2-40B4-BE49-F238E27FC236}">
                <a16:creationId xmlns:a16="http://schemas.microsoft.com/office/drawing/2014/main" id="{4F431F46-0CEA-F51B-2324-EFAC092C8F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6EB3E8-718C-7F6F-E529-B8E9BBD15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2" y="1584004"/>
            <a:ext cx="7359868" cy="2258972"/>
          </a:xfrm>
        </p:spPr>
        <p:txBody>
          <a:bodyPr>
            <a:normAutofit/>
          </a:bodyPr>
          <a:lstStyle/>
          <a:p>
            <a:r>
              <a:rPr lang="en-US" dirty="0"/>
              <a:t>Communications &amp; Customer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A2C4D-CC9E-8E09-06A5-07A5D6FA4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4662" y="4020997"/>
            <a:ext cx="6659138" cy="458418"/>
          </a:xfrm>
        </p:spPr>
        <p:txBody>
          <a:bodyPr>
            <a:normAutofit/>
          </a:bodyPr>
          <a:lstStyle/>
          <a:p>
            <a:r>
              <a:rPr lang="en-US" dirty="0"/>
              <a:t>Committee Update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9A58E-A0E5-C98A-9AB9-D162CCBD5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64772" y="6348536"/>
            <a:ext cx="5489028" cy="365125"/>
          </a:xfrm>
        </p:spPr>
        <p:txBody>
          <a:bodyPr/>
          <a:lstStyle/>
          <a:p>
            <a:r>
              <a:rPr lang="en-US" dirty="0"/>
              <a:t>Board of Directors Meeting</a:t>
            </a:r>
            <a:r>
              <a:rPr lang="en-US" dirty="0">
                <a:solidFill>
                  <a:srgbClr val="FEBF0F"/>
                </a:solidFill>
              </a:rPr>
              <a:t> | </a:t>
            </a:r>
            <a:r>
              <a:rPr lang="en-US" dirty="0"/>
              <a:t>October 2024</a:t>
            </a:r>
          </a:p>
        </p:txBody>
      </p:sp>
    </p:spTree>
    <p:extLst>
      <p:ext uri="{BB962C8B-B14F-4D97-AF65-F5344CB8AC3E}">
        <p14:creationId xmlns:p14="http://schemas.microsoft.com/office/powerpoint/2010/main" val="305263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3C080-5695-76C5-0FAA-E37200F1E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F1FBB8-5390-5D52-FDCC-DAB75035E5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829" t="5066" b="11823"/>
          <a:stretch/>
        </p:blipFill>
        <p:spPr>
          <a:xfrm>
            <a:off x="6785812" y="0"/>
            <a:ext cx="5406188" cy="6858000"/>
          </a:xfrm>
          <a:prstGeom prst="rect">
            <a:avLst/>
          </a:prstGeom>
        </p:spPr>
      </p:pic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267A7F0F-3541-BA17-B24C-30CFAC33DF08}"/>
              </a:ext>
            </a:extLst>
          </p:cNvPr>
          <p:cNvSpPr/>
          <p:nvPr/>
        </p:nvSpPr>
        <p:spPr>
          <a:xfrm>
            <a:off x="1" y="356676"/>
            <a:ext cx="7540486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9D6CF-64D5-A5AF-67E0-03C0A772462E}"/>
              </a:ext>
            </a:extLst>
          </p:cNvPr>
          <p:cNvSpPr txBox="1"/>
          <p:nvPr/>
        </p:nvSpPr>
        <p:spPr>
          <a:xfrm>
            <a:off x="2656532" y="2296892"/>
            <a:ext cx="4903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2E5C"/>
                </a:solidFill>
                <a:latin typeface="Helvetica" pitchFamily="2" charset="0"/>
              </a:rPr>
              <a:t>Submissions to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BCEF9-EB36-05A5-671D-8E3ACBFF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7540486" cy="607890"/>
          </a:xfrm>
        </p:spPr>
        <p:txBody>
          <a:bodyPr>
            <a:normAutofit/>
          </a:bodyPr>
          <a:lstStyle/>
          <a:p>
            <a:r>
              <a:rPr lang="en-US" dirty="0"/>
              <a:t>CropSWAP Program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FEC466-85B2-12DE-584A-D26891CE533A}"/>
              </a:ext>
            </a:extLst>
          </p:cNvPr>
          <p:cNvSpPr txBox="1"/>
          <p:nvPr/>
        </p:nvSpPr>
        <p:spPr>
          <a:xfrm>
            <a:off x="1905376" y="3745404"/>
            <a:ext cx="92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B2E5C"/>
                </a:solidFill>
                <a:latin typeface="Helvetica" pitchFamily="2" charset="0"/>
              </a:rPr>
              <a:t>55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109127-0B63-E0E5-0EE1-6E7DA08C242C}"/>
              </a:ext>
            </a:extLst>
          </p:cNvPr>
          <p:cNvSpPr txBox="1"/>
          <p:nvPr/>
        </p:nvSpPr>
        <p:spPr>
          <a:xfrm>
            <a:off x="2656532" y="3852468"/>
            <a:ext cx="418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2E5C"/>
                </a:solidFill>
                <a:latin typeface="Helvetica" pitchFamily="2" charset="0"/>
              </a:rPr>
              <a:t>Projects Approved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2295C8-D238-E2E9-C7FE-0E7C2014CC71}"/>
              </a:ext>
            </a:extLst>
          </p:cNvPr>
          <p:cNvSpPr txBox="1"/>
          <p:nvPr/>
        </p:nvSpPr>
        <p:spPr>
          <a:xfrm>
            <a:off x="1846968" y="2172921"/>
            <a:ext cx="92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B2E5C"/>
                </a:solidFill>
                <a:latin typeface="Helvetica" pitchFamily="2" charset="0"/>
              </a:rPr>
              <a:t>67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5D333B-53D2-A040-BB0C-96872D3320D1}"/>
              </a:ext>
            </a:extLst>
          </p:cNvPr>
          <p:cNvSpPr txBox="1"/>
          <p:nvPr/>
        </p:nvSpPr>
        <p:spPr>
          <a:xfrm>
            <a:off x="2663843" y="5394352"/>
            <a:ext cx="4187688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2E5C"/>
                </a:solidFill>
                <a:latin typeface="Helvetica" pitchFamily="2" charset="0"/>
              </a:rPr>
              <a:t>Pre-Inspection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EFB11-54F1-7717-FABA-D4B8160B0731}"/>
              </a:ext>
            </a:extLst>
          </p:cNvPr>
          <p:cNvSpPr/>
          <p:nvPr/>
        </p:nvSpPr>
        <p:spPr>
          <a:xfrm>
            <a:off x="8378686" y="3515249"/>
            <a:ext cx="3813313" cy="2656951"/>
          </a:xfrm>
          <a:prstGeom prst="rect">
            <a:avLst/>
          </a:prstGeom>
          <a:solidFill>
            <a:srgbClr val="8FC740">
              <a:alpha val="7877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1ABF1-D0DF-8E82-DE76-3CF421BCDECD}"/>
              </a:ext>
            </a:extLst>
          </p:cNvPr>
          <p:cNvSpPr txBox="1"/>
          <p:nvPr/>
        </p:nvSpPr>
        <p:spPr>
          <a:xfrm>
            <a:off x="8616825" y="4642998"/>
            <a:ext cx="329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In Reserved Grant </a:t>
            </a:r>
            <a:br>
              <a:rPr lang="en-US" sz="24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Funding for </a:t>
            </a:r>
            <a:br>
              <a:rPr lang="en-US" sz="24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Approved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FEF51-F5A0-78DC-807F-3EE1C4358BE3}"/>
              </a:ext>
            </a:extLst>
          </p:cNvPr>
          <p:cNvSpPr txBox="1"/>
          <p:nvPr/>
        </p:nvSpPr>
        <p:spPr>
          <a:xfrm>
            <a:off x="8616825" y="3812001"/>
            <a:ext cx="3294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1B2E5C"/>
                </a:solidFill>
                <a:latin typeface="Helvetica" pitchFamily="2" charset="0"/>
              </a:rPr>
              <a:t>$765,700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A69126-232E-55C7-2697-F0EFF6279F77}"/>
              </a:ext>
            </a:extLst>
          </p:cNvPr>
          <p:cNvSpPr/>
          <p:nvPr/>
        </p:nvSpPr>
        <p:spPr>
          <a:xfrm>
            <a:off x="398933" y="1943581"/>
            <a:ext cx="1359802" cy="1359802"/>
          </a:xfrm>
          <a:prstGeom prst="ellipse">
            <a:avLst/>
          </a:prstGeom>
          <a:solidFill>
            <a:srgbClr val="5B9349">
              <a:alpha val="8601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F6E08A-5280-82E0-EE33-DAF2EF0696F0}"/>
              </a:ext>
            </a:extLst>
          </p:cNvPr>
          <p:cNvSpPr/>
          <p:nvPr/>
        </p:nvSpPr>
        <p:spPr>
          <a:xfrm>
            <a:off x="537401" y="2099062"/>
            <a:ext cx="1058122" cy="1058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</a:t>
            </a:r>
          </a:p>
        </p:txBody>
      </p:sp>
      <p:pic>
        <p:nvPicPr>
          <p:cNvPr id="38" name="Graphic 37" descr="Internet outline">
            <a:extLst>
              <a:ext uri="{FF2B5EF4-FFF2-40B4-BE49-F238E27FC236}">
                <a16:creationId xmlns:a16="http://schemas.microsoft.com/office/drawing/2014/main" id="{D10411EC-F1DF-3639-A94D-4B1506F37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822" y="2114595"/>
            <a:ext cx="914400" cy="9144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BDAB8B1-A37E-D5F2-6CAC-A8967BDA47E7}"/>
              </a:ext>
            </a:extLst>
          </p:cNvPr>
          <p:cNvSpPr/>
          <p:nvPr/>
        </p:nvSpPr>
        <p:spPr>
          <a:xfrm>
            <a:off x="402468" y="3434177"/>
            <a:ext cx="1359802" cy="1359802"/>
          </a:xfrm>
          <a:prstGeom prst="ellipse">
            <a:avLst/>
          </a:prstGeom>
          <a:solidFill>
            <a:srgbClr val="5B9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F6F041-31CB-048F-BA84-4E4991556A29}"/>
              </a:ext>
            </a:extLst>
          </p:cNvPr>
          <p:cNvSpPr/>
          <p:nvPr/>
        </p:nvSpPr>
        <p:spPr>
          <a:xfrm>
            <a:off x="542835" y="3587465"/>
            <a:ext cx="1058122" cy="1058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</a:t>
            </a:r>
          </a:p>
        </p:txBody>
      </p:sp>
      <p:pic>
        <p:nvPicPr>
          <p:cNvPr id="31" name="Graphic 30" descr="Inbox Check outline">
            <a:extLst>
              <a:ext uri="{FF2B5EF4-FFF2-40B4-BE49-F238E27FC236}">
                <a16:creationId xmlns:a16="http://schemas.microsoft.com/office/drawing/2014/main" id="{8AC78A24-A4FF-68C4-475A-64D80F2AC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2917" y="3607467"/>
            <a:ext cx="914400" cy="9144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C2FA99D-7E41-FCDC-F2F4-D91F74B64283}"/>
              </a:ext>
            </a:extLst>
          </p:cNvPr>
          <p:cNvSpPr/>
          <p:nvPr/>
        </p:nvSpPr>
        <p:spPr>
          <a:xfrm>
            <a:off x="410659" y="4983261"/>
            <a:ext cx="1359802" cy="1359802"/>
          </a:xfrm>
          <a:prstGeom prst="ellipse">
            <a:avLst/>
          </a:prstGeom>
          <a:solidFill>
            <a:srgbClr val="5B9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F2E5F64-9CC7-CDFE-D7A2-D22A49675F94}"/>
              </a:ext>
            </a:extLst>
          </p:cNvPr>
          <p:cNvSpPr/>
          <p:nvPr/>
        </p:nvSpPr>
        <p:spPr>
          <a:xfrm>
            <a:off x="551026" y="5136549"/>
            <a:ext cx="1058122" cy="1058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BBBD1E-8C69-5585-FA81-F05D637266E1}"/>
              </a:ext>
            </a:extLst>
          </p:cNvPr>
          <p:cNvSpPr txBox="1"/>
          <p:nvPr/>
        </p:nvSpPr>
        <p:spPr>
          <a:xfrm>
            <a:off x="2036068" y="5310412"/>
            <a:ext cx="694081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B2E5C"/>
                </a:solidFill>
                <a:latin typeface="Helvetica" pitchFamily="2" charset="0"/>
              </a:rPr>
              <a:t>4</a:t>
            </a:r>
          </a:p>
        </p:txBody>
      </p:sp>
      <p:pic>
        <p:nvPicPr>
          <p:cNvPr id="35" name="Graphic 34" descr="Magnifying glass outline">
            <a:extLst>
              <a:ext uri="{FF2B5EF4-FFF2-40B4-BE49-F238E27FC236}">
                <a16:creationId xmlns:a16="http://schemas.microsoft.com/office/drawing/2014/main" id="{412DC8CA-9EA1-5154-6F2A-11B12BF807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9080" y="5250323"/>
            <a:ext cx="803478" cy="80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97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E6D47F-61BC-29ED-162F-AA458548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5" r="195" b="15854"/>
          <a:stretch/>
        </p:blipFill>
        <p:spPr>
          <a:xfrm flipH="1">
            <a:off x="-1239" y="-1"/>
            <a:ext cx="1219323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E1E1B8-5975-5252-3063-C59692BBD7DC}"/>
              </a:ext>
            </a:extLst>
          </p:cNvPr>
          <p:cNvSpPr/>
          <p:nvPr/>
        </p:nvSpPr>
        <p:spPr>
          <a:xfrm>
            <a:off x="0" y="0"/>
            <a:ext cx="10567370" cy="6858000"/>
          </a:xfrm>
          <a:prstGeom prst="rect">
            <a:avLst/>
          </a:prstGeom>
          <a:gradFill>
            <a:gsLst>
              <a:gs pos="40000">
                <a:schemeClr val="bg1">
                  <a:lumMod val="26000"/>
                  <a:lumOff val="74000"/>
                </a:schemeClr>
              </a:gs>
              <a:gs pos="96000">
                <a:schemeClr val="accent6">
                  <a:lumMod val="40000"/>
                  <a:lumOff val="60000"/>
                  <a:alpha val="64147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3C080-5695-76C5-0FAA-E37200F1E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2295C8-D238-E2E9-C7FE-0E7C2014CC71}"/>
              </a:ext>
            </a:extLst>
          </p:cNvPr>
          <p:cNvSpPr txBox="1"/>
          <p:nvPr/>
        </p:nvSpPr>
        <p:spPr>
          <a:xfrm>
            <a:off x="1041871" y="6026454"/>
            <a:ext cx="92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23</a:t>
            </a:r>
          </a:p>
        </p:txBody>
      </p:sp>
      <p:sp>
        <p:nvSpPr>
          <p:cNvPr id="21" name="Round Single Corner Rectangle 20">
            <a:extLst>
              <a:ext uri="{FF2B5EF4-FFF2-40B4-BE49-F238E27FC236}">
                <a16:creationId xmlns:a16="http://schemas.microsoft.com/office/drawing/2014/main" id="{14595568-C543-8E52-1B61-F55C7CFF4071}"/>
              </a:ext>
            </a:extLst>
          </p:cNvPr>
          <p:cNvSpPr/>
          <p:nvPr/>
        </p:nvSpPr>
        <p:spPr>
          <a:xfrm>
            <a:off x="3312" y="208372"/>
            <a:ext cx="11155017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9D6CF-64D5-A5AF-67E0-03C0A772462E}"/>
              </a:ext>
            </a:extLst>
          </p:cNvPr>
          <p:cNvSpPr txBox="1"/>
          <p:nvPr/>
        </p:nvSpPr>
        <p:spPr>
          <a:xfrm>
            <a:off x="1712035" y="6158772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Avocado Rootstock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BCEF9-EB36-05A5-671D-8E3ACBFF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3470"/>
            <a:ext cx="8968410" cy="607890"/>
          </a:xfrm>
        </p:spPr>
        <p:txBody>
          <a:bodyPr>
            <a:normAutofit/>
          </a:bodyPr>
          <a:lstStyle/>
          <a:p>
            <a:r>
              <a:rPr lang="en-US" dirty="0"/>
              <a:t>Total Applications by Project Type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E250A-598B-9555-EEF7-B89D5E939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1952" y="1646739"/>
            <a:ext cx="5749803" cy="46456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9CCCA7-59E7-7427-66AD-9891E1143154}"/>
              </a:ext>
            </a:extLst>
          </p:cNvPr>
          <p:cNvSpPr txBox="1"/>
          <p:nvPr/>
        </p:nvSpPr>
        <p:spPr>
          <a:xfrm>
            <a:off x="4695556" y="1511707"/>
            <a:ext cx="804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AC3DB-4D35-C08E-91C8-9E98F9CA4D44}"/>
              </a:ext>
            </a:extLst>
          </p:cNvPr>
          <p:cNvSpPr txBox="1"/>
          <p:nvPr/>
        </p:nvSpPr>
        <p:spPr>
          <a:xfrm>
            <a:off x="5339242" y="1644025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Crop Conversion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B505B-7EC7-DE1E-94BC-94B6E355B95B}"/>
              </a:ext>
            </a:extLst>
          </p:cNvPr>
          <p:cNvSpPr txBox="1"/>
          <p:nvPr/>
        </p:nvSpPr>
        <p:spPr>
          <a:xfrm>
            <a:off x="5127498" y="2509248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D0AA9-A424-DC74-10F3-118B9E42DA7A}"/>
              </a:ext>
            </a:extLst>
          </p:cNvPr>
          <p:cNvSpPr txBox="1"/>
          <p:nvPr/>
        </p:nvSpPr>
        <p:spPr>
          <a:xfrm>
            <a:off x="5500050" y="2641566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Avocado Rejuvenation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587DF2-1FEE-72F0-D1E3-700B7D2D5C5F}"/>
              </a:ext>
            </a:extLst>
          </p:cNvPr>
          <p:cNvSpPr txBox="1"/>
          <p:nvPr/>
        </p:nvSpPr>
        <p:spPr>
          <a:xfrm>
            <a:off x="6095353" y="3073559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0C15E7-8E58-5F29-A52A-23EABDA77512}"/>
              </a:ext>
            </a:extLst>
          </p:cNvPr>
          <p:cNvSpPr txBox="1"/>
          <p:nvPr/>
        </p:nvSpPr>
        <p:spPr>
          <a:xfrm>
            <a:off x="6467905" y="3205877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Soil Moisture Sensors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648A97-09F0-4308-F6F6-E50243100B40}"/>
              </a:ext>
            </a:extLst>
          </p:cNvPr>
          <p:cNvSpPr txBox="1"/>
          <p:nvPr/>
        </p:nvSpPr>
        <p:spPr>
          <a:xfrm>
            <a:off x="6127780" y="3634292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6D8BE9-AE4C-1303-7962-501905E5E5B0}"/>
              </a:ext>
            </a:extLst>
          </p:cNvPr>
          <p:cNvSpPr txBox="1"/>
          <p:nvPr/>
        </p:nvSpPr>
        <p:spPr>
          <a:xfrm>
            <a:off x="6500332" y="3766610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Mulching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4A0157-F27E-AD75-5A5A-E81B1C37BA2D}"/>
              </a:ext>
            </a:extLst>
          </p:cNvPr>
          <p:cNvSpPr txBox="1"/>
          <p:nvPr/>
        </p:nvSpPr>
        <p:spPr>
          <a:xfrm>
            <a:off x="6127780" y="4190886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972A00-2A9F-8E94-058F-0831F3802ED6}"/>
              </a:ext>
            </a:extLst>
          </p:cNvPr>
          <p:cNvSpPr txBox="1"/>
          <p:nvPr/>
        </p:nvSpPr>
        <p:spPr>
          <a:xfrm>
            <a:off x="6500332" y="4323204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Scheduling Automation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F84B81-E3A3-2E10-604C-98B60DA7F213}"/>
              </a:ext>
            </a:extLst>
          </p:cNvPr>
          <p:cNvSpPr txBox="1"/>
          <p:nvPr/>
        </p:nvSpPr>
        <p:spPr>
          <a:xfrm>
            <a:off x="6135108" y="4736685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311807-8042-009F-67EF-FB9891A7B4E2}"/>
              </a:ext>
            </a:extLst>
          </p:cNvPr>
          <p:cNvSpPr txBox="1"/>
          <p:nvPr/>
        </p:nvSpPr>
        <p:spPr>
          <a:xfrm>
            <a:off x="6507660" y="4869003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Uniformity Improvements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185A1B-3AE7-CE95-9DC6-A176BA2ABA8B}"/>
              </a:ext>
            </a:extLst>
          </p:cNvPr>
          <p:cNvSpPr txBox="1"/>
          <p:nvPr/>
        </p:nvSpPr>
        <p:spPr>
          <a:xfrm>
            <a:off x="6135108" y="5288292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1AD9BC-B35C-4EFC-C27D-BE22DB251B6D}"/>
              </a:ext>
            </a:extLst>
          </p:cNvPr>
          <p:cNvSpPr txBox="1"/>
          <p:nvPr/>
        </p:nvSpPr>
        <p:spPr>
          <a:xfrm>
            <a:off x="6507660" y="5420610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Nutrient Management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A17363-86C0-E54B-2359-B52166D543DB}"/>
              </a:ext>
            </a:extLst>
          </p:cNvPr>
          <p:cNvSpPr txBox="1"/>
          <p:nvPr/>
        </p:nvSpPr>
        <p:spPr>
          <a:xfrm>
            <a:off x="6157057" y="5795622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6043EF-BD4F-0F80-D1AE-B296709B6DE5}"/>
              </a:ext>
            </a:extLst>
          </p:cNvPr>
          <p:cNvSpPr txBox="1"/>
          <p:nvPr/>
        </p:nvSpPr>
        <p:spPr>
          <a:xfrm>
            <a:off x="6529609" y="5927940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Cover Crops</a:t>
            </a:r>
          </a:p>
        </p:txBody>
      </p:sp>
    </p:spTree>
    <p:extLst>
      <p:ext uri="{BB962C8B-B14F-4D97-AF65-F5344CB8AC3E}">
        <p14:creationId xmlns:p14="http://schemas.microsoft.com/office/powerpoint/2010/main" val="2760690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E6D47F-61BC-29ED-162F-AA458548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07" b="7707"/>
          <a:stretch/>
        </p:blipFill>
        <p:spPr>
          <a:xfrm>
            <a:off x="-1239" y="-1"/>
            <a:ext cx="12225131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E1E1B8-5975-5252-3063-C59692BBD7DC}"/>
              </a:ext>
            </a:extLst>
          </p:cNvPr>
          <p:cNvSpPr/>
          <p:nvPr/>
        </p:nvSpPr>
        <p:spPr>
          <a:xfrm>
            <a:off x="1903914" y="0"/>
            <a:ext cx="10319978" cy="6858000"/>
          </a:xfrm>
          <a:prstGeom prst="rect">
            <a:avLst/>
          </a:prstGeom>
          <a:gradFill>
            <a:gsLst>
              <a:gs pos="40000">
                <a:schemeClr val="bg1">
                  <a:lumMod val="26000"/>
                  <a:lumOff val="74000"/>
                </a:schemeClr>
              </a:gs>
              <a:gs pos="96000">
                <a:schemeClr val="accent6">
                  <a:lumMod val="40000"/>
                  <a:lumOff val="60000"/>
                  <a:alpha val="64147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3C080-5695-76C5-0FAA-E37200F1E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3</a:t>
            </a:fld>
            <a:endParaRPr lang="en-US" dirty="0"/>
          </a:p>
        </p:txBody>
      </p:sp>
      <p:sp>
        <p:nvSpPr>
          <p:cNvPr id="21" name="Round Single Corner Rectangle 20">
            <a:extLst>
              <a:ext uri="{FF2B5EF4-FFF2-40B4-BE49-F238E27FC236}">
                <a16:creationId xmlns:a16="http://schemas.microsoft.com/office/drawing/2014/main" id="{14595568-C543-8E52-1B61-F55C7CFF4071}"/>
              </a:ext>
            </a:extLst>
          </p:cNvPr>
          <p:cNvSpPr/>
          <p:nvPr/>
        </p:nvSpPr>
        <p:spPr>
          <a:xfrm>
            <a:off x="3312" y="208372"/>
            <a:ext cx="11155017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BCEF9-EB36-05A5-671D-8E3ACBFF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3470"/>
            <a:ext cx="8968410" cy="607890"/>
          </a:xfrm>
        </p:spPr>
        <p:txBody>
          <a:bodyPr>
            <a:normAutofit/>
          </a:bodyPr>
          <a:lstStyle/>
          <a:p>
            <a:r>
              <a:rPr lang="en-US" dirty="0"/>
              <a:t>Average Project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E250A-598B-9555-EEF7-B89D5E939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45026" y="409369"/>
            <a:ext cx="8680417" cy="73688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2648A97-09F0-4308-F6F6-E50243100B40}"/>
              </a:ext>
            </a:extLst>
          </p:cNvPr>
          <p:cNvSpPr txBox="1"/>
          <p:nvPr/>
        </p:nvSpPr>
        <p:spPr>
          <a:xfrm>
            <a:off x="5965420" y="1713716"/>
            <a:ext cx="503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Avocado Rootstock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6D8BE9-AE4C-1303-7962-501905E5E5B0}"/>
              </a:ext>
            </a:extLst>
          </p:cNvPr>
          <p:cNvSpPr txBox="1"/>
          <p:nvPr/>
        </p:nvSpPr>
        <p:spPr>
          <a:xfrm>
            <a:off x="5965419" y="2254951"/>
            <a:ext cx="567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Projects received the largest grant funds</a:t>
            </a:r>
          </a:p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Project Average 36-50K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BE564E-ED35-BA4D-8533-7477258A7725}"/>
              </a:ext>
            </a:extLst>
          </p:cNvPr>
          <p:cNvSpPr txBox="1"/>
          <p:nvPr/>
        </p:nvSpPr>
        <p:spPr>
          <a:xfrm>
            <a:off x="6280261" y="3670501"/>
            <a:ext cx="43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Division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DA1919-2656-39A7-0828-D7246CEE4B2B}"/>
              </a:ext>
            </a:extLst>
          </p:cNvPr>
          <p:cNvSpPr txBox="1"/>
          <p:nvPr/>
        </p:nvSpPr>
        <p:spPr>
          <a:xfrm>
            <a:off x="6280261" y="4211736"/>
            <a:ext cx="519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Area with largest amount of projects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47CA9-0564-564E-B3C1-6C810C77FE63}"/>
              </a:ext>
            </a:extLst>
          </p:cNvPr>
          <p:cNvSpPr txBox="1"/>
          <p:nvPr/>
        </p:nvSpPr>
        <p:spPr>
          <a:xfrm>
            <a:off x="5308061" y="5277287"/>
            <a:ext cx="671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Multiple Project Submissions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94E474-7142-C338-BD10-270F353387B5}"/>
              </a:ext>
            </a:extLst>
          </p:cNvPr>
          <p:cNvSpPr txBox="1"/>
          <p:nvPr/>
        </p:nvSpPr>
        <p:spPr>
          <a:xfrm>
            <a:off x="5308061" y="5818522"/>
            <a:ext cx="6334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41% of Customers submitted more than </a:t>
            </a:r>
            <a:br>
              <a:rPr lang="en-US" sz="2400" dirty="0">
                <a:solidFill>
                  <a:srgbClr val="1B2E5C"/>
                </a:solidFill>
                <a:latin typeface="Helvetica" pitchFamily="2" charset="0"/>
              </a:rPr>
            </a:br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two projects for review</a:t>
            </a:r>
          </a:p>
        </p:txBody>
      </p:sp>
    </p:spTree>
    <p:extLst>
      <p:ext uri="{BB962C8B-B14F-4D97-AF65-F5344CB8AC3E}">
        <p14:creationId xmlns:p14="http://schemas.microsoft.com/office/powerpoint/2010/main" val="139724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Picture 10" descr="A group of people outside of a building&#10;&#10;Description automatically generated">
            <a:extLst>
              <a:ext uri="{FF2B5EF4-FFF2-40B4-BE49-F238E27FC236}">
                <a16:creationId xmlns:a16="http://schemas.microsoft.com/office/drawing/2014/main" id="{B5AEA922-FC78-8D6C-8530-3D666F0E40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08"/>
          <a:stretch/>
        </p:blipFill>
        <p:spPr>
          <a:xfrm>
            <a:off x="6203416" y="0"/>
            <a:ext cx="5988583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E937F5-B78F-9C60-FBF2-49A9829BDD82}"/>
              </a:ext>
            </a:extLst>
          </p:cNvPr>
          <p:cNvSpPr/>
          <p:nvPr/>
        </p:nvSpPr>
        <p:spPr>
          <a:xfrm>
            <a:off x="-12032" y="0"/>
            <a:ext cx="6215449" cy="6896962"/>
          </a:xfrm>
          <a:prstGeom prst="rect">
            <a:avLst/>
          </a:prstGeom>
          <a:gradFill>
            <a:gsLst>
              <a:gs pos="40000">
                <a:schemeClr val="bg1">
                  <a:lumMod val="26000"/>
                  <a:lumOff val="74000"/>
                </a:schemeClr>
              </a:gs>
              <a:gs pos="95000">
                <a:srgbClr val="0966AF">
                  <a:alpha val="71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8962474A-E630-9717-831E-6088A4A27253}"/>
              </a:ext>
            </a:extLst>
          </p:cNvPr>
          <p:cNvSpPr/>
          <p:nvPr/>
        </p:nvSpPr>
        <p:spPr>
          <a:xfrm>
            <a:off x="-12032" y="252362"/>
            <a:ext cx="11155017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04" y="568454"/>
            <a:ext cx="10515600" cy="607890"/>
          </a:xfrm>
        </p:spPr>
        <p:txBody>
          <a:bodyPr/>
          <a:lstStyle/>
          <a:p>
            <a:r>
              <a:rPr lang="en-US" dirty="0"/>
              <a:t>Community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B2CC-C13E-FB57-EDD0-2C66E5F74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310" y="1825624"/>
            <a:ext cx="5594690" cy="4179759"/>
          </a:xfrm>
        </p:spPr>
        <p:txBody>
          <a:bodyPr>
            <a:normAutofit/>
          </a:bodyPr>
          <a:lstStyle/>
          <a:p>
            <a:r>
              <a:rPr lang="en-US" dirty="0"/>
              <a:t>North County Fire Open House</a:t>
            </a:r>
          </a:p>
          <a:p>
            <a:pPr lvl="1"/>
            <a:r>
              <a:rPr lang="en-US" dirty="0"/>
              <a:t>Saturday, October 12</a:t>
            </a:r>
          </a:p>
          <a:p>
            <a:pPr lvl="1"/>
            <a:r>
              <a:rPr lang="en-US" dirty="0"/>
              <a:t>Free community event at Fire Station 1 in Fallbrook</a:t>
            </a:r>
          </a:p>
          <a:p>
            <a:pPr lvl="1"/>
            <a:r>
              <a:rPr lang="en-US" dirty="0"/>
              <a:t>Team members networked </a:t>
            </a:r>
            <a:br>
              <a:rPr lang="en-US" dirty="0"/>
            </a:br>
            <a:r>
              <a:rPr lang="en-US" dirty="0"/>
              <a:t>with agencies, handed out promotional items, and </a:t>
            </a:r>
            <a:br>
              <a:rPr lang="en-US" dirty="0"/>
            </a:br>
            <a:r>
              <a:rPr lang="en-US" dirty="0"/>
              <a:t>answered customer </a:t>
            </a:r>
            <a:br>
              <a:rPr lang="en-US" dirty="0"/>
            </a:br>
            <a:r>
              <a:rPr lang="en-US" dirty="0"/>
              <a:t>questions related to </a:t>
            </a:r>
            <a:br>
              <a:rPr lang="en-US" dirty="0"/>
            </a:br>
            <a:r>
              <a:rPr lang="en-US" dirty="0"/>
              <a:t>rates and detachment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E93A26-9DD2-496A-D763-2F67B7612B00}"/>
              </a:ext>
            </a:extLst>
          </p:cNvPr>
          <p:cNvSpPr/>
          <p:nvPr/>
        </p:nvSpPr>
        <p:spPr>
          <a:xfrm rot="5400000">
            <a:off x="5497515" y="2313785"/>
            <a:ext cx="3269563" cy="32695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ollection of water rescue vehicles&#10;&#10;Description automatically generated with medium confidence">
            <a:extLst>
              <a:ext uri="{FF2B5EF4-FFF2-40B4-BE49-F238E27FC236}">
                <a16:creationId xmlns:a16="http://schemas.microsoft.com/office/drawing/2014/main" id="{24C9634F-5844-6CFA-CACF-9AA4B4018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6932" y="4960480"/>
            <a:ext cx="2647743" cy="176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4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CDFA2-58B0-24E7-19D7-12652A538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0306B-E01E-F815-FB93-3CF52D37B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93B6D5-7B74-323A-5EF2-A322D3B23C76}"/>
              </a:ext>
            </a:extLst>
          </p:cNvPr>
          <p:cNvSpPr/>
          <p:nvPr/>
        </p:nvSpPr>
        <p:spPr>
          <a:xfrm>
            <a:off x="-12033" y="0"/>
            <a:ext cx="8095859" cy="6896962"/>
          </a:xfrm>
          <a:prstGeom prst="rect">
            <a:avLst/>
          </a:prstGeom>
          <a:gradFill>
            <a:gsLst>
              <a:gs pos="40000">
                <a:schemeClr val="bg1">
                  <a:lumMod val="26000"/>
                  <a:lumOff val="74000"/>
                </a:schemeClr>
              </a:gs>
              <a:gs pos="95000">
                <a:srgbClr val="0966AF">
                  <a:alpha val="71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7EDD2-D233-D1E0-AA97-7412E1579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310" y="1825624"/>
            <a:ext cx="7240249" cy="1930208"/>
          </a:xfrm>
        </p:spPr>
        <p:txBody>
          <a:bodyPr>
            <a:normAutofit/>
          </a:bodyPr>
          <a:lstStyle/>
          <a:p>
            <a:r>
              <a:rPr lang="en-US" dirty="0"/>
              <a:t>Speakers Bureau at Bonsall High School</a:t>
            </a:r>
          </a:p>
          <a:p>
            <a:pPr lvl="1"/>
            <a:r>
              <a:rPr lang="en-US" dirty="0"/>
              <a:t>Friday, October 25</a:t>
            </a:r>
          </a:p>
          <a:p>
            <a:pPr lvl="1"/>
            <a:r>
              <a:rPr lang="en-US" dirty="0"/>
              <a:t>IT and Engineering presented to students in </a:t>
            </a:r>
            <a:br>
              <a:rPr lang="en-US" dirty="0"/>
            </a:br>
            <a:r>
              <a:rPr lang="en-US" dirty="0"/>
              <a:t>six computer science and chemistry classes</a:t>
            </a:r>
          </a:p>
        </p:txBody>
      </p:sp>
      <p:pic>
        <p:nvPicPr>
          <p:cNvPr id="5" name="Picture 4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B42EA0E2-1C5B-407F-7FE7-419B415708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400" b="35785"/>
          <a:stretch/>
        </p:blipFill>
        <p:spPr>
          <a:xfrm rot="5400000">
            <a:off x="6603291" y="1308257"/>
            <a:ext cx="6896964" cy="4280451"/>
          </a:xfrm>
          <a:prstGeom prst="rect">
            <a:avLst/>
          </a:prstGeom>
        </p:spPr>
      </p:pic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00900AEB-D577-15B8-DE0A-907199BF84EA}"/>
              </a:ext>
            </a:extLst>
          </p:cNvPr>
          <p:cNvSpPr/>
          <p:nvPr/>
        </p:nvSpPr>
        <p:spPr>
          <a:xfrm>
            <a:off x="-12032" y="252362"/>
            <a:ext cx="11155017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18CF0-DFF9-A11E-5BBD-62AA54EB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04" y="568454"/>
            <a:ext cx="10515600" cy="607890"/>
          </a:xfrm>
        </p:spPr>
        <p:txBody>
          <a:bodyPr/>
          <a:lstStyle/>
          <a:p>
            <a:r>
              <a:rPr lang="en-US" dirty="0"/>
              <a:t>Community Events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E6F252-93DA-36DC-F045-74D2C53AD084}"/>
              </a:ext>
            </a:extLst>
          </p:cNvPr>
          <p:cNvSpPr txBox="1"/>
          <p:nvPr/>
        </p:nvSpPr>
        <p:spPr>
          <a:xfrm>
            <a:off x="2285534" y="5359548"/>
            <a:ext cx="5626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1B2E5C"/>
                </a:solidFill>
                <a:latin typeface="Helvetica" pitchFamily="2" charset="0"/>
              </a:rPr>
              <a:t>The average survey rating for the overall presentation and knowledge gained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AB93EF-AA97-905C-20C0-035D98B63B26}"/>
              </a:ext>
            </a:extLst>
          </p:cNvPr>
          <p:cNvSpPr/>
          <p:nvPr/>
        </p:nvSpPr>
        <p:spPr>
          <a:xfrm>
            <a:off x="819973" y="5083217"/>
            <a:ext cx="1359802" cy="1359802"/>
          </a:xfrm>
          <a:prstGeom prst="ellipse">
            <a:avLst/>
          </a:prstGeom>
          <a:solidFill>
            <a:srgbClr val="204C90">
              <a:alpha val="8601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DF829C3-6039-640B-019E-9E99AD677D4B}"/>
              </a:ext>
            </a:extLst>
          </p:cNvPr>
          <p:cNvSpPr/>
          <p:nvPr/>
        </p:nvSpPr>
        <p:spPr>
          <a:xfrm>
            <a:off x="971693" y="5238698"/>
            <a:ext cx="1058122" cy="1058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11E0F9-C11C-56B1-966C-B18433078555}"/>
              </a:ext>
            </a:extLst>
          </p:cNvPr>
          <p:cNvSpPr txBox="1"/>
          <p:nvPr/>
        </p:nvSpPr>
        <p:spPr>
          <a:xfrm>
            <a:off x="2345501" y="3841618"/>
            <a:ext cx="4572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1B2E5C"/>
                </a:solidFill>
                <a:latin typeface="Helvetica" pitchFamily="2" charset="0"/>
              </a:rPr>
              <a:t>Students surveyed were interested in a Field Trip to the District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E4F4C79-EDC4-3CE9-6D29-097E81343A5C}"/>
              </a:ext>
            </a:extLst>
          </p:cNvPr>
          <p:cNvSpPr/>
          <p:nvPr/>
        </p:nvSpPr>
        <p:spPr>
          <a:xfrm>
            <a:off x="819973" y="3577216"/>
            <a:ext cx="1359802" cy="1359802"/>
          </a:xfrm>
          <a:prstGeom prst="ellipse">
            <a:avLst/>
          </a:prstGeom>
          <a:solidFill>
            <a:srgbClr val="204C90">
              <a:alpha val="8601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F025B82-D756-DC23-7782-C51679FDB15D}"/>
              </a:ext>
            </a:extLst>
          </p:cNvPr>
          <p:cNvSpPr/>
          <p:nvPr/>
        </p:nvSpPr>
        <p:spPr>
          <a:xfrm>
            <a:off x="971693" y="3732697"/>
            <a:ext cx="1058122" cy="1058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9FA71C-DD42-708B-473C-9FC12A08580C}"/>
              </a:ext>
            </a:extLst>
          </p:cNvPr>
          <p:cNvSpPr txBox="1"/>
          <p:nvPr/>
        </p:nvSpPr>
        <p:spPr>
          <a:xfrm>
            <a:off x="858539" y="4017593"/>
            <a:ext cx="1359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B2E5C"/>
                </a:solidFill>
                <a:latin typeface="Helvetica" pitchFamily="2" charset="0"/>
              </a:rPr>
              <a:t>70%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63E759-E56B-B3BB-D6AB-AB83E57B4D53}"/>
              </a:ext>
            </a:extLst>
          </p:cNvPr>
          <p:cNvSpPr txBox="1"/>
          <p:nvPr/>
        </p:nvSpPr>
        <p:spPr>
          <a:xfrm>
            <a:off x="964759" y="5438813"/>
            <a:ext cx="1056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B2E5C"/>
                </a:solidFill>
                <a:latin typeface="Helvetica" pitchFamily="2" charset="0"/>
              </a:rPr>
              <a:t>4.4</a:t>
            </a:r>
          </a:p>
        </p:txBody>
      </p:sp>
    </p:spTree>
    <p:extLst>
      <p:ext uri="{BB962C8B-B14F-4D97-AF65-F5344CB8AC3E}">
        <p14:creationId xmlns:p14="http://schemas.microsoft.com/office/powerpoint/2010/main" val="55390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5F9E-2A8E-3ED0-556C-D201FDC48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797"/>
            <a:ext cx="10515600" cy="657452"/>
          </a:xfrm>
        </p:spPr>
        <p:txBody>
          <a:bodyPr>
            <a:normAutofit/>
          </a:bodyPr>
          <a:lstStyle/>
          <a:p>
            <a:r>
              <a:rPr lang="en-US" dirty="0"/>
              <a:t>Newsletter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D7407-1DE0-EF49-50C5-DF0F25D72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551373"/>
            <a:ext cx="5110368" cy="51701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Helvetica"/>
                <a:cs typeface="Helvetica"/>
              </a:rPr>
              <a:t>October</a:t>
            </a:r>
          </a:p>
          <a:p>
            <a:r>
              <a:rPr lang="en-US" sz="2400" dirty="0">
                <a:latin typeface="Helvetica"/>
                <a:cs typeface="Helvetica"/>
              </a:rPr>
              <a:t>National Farmer’s Day</a:t>
            </a:r>
            <a:endParaRPr lang="en-US" sz="2400" dirty="0">
              <a:effectLst/>
              <a:latin typeface="Helvetica"/>
              <a:cs typeface="Helvetica"/>
            </a:endParaRPr>
          </a:p>
          <a:p>
            <a:pPr lvl="1" fontAlgn="base"/>
            <a:r>
              <a:rPr lang="en-US" sz="1800" dirty="0">
                <a:effectLst/>
                <a:latin typeface="Helvetica"/>
                <a:cs typeface="Helvetica"/>
              </a:rPr>
              <a:t>History of farming in the community</a:t>
            </a:r>
          </a:p>
          <a:p>
            <a:pPr lvl="1" fontAlgn="base"/>
            <a:r>
              <a:rPr lang="en-US" sz="1800" dirty="0">
                <a:highlight>
                  <a:srgbClr val="FFFFFF"/>
                </a:highlight>
                <a:latin typeface="Helvetica"/>
                <a:cs typeface="Helvetica"/>
              </a:rPr>
              <a:t>Tips to support local growers by </a:t>
            </a:r>
            <a:br>
              <a:rPr lang="en-US" sz="1800" dirty="0">
                <a:highlight>
                  <a:srgbClr val="FFFFFF"/>
                </a:highlight>
                <a:latin typeface="Helvetica"/>
                <a:cs typeface="Helvetica"/>
              </a:rPr>
            </a:br>
            <a:r>
              <a:rPr lang="en-US" sz="1800" dirty="0">
                <a:highlight>
                  <a:srgbClr val="FFFFFF"/>
                </a:highlight>
                <a:latin typeface="Helvetica"/>
                <a:cs typeface="Helvetica"/>
              </a:rPr>
              <a:t>buying local </a:t>
            </a:r>
            <a:endParaRPr lang="en-US" sz="1800" dirty="0">
              <a:effectLst/>
              <a:highlight>
                <a:srgbClr val="FFFFFF"/>
              </a:highlight>
              <a:latin typeface="Helvetica"/>
              <a:cs typeface="Helvetica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highlight>
                  <a:srgbClr val="FFFFFF"/>
                </a:highlight>
                <a:latin typeface="Helvetica"/>
                <a:cs typeface="Helvetica"/>
              </a:rPr>
              <a:t>Grant Programs for Ag Customer</a:t>
            </a:r>
          </a:p>
          <a:p>
            <a:pPr lvl="1" fontAlgn="base"/>
            <a:r>
              <a:rPr lang="en-US" sz="2000" dirty="0">
                <a:effectLst/>
                <a:highlight>
                  <a:srgbClr val="FFFFFF"/>
                </a:highlight>
                <a:latin typeface="Helvetica"/>
                <a:cs typeface="Helvetica"/>
              </a:rPr>
              <a:t>CropSWAP stats and program info</a:t>
            </a:r>
          </a:p>
          <a:p>
            <a:pPr lvl="1" fontAlgn="base"/>
            <a:r>
              <a:rPr lang="en-US" sz="2000" dirty="0">
                <a:highlight>
                  <a:srgbClr val="FFFFFF"/>
                </a:highlight>
                <a:latin typeface="Helvetica"/>
                <a:cs typeface="Helvetica"/>
              </a:rPr>
              <a:t>Met’s WISP Program</a:t>
            </a:r>
          </a:p>
          <a:p>
            <a:pPr lvl="1" fontAlgn="base"/>
            <a:r>
              <a:rPr lang="en-US" sz="2000" dirty="0">
                <a:highlight>
                  <a:srgbClr val="FFFFFF"/>
                </a:highlight>
                <a:latin typeface="Helvetica"/>
                <a:cs typeface="Helvetica"/>
              </a:rPr>
              <a:t>Link to Rice Canyon video 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Helvetica"/>
                <a:cs typeface="Helvetica"/>
              </a:rPr>
              <a:t>Fall Planting Guide</a:t>
            </a:r>
            <a:endParaRPr lang="en-US" sz="2400" dirty="0">
              <a:effectLst/>
              <a:highlight>
                <a:srgbClr val="FFFFFF"/>
              </a:highlight>
              <a:latin typeface="Helvetica"/>
              <a:cs typeface="Helvetica"/>
            </a:endParaRPr>
          </a:p>
          <a:p>
            <a:pPr lvl="1" fontAlgn="base"/>
            <a:r>
              <a:rPr lang="en-US" sz="1800" dirty="0">
                <a:effectLst/>
                <a:highlight>
                  <a:srgbClr val="FFFFFF"/>
                </a:highlight>
                <a:latin typeface="Helvetica"/>
                <a:cs typeface="Helvetica"/>
              </a:rPr>
              <a:t>Rebates for turf &amp; tree replacement</a:t>
            </a:r>
          </a:p>
          <a:p>
            <a:pPr lvl="1" fontAlgn="base"/>
            <a:r>
              <a:rPr lang="en-US" sz="1800" dirty="0">
                <a:effectLst/>
                <a:highlight>
                  <a:srgbClr val="FFFFFF"/>
                </a:highlight>
                <a:latin typeface="Helvetica"/>
                <a:cs typeface="Helvetica"/>
              </a:rPr>
              <a:t>California Friendly Plants list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Helvetica"/>
                <a:cs typeface="Helvetica"/>
              </a:rPr>
              <a:t>Water Footprint Calculator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Helvetica"/>
                <a:cs typeface="Helvetica"/>
              </a:rPr>
              <a:t>General Election: Ballot Drop Box at the office</a:t>
            </a:r>
            <a:endParaRPr lang="en-US" sz="1800" dirty="0">
              <a:highlight>
                <a:srgbClr val="FFFFFF"/>
              </a:highlight>
              <a:latin typeface="Helvetica"/>
              <a:cs typeface="Helvetica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dirty="0">
              <a:highlight>
                <a:srgbClr val="FFFFFF"/>
              </a:highlight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00F08-224C-5C33-160C-929D8C14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4ADD7-AFF7-52D3-E476-EB46CC5E34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8" r="2558"/>
          <a:stretch/>
        </p:blipFill>
        <p:spPr>
          <a:xfrm>
            <a:off x="8457167" y="648553"/>
            <a:ext cx="3418891" cy="466304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F4115-38EF-B476-32A0-0DC9BA2CA2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" b="37"/>
          <a:stretch/>
        </p:blipFill>
        <p:spPr>
          <a:xfrm>
            <a:off x="6243436" y="1678026"/>
            <a:ext cx="3596754" cy="46511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38282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rt road on a mountain&#10;&#10;Description automatically generated">
            <a:extLst>
              <a:ext uri="{FF2B5EF4-FFF2-40B4-BE49-F238E27FC236}">
                <a16:creationId xmlns:a16="http://schemas.microsoft.com/office/drawing/2014/main" id="{17D7BCB8-9E75-249E-2439-A8B80F2584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19768" y="0"/>
            <a:ext cx="122782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B62E5-0849-6A5E-9B3F-F18BCA48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73" y="3652870"/>
            <a:ext cx="10515600" cy="1186416"/>
          </a:xfrm>
        </p:spPr>
        <p:txBody>
          <a:bodyPr>
            <a:normAutofit fontScale="90000"/>
          </a:bodyPr>
          <a:lstStyle/>
          <a:p>
            <a:r>
              <a:rPr lang="en-US" dirty="0"/>
              <a:t>Next meeting </a:t>
            </a:r>
            <a:br>
              <a:rPr lang="en-US" dirty="0"/>
            </a:br>
            <a:r>
              <a:rPr lang="en-US" dirty="0"/>
              <a:t>Tuesday, November 19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0B2CD-C845-689F-AF21-56CDA6E7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3859" y="6348536"/>
            <a:ext cx="4569941" cy="365125"/>
          </a:xfrm>
        </p:spPr>
        <p:txBody>
          <a:bodyPr/>
          <a:lstStyle/>
          <a:p>
            <a:r>
              <a:rPr lang="en-US" dirty="0"/>
              <a:t>Board of Directors Meeting</a:t>
            </a:r>
            <a:r>
              <a:rPr lang="en-US" dirty="0">
                <a:solidFill>
                  <a:srgbClr val="FEBF0F"/>
                </a:solidFill>
              </a:rPr>
              <a:t> | </a:t>
            </a:r>
            <a:r>
              <a:rPr lang="en-US" dirty="0"/>
              <a:t>October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F12AF-E6D1-164A-E6EA-B5DEC0A7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4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529</Words>
  <Application>Microsoft Macintosh PowerPoint</Application>
  <PresentationFormat>Widescreen</PresentationFormat>
  <Paragraphs>105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Helvetica</vt:lpstr>
      <vt:lpstr>Optima</vt:lpstr>
      <vt:lpstr>RM Connect</vt:lpstr>
      <vt:lpstr>Office Theme</vt:lpstr>
      <vt:lpstr>Communications &amp; Customer Service</vt:lpstr>
      <vt:lpstr>CropSWAP Program</vt:lpstr>
      <vt:lpstr>Total Applications by Project Type</vt:lpstr>
      <vt:lpstr>Average Project</vt:lpstr>
      <vt:lpstr>Community Events</vt:lpstr>
      <vt:lpstr>Community Events</vt:lpstr>
      <vt:lpstr>Newsletter Review</vt:lpstr>
      <vt:lpstr>Next meeting  Tuesday, November 19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Weber</dc:creator>
  <cp:lastModifiedBy>Amanda Weber</cp:lastModifiedBy>
  <cp:revision>2</cp:revision>
  <dcterms:created xsi:type="dcterms:W3CDTF">2023-11-21T00:51:32Z</dcterms:created>
  <dcterms:modified xsi:type="dcterms:W3CDTF">2024-10-30T16:24:14Z</dcterms:modified>
</cp:coreProperties>
</file>