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8" r:id="rId4"/>
  </p:sldMasterIdLst>
  <p:notesMasterIdLst>
    <p:notesMasterId r:id="rId72"/>
  </p:notesMasterIdLst>
  <p:handoutMasterIdLst>
    <p:handoutMasterId r:id="rId73"/>
  </p:handoutMasterIdLst>
  <p:sldIdLst>
    <p:sldId id="298" r:id="rId5"/>
    <p:sldId id="493" r:id="rId6"/>
    <p:sldId id="497" r:id="rId7"/>
    <p:sldId id="495" r:id="rId8"/>
    <p:sldId id="496" r:id="rId9"/>
    <p:sldId id="498" r:id="rId10"/>
    <p:sldId id="399" r:id="rId11"/>
    <p:sldId id="494" r:id="rId12"/>
    <p:sldId id="484" r:id="rId13"/>
    <p:sldId id="431" r:id="rId14"/>
    <p:sldId id="407" r:id="rId15"/>
    <p:sldId id="418" r:id="rId16"/>
    <p:sldId id="442" r:id="rId17"/>
    <p:sldId id="435" r:id="rId18"/>
    <p:sldId id="436" r:id="rId19"/>
    <p:sldId id="441" r:id="rId20"/>
    <p:sldId id="402" r:id="rId21"/>
    <p:sldId id="400" r:id="rId22"/>
    <p:sldId id="401" r:id="rId23"/>
    <p:sldId id="459" r:id="rId24"/>
    <p:sldId id="384" r:id="rId25"/>
    <p:sldId id="485" r:id="rId26"/>
    <p:sldId id="423" r:id="rId27"/>
    <p:sldId id="486" r:id="rId28"/>
    <p:sldId id="417" r:id="rId29"/>
    <p:sldId id="405" r:id="rId30"/>
    <p:sldId id="415" r:id="rId31"/>
    <p:sldId id="437" r:id="rId32"/>
    <p:sldId id="438" r:id="rId33"/>
    <p:sldId id="439" r:id="rId34"/>
    <p:sldId id="440" r:id="rId35"/>
    <p:sldId id="457" r:id="rId36"/>
    <p:sldId id="409" r:id="rId37"/>
    <p:sldId id="460" r:id="rId38"/>
    <p:sldId id="410" r:id="rId39"/>
    <p:sldId id="463" r:id="rId40"/>
    <p:sldId id="404" r:id="rId41"/>
    <p:sldId id="487" r:id="rId42"/>
    <p:sldId id="408" r:id="rId43"/>
    <p:sldId id="406" r:id="rId44"/>
    <p:sldId id="471" r:id="rId45"/>
    <p:sldId id="403" r:id="rId46"/>
    <p:sldId id="464" r:id="rId47"/>
    <p:sldId id="490" r:id="rId48"/>
    <p:sldId id="419" r:id="rId49"/>
    <p:sldId id="420" r:id="rId50"/>
    <p:sldId id="491" r:id="rId51"/>
    <p:sldId id="427" r:id="rId52"/>
    <p:sldId id="489" r:id="rId53"/>
    <p:sldId id="428" r:id="rId54"/>
    <p:sldId id="481" r:id="rId55"/>
    <p:sldId id="425" r:id="rId56"/>
    <p:sldId id="429" r:id="rId57"/>
    <p:sldId id="430" r:id="rId58"/>
    <p:sldId id="480" r:id="rId59"/>
    <p:sldId id="482" r:id="rId60"/>
    <p:sldId id="492" r:id="rId61"/>
    <p:sldId id="458" r:id="rId62"/>
    <p:sldId id="466" r:id="rId63"/>
    <p:sldId id="434" r:id="rId64"/>
    <p:sldId id="468" r:id="rId65"/>
    <p:sldId id="467" r:id="rId66"/>
    <p:sldId id="469" r:id="rId67"/>
    <p:sldId id="465" r:id="rId68"/>
    <p:sldId id="433" r:id="rId69"/>
    <p:sldId id="470" r:id="rId70"/>
    <p:sldId id="398"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0375FC5-1C0E-D69B-57E2-630D95C4231F}" name="Amanda Parra" initials="AP" userId="S::aparra@rainbowmwd.com::610e1e9e-b923-4f3c-b50b-34baac1f759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5F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3DF421-124A-6245-A630-15B280C68FD1}" v="24" dt="2024-03-19T16:13:28.317"/>
    <p1510:client id="{20C98661-CE2F-D443-7CA4-301D3B0CEEBE}" v="5" dt="2024-03-18T16:37:23.318"/>
    <p1510:client id="{573F2E89-D49A-422A-ABD9-508A77FA1A73}" v="23" dt="2024-03-18T18:37:28.769"/>
    <p1510:client id="{66CAC939-41CA-2C11-ABC0-14FED6CD9575}" v="19" dt="2024-03-18T18:10:56.145"/>
    <p1510:client id="{6B584F2A-BDAA-1F45-8989-497A8F2132E2}" v="34" dt="2024-03-18T16:28:55.854"/>
    <p1510:client id="{9C6F3F42-B050-84E9-0659-E450246E2F42}" v="2" dt="2024-03-18T17:18:04.779"/>
    <p1510:client id="{D297054A-06A1-110E-FB8F-06F99DD9924C}" v="4" dt="2024-03-18T16:15:14.712"/>
    <p1510:client id="{DB05FFB0-1FA8-1E3A-F94D-E2F6F8B553FD}" v="1483" dt="2024-03-18T15:20:42.9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03"/>
    <p:restoredTop sz="94694"/>
  </p:normalViewPr>
  <p:slideViewPr>
    <p:cSldViewPr snapToGrid="0">
      <p:cViewPr varScale="1">
        <p:scale>
          <a:sx n="117" d="100"/>
          <a:sy n="117" d="100"/>
        </p:scale>
        <p:origin x="808"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79" Type="http://schemas.microsoft.com/office/2018/10/relationships/authors" Targe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handoutMaster" Target="handoutMasters/handoutMaster1.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charts/_rels/chart1.xml.rels><?xml version="1.0" encoding="UTF-8" standalone="yes"?>
<Relationships xmlns="http://schemas.openxmlformats.org/package/2006/relationships"><Relationship Id="rId3" Type="http://schemas.openxmlformats.org/officeDocument/2006/relationships/oleObject" Target="file:////rmwd-b\users\raragon\Budget\FY25\CIP\Proposed%20FY24-33%20CIP%20Budget_FINAL_20240312%20(RA%20graph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rmwd-b\users\raragon\Budget\FY25\CIP\Proposed%20FY24-33%20CIP%20Budget_FINAL_20240312%20(RA%20graph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rmwd-b\users\raragon\Budget\FY25\CIP\Proposed%20FY24-33%20CIP%20Budget_FINAL_2024031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rmwd-b\users\raragon\Budget\FY25\CIP\Proposed%20FY24-33%20CIP%20Budget_FINAL_20240312%20(RA%20graph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rmwd-b\users\raragon\Budget\FY25\CIP\Proposed%20FY24-33%20CIP%20Budget_FINAL_20240312%20(RA%20graph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rmwd-b\users\raragon\Budget\FY25\CIP\Proposed%20FY24-33%20CIP%20Budget_FINAL_20240312%20(RA%20graphs).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5 Year CIP (in $ Millions)</a:t>
            </a:r>
          </a:p>
        </c:rich>
      </c:tx>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stacked"/>
        <c:varyColors val="0"/>
        <c:ser>
          <c:idx val="0"/>
          <c:order val="0"/>
          <c:tx>
            <c:strRef>
              <c:f>'Water and Sewer CIP'!$H$88</c:f>
              <c:strCache>
                <c:ptCount val="1"/>
                <c:pt idx="0">
                  <c:v>Water CIP Total</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lt1">
                        <a:lumMod val="8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'Water and Sewer CIP'!$I$87:$M$87</c:f>
              <c:strCache>
                <c:ptCount val="5"/>
                <c:pt idx="0">
                  <c:v>FY 24/25</c:v>
                </c:pt>
                <c:pt idx="1">
                  <c:v>FY 25/26</c:v>
                </c:pt>
                <c:pt idx="2">
                  <c:v>FY 26/27</c:v>
                </c:pt>
                <c:pt idx="3">
                  <c:v>FY 27/28</c:v>
                </c:pt>
                <c:pt idx="4">
                  <c:v> FY 28/29 </c:v>
                </c:pt>
              </c:strCache>
            </c:strRef>
          </c:cat>
          <c:val>
            <c:numRef>
              <c:f>'Water and Sewer CIP'!$I$88:$M$88</c:f>
              <c:numCache>
                <c:formatCode>_("$"* #,##0.0_);_("$"* \(#,##0.0\);_("$"* "-"??_);_(@_)</c:formatCode>
                <c:ptCount val="5"/>
                <c:pt idx="0">
                  <c:v>6.9550000000000001</c:v>
                </c:pt>
                <c:pt idx="1">
                  <c:v>3.85</c:v>
                </c:pt>
                <c:pt idx="2">
                  <c:v>7.3330000000000002</c:v>
                </c:pt>
                <c:pt idx="3">
                  <c:v>15.577249999999999</c:v>
                </c:pt>
                <c:pt idx="4">
                  <c:v>7.0250000000000004</c:v>
                </c:pt>
              </c:numCache>
            </c:numRef>
          </c:val>
          <c:extLst>
            <c:ext xmlns:c16="http://schemas.microsoft.com/office/drawing/2014/chart" uri="{C3380CC4-5D6E-409C-BE32-E72D297353CC}">
              <c16:uniqueId val="{00000000-1B40-4F0E-8D34-6AAB028F3695}"/>
            </c:ext>
          </c:extLst>
        </c:ser>
        <c:ser>
          <c:idx val="1"/>
          <c:order val="1"/>
          <c:tx>
            <c:strRef>
              <c:f>'Water and Sewer CIP'!$H$89</c:f>
              <c:strCache>
                <c:ptCount val="1"/>
                <c:pt idx="0">
                  <c:v>Sewer CIP Total</c:v>
                </c:pt>
              </c:strCache>
            </c:strRef>
          </c:tx>
          <c:spPr>
            <a:solidFill>
              <a:srgbClr val="92D050"/>
            </a:solidFill>
            <a:ln>
              <a:noFill/>
            </a:ln>
            <a:effectLst>
              <a:outerShdw blurRad="57150" dist="19050" dir="5400000" algn="ctr" rotWithShape="0">
                <a:srgbClr val="000000">
                  <a:alpha val="63000"/>
                </a:srgbClr>
              </a:outerShdw>
            </a:effectLst>
          </c:spPr>
          <c:invertIfNegative val="0"/>
          <c:dLbls>
            <c:dLbl>
              <c:idx val="0"/>
              <c:layout>
                <c:manualLayout>
                  <c:x val="0"/>
                  <c:y val="-4.166666666666666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40-4F0E-8D34-6AAB028F3695}"/>
                </c:ext>
              </c:extLst>
            </c:dLbl>
            <c:dLbl>
              <c:idx val="1"/>
              <c:layout>
                <c:manualLayout>
                  <c:x val="0"/>
                  <c:y val="-4.629629629629638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B40-4F0E-8D34-6AAB028F3695}"/>
                </c:ext>
              </c:extLst>
            </c:dLbl>
            <c:dLbl>
              <c:idx val="2"/>
              <c:layout>
                <c:manualLayout>
                  <c:x val="6.3249731883834556E-17"/>
                  <c:y val="-4.166666666666666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B40-4F0E-8D34-6AAB028F3695}"/>
                </c:ext>
              </c:extLst>
            </c:dLbl>
            <c:dLbl>
              <c:idx val="3"/>
              <c:layout>
                <c:manualLayout>
                  <c:x val="-1.2649946376766911E-16"/>
                  <c:y val="-0.1388888888888889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B40-4F0E-8D34-6AAB028F3695}"/>
                </c:ext>
              </c:extLst>
            </c:dLbl>
            <c:dLbl>
              <c:idx val="4"/>
              <c:layout>
                <c:manualLayout>
                  <c:x val="0"/>
                  <c:y val="-0.1767067932004841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B40-4F0E-8D34-6AAB028F3695}"/>
                </c:ext>
              </c:extLst>
            </c:dLbl>
            <c:spPr>
              <a:noFill/>
              <a:ln>
                <a:noFill/>
              </a:ln>
              <a:effectLst/>
            </c:spPr>
            <c:txPr>
              <a:bodyPr rot="0" spcFirstLastPara="1" vertOverflow="ellipsis" vert="horz" wrap="square" anchor="ctr" anchorCtr="1"/>
              <a:lstStyle/>
              <a:p>
                <a:pPr>
                  <a:defRPr sz="1200" b="1" i="0" u="none" strike="noStrike" kern="1200" baseline="0">
                    <a:solidFill>
                      <a:schemeClr val="lt1">
                        <a:lumMod val="8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'Water and Sewer CIP'!$I$87:$M$87</c:f>
              <c:strCache>
                <c:ptCount val="5"/>
                <c:pt idx="0">
                  <c:v>FY 24/25</c:v>
                </c:pt>
                <c:pt idx="1">
                  <c:v>FY 25/26</c:v>
                </c:pt>
                <c:pt idx="2">
                  <c:v>FY 26/27</c:v>
                </c:pt>
                <c:pt idx="3">
                  <c:v>FY 27/28</c:v>
                </c:pt>
                <c:pt idx="4">
                  <c:v> FY 28/29 </c:v>
                </c:pt>
              </c:strCache>
            </c:strRef>
          </c:cat>
          <c:val>
            <c:numRef>
              <c:f>'Water and Sewer CIP'!$I$89:$M$89</c:f>
              <c:numCache>
                <c:formatCode>_("$"* #,##0.0_);_("$"* \(#,##0.0\);_("$"* "-"??_);_(@_)</c:formatCode>
                <c:ptCount val="5"/>
                <c:pt idx="0">
                  <c:v>0.52500000000000002</c:v>
                </c:pt>
                <c:pt idx="1">
                  <c:v>0.05</c:v>
                </c:pt>
                <c:pt idx="2">
                  <c:v>0.5</c:v>
                </c:pt>
                <c:pt idx="3">
                  <c:v>9.6999999999999993</c:v>
                </c:pt>
                <c:pt idx="4">
                  <c:v>12</c:v>
                </c:pt>
              </c:numCache>
            </c:numRef>
          </c:val>
          <c:extLst>
            <c:ext xmlns:c16="http://schemas.microsoft.com/office/drawing/2014/chart" uri="{C3380CC4-5D6E-409C-BE32-E72D297353CC}">
              <c16:uniqueId val="{00000006-1B40-4F0E-8D34-6AAB028F3695}"/>
            </c:ext>
          </c:extLst>
        </c:ser>
        <c:dLbls>
          <c:dLblPos val="ctr"/>
          <c:showLegendKey val="0"/>
          <c:showVal val="1"/>
          <c:showCatName val="0"/>
          <c:showSerName val="0"/>
          <c:showPercent val="0"/>
          <c:showBubbleSize val="0"/>
        </c:dLbls>
        <c:gapWidth val="150"/>
        <c:overlap val="100"/>
        <c:axId val="1640305583"/>
        <c:axId val="1640306063"/>
      </c:barChart>
      <c:catAx>
        <c:axId val="1640305583"/>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200" b="1" i="0" u="none" strike="noStrike" kern="1200" baseline="0">
                <a:solidFill>
                  <a:schemeClr val="lt1">
                    <a:lumMod val="85000"/>
                  </a:schemeClr>
                </a:solidFill>
                <a:latin typeface="+mn-lt"/>
                <a:ea typeface="+mn-ea"/>
                <a:cs typeface="+mn-cs"/>
              </a:defRPr>
            </a:pPr>
            <a:endParaRPr lang="en-US"/>
          </a:p>
        </c:txPr>
        <c:crossAx val="1640306063"/>
        <c:crosses val="autoZero"/>
        <c:auto val="1"/>
        <c:lblAlgn val="ctr"/>
        <c:lblOffset val="100"/>
        <c:noMultiLvlLbl val="0"/>
      </c:catAx>
      <c:valAx>
        <c:axId val="1640306063"/>
        <c:scaling>
          <c:orientation val="minMax"/>
        </c:scaling>
        <c:delete val="0"/>
        <c:axPos val="l"/>
        <c:majorGridlines>
          <c:spPr>
            <a:ln w="9525" cap="flat" cmpd="sng" algn="ctr">
              <a:solidFill>
                <a:schemeClr val="lt1">
                  <a:lumMod val="95000"/>
                  <a:alpha val="10000"/>
                </a:schemeClr>
              </a:solidFill>
              <a:round/>
            </a:ln>
            <a:effectLst/>
          </c:spPr>
        </c:majorGridlines>
        <c:numFmt formatCode="_(&quot;$&quot;* #,##0.0_);_(&quot;$&quot;* \(#,##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lt1">
                    <a:lumMod val="85000"/>
                  </a:schemeClr>
                </a:solidFill>
                <a:latin typeface="+mn-lt"/>
                <a:ea typeface="+mn-ea"/>
                <a:cs typeface="+mn-cs"/>
              </a:defRPr>
            </a:pPr>
            <a:endParaRPr lang="en-US"/>
          </a:p>
        </c:txPr>
        <c:crossAx val="16403055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b="1"/>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C8E1-427B-BFB8-A1B5C9ABB53C}"/>
              </c:ext>
            </c:extLst>
          </c:dPt>
          <c:dPt>
            <c:idx val="1"/>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C8E1-427B-BFB8-A1B5C9ABB53C}"/>
              </c:ext>
            </c:extLst>
          </c:dPt>
          <c:dPt>
            <c:idx val="2"/>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C8E1-427B-BFB8-A1B5C9ABB53C}"/>
              </c:ext>
            </c:extLst>
          </c:dPt>
          <c:dPt>
            <c:idx val="3"/>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C8E1-427B-BFB8-A1B5C9ABB53C}"/>
              </c:ext>
            </c:extLst>
          </c:dPt>
          <c:dPt>
            <c:idx val="4"/>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C8E1-427B-BFB8-A1B5C9ABB53C}"/>
              </c:ext>
            </c:extLst>
          </c:dPt>
          <c:dLbls>
            <c:dLbl>
              <c:idx val="1"/>
              <c:dLblPos val="outEnd"/>
              <c:showLegendKey val="0"/>
              <c:showVal val="1"/>
              <c:showCatName val="1"/>
              <c:showSerName val="0"/>
              <c:showPercent val="1"/>
              <c:showBubbleSize val="0"/>
              <c:extLst>
                <c:ext xmlns:c15="http://schemas.microsoft.com/office/drawing/2012/chart" uri="{CE6537A1-D6FC-4f65-9D91-7224C49458BB}">
                  <c15:layout>
                    <c:manualLayout>
                      <c:w val="0.3406938263151888"/>
                      <c:h val="9.165586930110152E-2"/>
                    </c:manualLayout>
                  </c15:layout>
                </c:ext>
                <c:ext xmlns:c16="http://schemas.microsoft.com/office/drawing/2014/chart" uri="{C3380CC4-5D6E-409C-BE32-E72D297353CC}">
                  <c16:uniqueId val="{00000003-C8E1-427B-BFB8-A1B5C9ABB53C}"/>
                </c:ext>
              </c:extLst>
            </c:dLbl>
            <c:dLbl>
              <c:idx val="3"/>
              <c:dLblPos val="outEnd"/>
              <c:showLegendKey val="0"/>
              <c:showVal val="1"/>
              <c:showCatName val="1"/>
              <c:showSerName val="0"/>
              <c:showPercent val="1"/>
              <c:showBubbleSize val="0"/>
              <c:extLst>
                <c:ext xmlns:c15="http://schemas.microsoft.com/office/drawing/2012/chart" uri="{CE6537A1-D6FC-4f65-9D91-7224C49458BB}">
                  <c15:layout>
                    <c:manualLayout>
                      <c:w val="0.34070076838221308"/>
                      <c:h val="0.10041733500218394"/>
                    </c:manualLayout>
                  </c15:layout>
                </c:ext>
                <c:ext xmlns:c16="http://schemas.microsoft.com/office/drawing/2014/chart" uri="{C3380CC4-5D6E-409C-BE32-E72D297353CC}">
                  <c16:uniqueId val="{00000007-C8E1-427B-BFB8-A1B5C9ABB53C}"/>
                </c:ext>
              </c:extLst>
            </c:dLbl>
            <c:dLbl>
              <c:idx val="4"/>
              <c:layout>
                <c:manualLayout>
                  <c:x val="-1.4891521455634271E-2"/>
                  <c:y val="0.12771063886212131"/>
                </c:manualLayout>
              </c:layout>
              <c:dLblPos val="bestFit"/>
              <c:showLegendKey val="0"/>
              <c:showVal val="1"/>
              <c:showCatName val="1"/>
              <c:showSerName val="0"/>
              <c:showPercent val="1"/>
              <c:showBubbleSize val="0"/>
              <c:extLst>
                <c:ext xmlns:c15="http://schemas.microsoft.com/office/drawing/2012/chart" uri="{CE6537A1-D6FC-4f65-9D91-7224C49458BB}">
                  <c15:layout>
                    <c:manualLayout>
                      <c:w val="0.29930921678268479"/>
                      <c:h val="0.12181868155476018"/>
                    </c:manualLayout>
                  </c15:layout>
                </c:ext>
                <c:ext xmlns:c16="http://schemas.microsoft.com/office/drawing/2014/chart" uri="{C3380CC4-5D6E-409C-BE32-E72D297353CC}">
                  <c16:uniqueId val="{00000009-C8E1-427B-BFB8-A1B5C9ABB53C}"/>
                </c:ext>
              </c:extLst>
            </c:dLbl>
            <c:spPr>
              <a:solidFill>
                <a:sysClr val="window" lastClr="FFFFFF"/>
              </a:solidFill>
              <a:ln>
                <a:noFill/>
              </a:ln>
              <a:effectLst/>
            </c:spPr>
            <c:txPr>
              <a:bodyPr rot="0" spcFirstLastPara="1" vertOverflow="clip" horzOverflow="clip" vert="horz" wrap="square" lIns="36576" tIns="18288" rIns="36576" bIns="18288" anchor="ctr" anchorCtr="1">
                <a:spAutoFit/>
              </a:bodyPr>
              <a:lstStyle/>
              <a:p>
                <a:pPr>
                  <a:defRPr sz="1400" b="1" i="0" u="none" strike="noStrike" kern="1200" baseline="0">
                    <a:solidFill>
                      <a:schemeClr val="dk1">
                        <a:lumMod val="65000"/>
                        <a:lumOff val="35000"/>
                      </a:schemeClr>
                    </a:solidFill>
                    <a:latin typeface="+mn-lt"/>
                    <a:ea typeface="+mn-ea"/>
                    <a:cs typeface="+mn-cs"/>
                  </a:defRPr>
                </a:pPr>
                <a:endParaRPr lang="en-US"/>
              </a:p>
            </c:txPr>
            <c:dLblPos val="outEnd"/>
            <c:showLegendKey val="0"/>
            <c:showVal val="1"/>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Graphs!$E$42:$E$46</c:f>
              <c:strCache>
                <c:ptCount val="5"/>
                <c:pt idx="0">
                  <c:v>Easement Requirement</c:v>
                </c:pt>
                <c:pt idx="1">
                  <c:v>Improvements/Upgrades</c:v>
                </c:pt>
                <c:pt idx="2">
                  <c:v>Planning</c:v>
                </c:pt>
                <c:pt idx="3">
                  <c:v>Rehab/Replacement</c:v>
                </c:pt>
                <c:pt idx="4">
                  <c:v>Source of Supply - Resiliency/Savings</c:v>
                </c:pt>
              </c:strCache>
            </c:strRef>
          </c:cat>
          <c:val>
            <c:numRef>
              <c:f>Graphs!$F$42:$F$46</c:f>
              <c:numCache>
                <c:formatCode>_("$"* #,##0.0_);_("$"* \(#,##0.0\);_("$"* "-"??_);_(@_)</c:formatCode>
                <c:ptCount val="5"/>
                <c:pt idx="0">
                  <c:v>0.125</c:v>
                </c:pt>
                <c:pt idx="1">
                  <c:v>11.364000000000001</c:v>
                </c:pt>
                <c:pt idx="2">
                  <c:v>1</c:v>
                </c:pt>
                <c:pt idx="3">
                  <c:v>17.94125</c:v>
                </c:pt>
                <c:pt idx="4">
                  <c:v>10.31</c:v>
                </c:pt>
              </c:numCache>
            </c:numRef>
          </c:val>
          <c:extLst>
            <c:ext xmlns:c16="http://schemas.microsoft.com/office/drawing/2014/chart" uri="{C3380CC4-5D6E-409C-BE32-E72D297353CC}">
              <c16:uniqueId val="{0000000A-C8E1-427B-BFB8-A1B5C9ABB53C}"/>
            </c:ext>
          </c:extLst>
        </c:ser>
        <c:dLbls>
          <c:dLblPos val="bestFit"/>
          <c:showLegendKey val="0"/>
          <c:showVal val="1"/>
          <c:showCatName val="0"/>
          <c:showSerName val="0"/>
          <c:showPercent val="0"/>
          <c:showBubbleSize val="0"/>
          <c:showLeaderLines val="0"/>
        </c:dLbls>
        <c:firstSliceAng val="0"/>
      </c:pieChart>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400" b="1"/>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Sheet4!$F$56</c:f>
              <c:strCache>
                <c:ptCount val="1"/>
                <c:pt idx="0">
                  <c:v>5 Year CIP</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1FE5-4451-A038-3F4961D61D3D}"/>
              </c:ext>
            </c:extLst>
          </c:dPt>
          <c:dPt>
            <c:idx val="1"/>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1FE5-4451-A038-3F4961D61D3D}"/>
              </c:ext>
            </c:extLst>
          </c:dPt>
          <c:dPt>
            <c:idx val="2"/>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1FE5-4451-A038-3F4961D61D3D}"/>
              </c:ext>
            </c:extLst>
          </c:dPt>
          <c:dPt>
            <c:idx val="3"/>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1FE5-4451-A038-3F4961D61D3D}"/>
              </c:ext>
            </c:extLst>
          </c:dPt>
          <c:dPt>
            <c:idx val="4"/>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1FE5-4451-A038-3F4961D61D3D}"/>
              </c:ext>
            </c:extLst>
          </c:dPt>
          <c:dPt>
            <c:idx val="5"/>
            <c:bubble3D val="0"/>
            <c:spPr>
              <a:gradFill rotWithShape="1">
                <a:gsLst>
                  <a:gs pos="0">
                    <a:schemeClr val="accent5">
                      <a:lumMod val="60000"/>
                      <a:satMod val="103000"/>
                      <a:lumMod val="102000"/>
                      <a:tint val="94000"/>
                    </a:schemeClr>
                  </a:gs>
                  <a:gs pos="50000">
                    <a:schemeClr val="accent5">
                      <a:lumMod val="60000"/>
                      <a:satMod val="110000"/>
                      <a:lumMod val="100000"/>
                      <a:shade val="100000"/>
                    </a:schemeClr>
                  </a:gs>
                  <a:gs pos="100000">
                    <a:schemeClr val="accent5">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1FE5-4451-A038-3F4961D61D3D}"/>
              </c:ext>
            </c:extLst>
          </c:dPt>
          <c:dPt>
            <c:idx val="6"/>
            <c:bubble3D val="0"/>
            <c:spPr>
              <a:gradFill rotWithShape="1">
                <a:gsLst>
                  <a:gs pos="0">
                    <a:schemeClr val="accent1">
                      <a:lumMod val="80000"/>
                      <a:lumOff val="20000"/>
                      <a:satMod val="103000"/>
                      <a:lumMod val="102000"/>
                      <a:tint val="94000"/>
                    </a:schemeClr>
                  </a:gs>
                  <a:gs pos="50000">
                    <a:schemeClr val="accent1">
                      <a:lumMod val="80000"/>
                      <a:lumOff val="20000"/>
                      <a:satMod val="110000"/>
                      <a:lumMod val="100000"/>
                      <a:shade val="100000"/>
                    </a:schemeClr>
                  </a:gs>
                  <a:gs pos="100000">
                    <a:schemeClr val="accent1">
                      <a:lumMod val="80000"/>
                      <a:lum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D-1FE5-4451-A038-3F4961D61D3D}"/>
              </c:ext>
            </c:extLst>
          </c:dPt>
          <c:dPt>
            <c:idx val="7"/>
            <c:bubble3D val="0"/>
            <c:spPr>
              <a:gradFill rotWithShape="1">
                <a:gsLst>
                  <a:gs pos="0">
                    <a:schemeClr val="accent3">
                      <a:lumMod val="80000"/>
                      <a:lumOff val="20000"/>
                      <a:satMod val="103000"/>
                      <a:lumMod val="102000"/>
                      <a:tint val="94000"/>
                    </a:schemeClr>
                  </a:gs>
                  <a:gs pos="50000">
                    <a:schemeClr val="accent3">
                      <a:lumMod val="80000"/>
                      <a:lumOff val="20000"/>
                      <a:satMod val="110000"/>
                      <a:lumMod val="100000"/>
                      <a:shade val="100000"/>
                    </a:schemeClr>
                  </a:gs>
                  <a:gs pos="100000">
                    <a:schemeClr val="accent3">
                      <a:lumMod val="80000"/>
                      <a:lum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F-1FE5-4451-A038-3F4961D61D3D}"/>
              </c:ext>
            </c:extLst>
          </c:dPt>
          <c:dPt>
            <c:idx val="8"/>
            <c:bubble3D val="0"/>
            <c:spPr>
              <a:gradFill rotWithShape="1">
                <a:gsLst>
                  <a:gs pos="0">
                    <a:schemeClr val="accent5">
                      <a:lumMod val="80000"/>
                      <a:lumOff val="20000"/>
                      <a:satMod val="103000"/>
                      <a:lumMod val="102000"/>
                      <a:tint val="94000"/>
                    </a:schemeClr>
                  </a:gs>
                  <a:gs pos="50000">
                    <a:schemeClr val="accent5">
                      <a:lumMod val="80000"/>
                      <a:lumOff val="20000"/>
                      <a:satMod val="110000"/>
                      <a:lumMod val="100000"/>
                      <a:shade val="100000"/>
                    </a:schemeClr>
                  </a:gs>
                  <a:gs pos="100000">
                    <a:schemeClr val="accent5">
                      <a:lumMod val="80000"/>
                      <a:lum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1-1FE5-4451-A038-3F4961D61D3D}"/>
              </c:ext>
            </c:extLst>
          </c:dPt>
          <c:dLbls>
            <c:dLbl>
              <c:idx val="0"/>
              <c:layout>
                <c:manualLayout>
                  <c:x val="2.3906545088394241E-2"/>
                  <c:y val="-4.1830048137492422E-2"/>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FE5-4451-A038-3F4961D61D3D}"/>
                </c:ext>
              </c:extLst>
            </c:dLbl>
            <c:dLbl>
              <c:idx val="2"/>
              <c:layout>
                <c:manualLayout>
                  <c:x val="8.4759568949761693E-2"/>
                  <c:y val="-1.2781255947407751E-16"/>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1FE5-4451-A038-3F4961D61D3D}"/>
                </c:ext>
              </c:extLst>
            </c:dLbl>
            <c:dLbl>
              <c:idx val="3"/>
              <c:layout>
                <c:manualLayout>
                  <c:x val="-0.11083943631891909"/>
                  <c:y val="-1.2781255947407751E-16"/>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1FE5-4451-A038-3F4961D61D3D}"/>
                </c:ext>
              </c:extLst>
            </c:dLbl>
            <c:dLbl>
              <c:idx val="7"/>
              <c:layout>
                <c:manualLayout>
                  <c:x val="-9.5626180353577284E-2"/>
                  <c:y val="-3.1953139868519378E-17"/>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1FE5-4451-A038-3F4961D61D3D}"/>
                </c:ext>
              </c:extLst>
            </c:dLbl>
            <c:spPr>
              <a:solidFill>
                <a:sysClr val="window" lastClr="FFFFFF"/>
              </a:solidFill>
              <a:ln>
                <a:noFill/>
              </a:ln>
              <a:effectLst/>
            </c:spPr>
            <c:txPr>
              <a:bodyPr rot="0" spcFirstLastPara="1" vertOverflow="clip" horzOverflow="clip" vert="horz" wrap="square" lIns="36576" tIns="18288" rIns="36576" bIns="18288" anchor="ctr" anchorCtr="1">
                <a:spAutoFit/>
              </a:bodyPr>
              <a:lstStyle/>
              <a:p>
                <a:pPr>
                  <a:defRPr sz="1400" b="1" i="0" u="none" strike="noStrike" kern="1200" baseline="0">
                    <a:solidFill>
                      <a:schemeClr val="dk1">
                        <a:lumMod val="65000"/>
                        <a:lumOff val="35000"/>
                      </a:schemeClr>
                    </a:solidFill>
                    <a:latin typeface="+mn-lt"/>
                    <a:ea typeface="+mn-ea"/>
                    <a:cs typeface="+mn-cs"/>
                  </a:defRPr>
                </a:pPr>
                <a:endParaRPr lang="en-US"/>
              </a:p>
            </c:txPr>
            <c:dLblPos val="outEnd"/>
            <c:showLegendKey val="0"/>
            <c:showVal val="1"/>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Sheet4!$E$57:$E$65</c:f>
              <c:strCache>
                <c:ptCount val="9"/>
                <c:pt idx="0">
                  <c:v>Headquarters</c:v>
                </c:pt>
                <c:pt idx="1">
                  <c:v>Pipelines</c:v>
                </c:pt>
                <c:pt idx="2">
                  <c:v>Planning</c:v>
                </c:pt>
                <c:pt idx="3">
                  <c:v>Pressure Reducing Stations </c:v>
                </c:pt>
                <c:pt idx="4">
                  <c:v>Pump Stations</c:v>
                </c:pt>
                <c:pt idx="5">
                  <c:v>Reservoirs</c:v>
                </c:pt>
                <c:pt idx="6">
                  <c:v>Source of Supply</c:v>
                </c:pt>
                <c:pt idx="7">
                  <c:v>Valves</c:v>
                </c:pt>
                <c:pt idx="8">
                  <c:v>Vehicles/Equip.</c:v>
                </c:pt>
              </c:strCache>
            </c:strRef>
          </c:cat>
          <c:val>
            <c:numRef>
              <c:f>Sheet4!$F$57:$F$65</c:f>
              <c:numCache>
                <c:formatCode>_("$"* #,##0.0_);_("$"* \(#,##0.0\);_("$"* "-"??_);_(@_)</c:formatCode>
                <c:ptCount val="9"/>
                <c:pt idx="0">
                  <c:v>6.1</c:v>
                </c:pt>
                <c:pt idx="1">
                  <c:v>12.32025</c:v>
                </c:pt>
                <c:pt idx="2">
                  <c:v>1</c:v>
                </c:pt>
                <c:pt idx="3">
                  <c:v>0.45</c:v>
                </c:pt>
                <c:pt idx="4">
                  <c:v>10.210000000000001</c:v>
                </c:pt>
                <c:pt idx="5">
                  <c:v>1.65</c:v>
                </c:pt>
                <c:pt idx="6">
                  <c:v>5.4</c:v>
                </c:pt>
                <c:pt idx="7">
                  <c:v>1.46</c:v>
                </c:pt>
                <c:pt idx="8">
                  <c:v>2.15</c:v>
                </c:pt>
              </c:numCache>
            </c:numRef>
          </c:val>
          <c:extLst>
            <c:ext xmlns:c16="http://schemas.microsoft.com/office/drawing/2014/chart" uri="{C3380CC4-5D6E-409C-BE32-E72D297353CC}">
              <c16:uniqueId val="{00000012-1FE5-4451-A038-3F4961D61D3D}"/>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400" b="1"/>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Graphs!$F$56</c:f>
              <c:strCache>
                <c:ptCount val="1"/>
                <c:pt idx="0">
                  <c:v>5 Year CIP</c:v>
                </c:pt>
              </c:strCache>
            </c:strRef>
          </c:tx>
          <c:dPt>
            <c:idx val="0"/>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270A-45D9-BE8A-EDF5A7ECF4A2}"/>
              </c:ext>
            </c:extLst>
          </c:dPt>
          <c:dPt>
            <c:idx val="1"/>
            <c:bubble3D val="0"/>
            <c:spPr>
              <a:solidFill>
                <a:schemeClr val="accent6">
                  <a:lumMod val="20000"/>
                  <a:lumOff val="80000"/>
                </a:schemeClr>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270A-45D9-BE8A-EDF5A7ECF4A2}"/>
              </c:ext>
            </c:extLst>
          </c:dPt>
          <c:dPt>
            <c:idx val="2"/>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270A-45D9-BE8A-EDF5A7ECF4A2}"/>
              </c:ext>
            </c:extLst>
          </c:dPt>
          <c:dLbls>
            <c:dLbl>
              <c:idx val="2"/>
              <c:layout>
                <c:manualLayout>
                  <c:x val="-0.1109596019035094"/>
                  <c:y val="5.5043859554075418E-3"/>
                </c:manualLayout>
              </c:layout>
              <c:dLblPos val="bestFit"/>
              <c:showLegendKey val="0"/>
              <c:showVal val="1"/>
              <c:showCatName val="1"/>
              <c:showSerName val="0"/>
              <c:showPercent val="1"/>
              <c:showBubbleSize val="0"/>
              <c:extLst>
                <c:ext xmlns:c15="http://schemas.microsoft.com/office/drawing/2012/chart" uri="{CE6537A1-D6FC-4f65-9D91-7224C49458BB}">
                  <c15:layout>
                    <c:manualLayout>
                      <c:w val="0.2626460941164514"/>
                      <c:h val="7.0299460266785019E-2"/>
                    </c:manualLayout>
                  </c15:layout>
                </c:ext>
                <c:ext xmlns:c16="http://schemas.microsoft.com/office/drawing/2014/chart" uri="{C3380CC4-5D6E-409C-BE32-E72D297353CC}">
                  <c16:uniqueId val="{00000005-270A-45D9-BE8A-EDF5A7ECF4A2}"/>
                </c:ext>
              </c:extLst>
            </c:dLbl>
            <c:spPr>
              <a:solidFill>
                <a:sysClr val="window" lastClr="FFFFFF"/>
              </a:solidFill>
              <a:ln>
                <a:noFill/>
              </a:ln>
              <a:effectLst/>
            </c:spPr>
            <c:txPr>
              <a:bodyPr rot="0" spcFirstLastPara="1" vertOverflow="clip" horzOverflow="clip" vert="horz" wrap="square" lIns="38100" tIns="19050" rIns="38100" bIns="19050" anchor="ctr" anchorCtr="1">
                <a:spAutoFit/>
              </a:bodyPr>
              <a:lstStyle/>
              <a:p>
                <a:pPr>
                  <a:defRPr sz="1400" b="1" i="0" u="none" strike="noStrike" kern="1200" baseline="0">
                    <a:solidFill>
                      <a:schemeClr val="dk1">
                        <a:lumMod val="65000"/>
                        <a:lumOff val="35000"/>
                      </a:schemeClr>
                    </a:solidFill>
                    <a:latin typeface="+mn-lt"/>
                    <a:ea typeface="+mn-ea"/>
                    <a:cs typeface="+mn-cs"/>
                  </a:defRPr>
                </a:pPr>
                <a:endParaRPr lang="en-US"/>
              </a:p>
            </c:txPr>
            <c:dLblPos val="outEnd"/>
            <c:showLegendKey val="0"/>
            <c:showVal val="1"/>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Graphs!$E$69:$E$71</c:f>
              <c:strCache>
                <c:ptCount val="3"/>
                <c:pt idx="0">
                  <c:v>Lift stations</c:v>
                </c:pt>
                <c:pt idx="1">
                  <c:v>Sewer Lines</c:v>
                </c:pt>
                <c:pt idx="2">
                  <c:v>Sewer LS Generators</c:v>
                </c:pt>
              </c:strCache>
            </c:strRef>
          </c:cat>
          <c:val>
            <c:numRef>
              <c:f>Graphs!$F$69:$F$71</c:f>
              <c:numCache>
                <c:formatCode>_("$"* #,##0.0_);_("$"* \(#,##0.0\);_("$"* "-"??_);_(@_)</c:formatCode>
                <c:ptCount val="3"/>
                <c:pt idx="0">
                  <c:v>10.5</c:v>
                </c:pt>
                <c:pt idx="1">
                  <c:v>11.75</c:v>
                </c:pt>
                <c:pt idx="2">
                  <c:v>0.52500000000000002</c:v>
                </c:pt>
              </c:numCache>
            </c:numRef>
          </c:val>
          <c:extLst>
            <c:ext xmlns:c16="http://schemas.microsoft.com/office/drawing/2014/chart" uri="{C3380CC4-5D6E-409C-BE32-E72D297353CC}">
              <c16:uniqueId val="{00000006-270A-45D9-BE8A-EDF5A7ECF4A2}"/>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400" b="1"/>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2129-4021-A6FC-3C438DB57B20}"/>
              </c:ext>
            </c:extLst>
          </c:dPt>
          <c:dPt>
            <c:idx val="1"/>
            <c:bubble3D val="0"/>
            <c:spPr>
              <a:solidFill>
                <a:schemeClr val="accent6">
                  <a:lumMod val="20000"/>
                  <a:lumOff val="80000"/>
                </a:schemeClr>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2129-4021-A6FC-3C438DB57B20}"/>
              </c:ext>
            </c:extLst>
          </c:dPt>
          <c:dPt>
            <c:idx val="2"/>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2129-4021-A6FC-3C438DB57B20}"/>
              </c:ext>
            </c:extLst>
          </c:dPt>
          <c:dLbls>
            <c:spPr>
              <a:solidFill>
                <a:sysClr val="window" lastClr="FFFFFF"/>
              </a:solidFill>
              <a:ln>
                <a:noFill/>
              </a:ln>
              <a:effectLst/>
            </c:spPr>
            <c:txPr>
              <a:bodyPr rot="0" spcFirstLastPara="1" vertOverflow="clip" horzOverflow="clip" vert="horz" wrap="square" lIns="38100" tIns="19050" rIns="38100" bIns="19050" anchor="ctr" anchorCtr="1">
                <a:spAutoFit/>
              </a:bodyPr>
              <a:lstStyle/>
              <a:p>
                <a:pPr>
                  <a:defRPr sz="1400" b="1" i="0" u="none" strike="noStrike" kern="1200" baseline="0">
                    <a:solidFill>
                      <a:schemeClr val="dk1">
                        <a:lumMod val="65000"/>
                        <a:lumOff val="35000"/>
                      </a:schemeClr>
                    </a:solidFill>
                    <a:latin typeface="+mn-lt"/>
                    <a:ea typeface="+mn-ea"/>
                    <a:cs typeface="+mn-cs"/>
                  </a:defRPr>
                </a:pPr>
                <a:endParaRPr lang="en-US"/>
              </a:p>
            </c:txPr>
            <c:dLblPos val="outEnd"/>
            <c:showLegendKey val="0"/>
            <c:showVal val="1"/>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Graphs!$E$50:$E$52</c:f>
              <c:strCache>
                <c:ptCount val="3"/>
                <c:pt idx="0">
                  <c:v> Additional Capacity - Current Limitations </c:v>
                </c:pt>
                <c:pt idx="1">
                  <c:v> Additional Capacity - New Development </c:v>
                </c:pt>
                <c:pt idx="2">
                  <c:v> Rehab/Replacement </c:v>
                </c:pt>
              </c:strCache>
            </c:strRef>
          </c:cat>
          <c:val>
            <c:numRef>
              <c:f>Graphs!$F$50:$F$52</c:f>
              <c:numCache>
                <c:formatCode>_("$"* #,##0.0_);_("$"* \(#,##0.0\);_("$"* "-"??_);_(@_)</c:formatCode>
                <c:ptCount val="3"/>
                <c:pt idx="0">
                  <c:v>9.5500000000000007</c:v>
                </c:pt>
                <c:pt idx="1">
                  <c:v>10.5</c:v>
                </c:pt>
                <c:pt idx="2">
                  <c:v>2.7250000000000001</c:v>
                </c:pt>
              </c:numCache>
            </c:numRef>
          </c:val>
          <c:extLst>
            <c:ext xmlns:c16="http://schemas.microsoft.com/office/drawing/2014/chart" uri="{C3380CC4-5D6E-409C-BE32-E72D297353CC}">
              <c16:uniqueId val="{00000006-2129-4021-A6FC-3C438DB57B20}"/>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400" b="1"/>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10 Year CIP (in $ Million)</a:t>
            </a:r>
          </a:p>
        </c:rich>
      </c:tx>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stacked"/>
        <c:varyColors val="0"/>
        <c:ser>
          <c:idx val="0"/>
          <c:order val="0"/>
          <c:tx>
            <c:strRef>
              <c:f>'Water and Sewer CIP'!$H$88</c:f>
              <c:strCache>
                <c:ptCount val="1"/>
                <c:pt idx="0">
                  <c:v>Water CIP Total</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8"/>
              <c:layout>
                <c:manualLayout>
                  <c:x val="-3.4236660627753629E-2"/>
                  <c:y val="-9.259360416513009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268-436C-B838-6BF61E5A362F}"/>
                </c:ext>
              </c:extLst>
            </c:dLbl>
            <c:dLbl>
              <c:idx val="9"/>
              <c:layout>
                <c:manualLayout>
                  <c:x val="-1.7933281733451008E-16"/>
                  <c:y val="-3.516817700920277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268-436C-B838-6BF61E5A362F}"/>
                </c:ext>
              </c:extLst>
            </c:dLbl>
            <c:spPr>
              <a:noFill/>
              <a:ln>
                <a:noFill/>
              </a:ln>
              <a:effectLst/>
            </c:spPr>
            <c:txPr>
              <a:bodyPr rot="0" spcFirstLastPara="1" vertOverflow="ellipsis" vert="horz" wrap="square" anchor="ctr" anchorCtr="1"/>
              <a:lstStyle/>
              <a:p>
                <a:pPr>
                  <a:defRPr sz="1200" b="1" i="0" u="none" strike="noStrike" kern="1200" baseline="0">
                    <a:solidFill>
                      <a:schemeClr val="lt1">
                        <a:lumMod val="8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'Water and Sewer CIP'!$I$87:$R$87</c:f>
              <c:strCache>
                <c:ptCount val="10"/>
                <c:pt idx="0">
                  <c:v>FY 24/25</c:v>
                </c:pt>
                <c:pt idx="1">
                  <c:v>FY 25/26</c:v>
                </c:pt>
                <c:pt idx="2">
                  <c:v>FY 26/27</c:v>
                </c:pt>
                <c:pt idx="3">
                  <c:v>FY 27/28</c:v>
                </c:pt>
                <c:pt idx="4">
                  <c:v> FY 28/29 </c:v>
                </c:pt>
                <c:pt idx="5">
                  <c:v>FY 29/30</c:v>
                </c:pt>
                <c:pt idx="6">
                  <c:v>FY 30/31</c:v>
                </c:pt>
                <c:pt idx="7">
                  <c:v>FY 31/32</c:v>
                </c:pt>
                <c:pt idx="8">
                  <c:v>FY 32/33</c:v>
                </c:pt>
                <c:pt idx="9">
                  <c:v>FY 33/34</c:v>
                </c:pt>
              </c:strCache>
            </c:strRef>
          </c:cat>
          <c:val>
            <c:numRef>
              <c:f>'Water and Sewer CIP'!$I$88:$R$88</c:f>
              <c:numCache>
                <c:formatCode>_("$"* #,##0.0_);_("$"* \(#,##0.0\);_("$"* "-"??_);_(@_)</c:formatCode>
                <c:ptCount val="10"/>
                <c:pt idx="0">
                  <c:v>6.9550000000000001</c:v>
                </c:pt>
                <c:pt idx="1">
                  <c:v>3.85</c:v>
                </c:pt>
                <c:pt idx="2">
                  <c:v>7.3330000000000002</c:v>
                </c:pt>
                <c:pt idx="3">
                  <c:v>15.577249999999999</c:v>
                </c:pt>
                <c:pt idx="4">
                  <c:v>7.0250000000000004</c:v>
                </c:pt>
                <c:pt idx="5">
                  <c:v>6.5</c:v>
                </c:pt>
                <c:pt idx="6">
                  <c:v>3.4550000000000001</c:v>
                </c:pt>
                <c:pt idx="7">
                  <c:v>16.850000000000001</c:v>
                </c:pt>
                <c:pt idx="8">
                  <c:v>0.68</c:v>
                </c:pt>
                <c:pt idx="9">
                  <c:v>1.2</c:v>
                </c:pt>
              </c:numCache>
            </c:numRef>
          </c:val>
          <c:extLst>
            <c:ext xmlns:c16="http://schemas.microsoft.com/office/drawing/2014/chart" uri="{C3380CC4-5D6E-409C-BE32-E72D297353CC}">
              <c16:uniqueId val="{00000002-1268-436C-B838-6BF61E5A362F}"/>
            </c:ext>
          </c:extLst>
        </c:ser>
        <c:ser>
          <c:idx val="1"/>
          <c:order val="1"/>
          <c:tx>
            <c:strRef>
              <c:f>'Water and Sewer CIP'!$H$89</c:f>
              <c:strCache>
                <c:ptCount val="1"/>
                <c:pt idx="0">
                  <c:v>Sewer CIP Total</c:v>
                </c:pt>
              </c:strCache>
            </c:strRef>
          </c:tx>
          <c:spPr>
            <a:solidFill>
              <a:srgbClr val="92D050"/>
            </a:solidFill>
            <a:ln>
              <a:noFill/>
            </a:ln>
            <a:effectLst>
              <a:outerShdw blurRad="57150" dist="19050" dir="5400000" algn="ctr" rotWithShape="0">
                <a:srgbClr val="000000">
                  <a:alpha val="63000"/>
                </a:srgbClr>
              </a:outerShdw>
            </a:effectLst>
          </c:spPr>
          <c:invertIfNegative val="0"/>
          <c:dLbls>
            <c:dLbl>
              <c:idx val="0"/>
              <c:layout>
                <c:manualLayout>
                  <c:x val="0"/>
                  <c:y val="-3.703703703703712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268-436C-B838-6BF61E5A362F}"/>
                </c:ext>
              </c:extLst>
            </c:dLbl>
            <c:dLbl>
              <c:idx val="1"/>
              <c:layout>
                <c:manualLayout>
                  <c:x val="-3.1528895131318525E-17"/>
                  <c:y val="-1.851851851851851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268-436C-B838-6BF61E5A362F}"/>
                </c:ext>
              </c:extLst>
            </c:dLbl>
            <c:dLbl>
              <c:idx val="2"/>
              <c:layout>
                <c:manualLayout>
                  <c:x val="0"/>
                  <c:y val="-3.240740740740740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268-436C-B838-6BF61E5A362F}"/>
                </c:ext>
              </c:extLst>
            </c:dLbl>
            <c:dLbl>
              <c:idx val="3"/>
              <c:layout>
                <c:manualLayout>
                  <c:x val="4.483320433362752E-17"/>
                  <c:y val="-0.1388746742716204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268-436C-B838-6BF61E5A362F}"/>
                </c:ext>
              </c:extLst>
            </c:dLbl>
            <c:dLbl>
              <c:idx val="4"/>
              <c:layout>
                <c:manualLayout>
                  <c:x val="-1.7198241529627757E-3"/>
                  <c:y val="-0.1684929597222083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268-436C-B838-6BF61E5A362F}"/>
                </c:ext>
              </c:extLst>
            </c:dLbl>
            <c:dLbl>
              <c:idx val="5"/>
              <c:layout>
                <c:manualLayout>
                  <c:x val="0"/>
                  <c:y val="-9.998304442578942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268-436C-B838-6BF61E5A362F}"/>
                </c:ext>
              </c:extLst>
            </c:dLbl>
            <c:dLbl>
              <c:idx val="6"/>
              <c:layout>
                <c:manualLayout>
                  <c:x val="0"/>
                  <c:y val="-4.813678778394578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268-436C-B838-6BF61E5A362F}"/>
                </c:ext>
              </c:extLst>
            </c:dLbl>
            <c:dLbl>
              <c:idx val="7"/>
              <c:layout>
                <c:manualLayout>
                  <c:x val="-1.261155805252741E-16"/>
                  <c:y val="-2.777777777777782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268-436C-B838-6BF61E5A362F}"/>
                </c:ext>
              </c:extLst>
            </c:dLbl>
            <c:dLbl>
              <c:idx val="8"/>
              <c:layout>
                <c:manualLayout>
                  <c:x val="-1.261155805252741E-16"/>
                  <c:y val="-7.407407407407415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268-436C-B838-6BF61E5A362F}"/>
                </c:ext>
              </c:extLst>
            </c:dLbl>
            <c:dLbl>
              <c:idx val="9"/>
              <c:delete val="1"/>
              <c:extLst>
                <c:ext xmlns:c15="http://schemas.microsoft.com/office/drawing/2012/chart" uri="{CE6537A1-D6FC-4f65-9D91-7224C49458BB}"/>
                <c:ext xmlns:c16="http://schemas.microsoft.com/office/drawing/2014/chart" uri="{C3380CC4-5D6E-409C-BE32-E72D297353CC}">
                  <c16:uniqueId val="{0000000C-1268-436C-B838-6BF61E5A362F}"/>
                </c:ext>
              </c:extLst>
            </c:dLbl>
            <c:spPr>
              <a:noFill/>
              <a:ln>
                <a:noFill/>
              </a:ln>
              <a:effectLst/>
            </c:spPr>
            <c:txPr>
              <a:bodyPr rot="0" spcFirstLastPara="1" vertOverflow="ellipsis" vert="horz" wrap="square" anchor="ctr" anchorCtr="1"/>
              <a:lstStyle/>
              <a:p>
                <a:pPr>
                  <a:defRPr sz="1200" b="1" i="0" u="none" strike="noStrike" kern="1200" baseline="0">
                    <a:solidFill>
                      <a:schemeClr val="lt1">
                        <a:lumMod val="8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'Water and Sewer CIP'!$I$87:$R$87</c:f>
              <c:strCache>
                <c:ptCount val="10"/>
                <c:pt idx="0">
                  <c:v>FY 24/25</c:v>
                </c:pt>
                <c:pt idx="1">
                  <c:v>FY 25/26</c:v>
                </c:pt>
                <c:pt idx="2">
                  <c:v>FY 26/27</c:v>
                </c:pt>
                <c:pt idx="3">
                  <c:v>FY 27/28</c:v>
                </c:pt>
                <c:pt idx="4">
                  <c:v> FY 28/29 </c:v>
                </c:pt>
                <c:pt idx="5">
                  <c:v>FY 29/30</c:v>
                </c:pt>
                <c:pt idx="6">
                  <c:v>FY 30/31</c:v>
                </c:pt>
                <c:pt idx="7">
                  <c:v>FY 31/32</c:v>
                </c:pt>
                <c:pt idx="8">
                  <c:v>FY 32/33</c:v>
                </c:pt>
                <c:pt idx="9">
                  <c:v>FY 33/34</c:v>
                </c:pt>
              </c:strCache>
            </c:strRef>
          </c:cat>
          <c:val>
            <c:numRef>
              <c:f>'Water and Sewer CIP'!$I$89:$R$89</c:f>
              <c:numCache>
                <c:formatCode>_("$"* #,##0.0_);_("$"* \(#,##0.0\);_("$"* "-"??_);_(@_)</c:formatCode>
                <c:ptCount val="10"/>
                <c:pt idx="0">
                  <c:v>0.52500000000000002</c:v>
                </c:pt>
                <c:pt idx="1">
                  <c:v>0.05</c:v>
                </c:pt>
                <c:pt idx="2">
                  <c:v>0.5</c:v>
                </c:pt>
                <c:pt idx="3">
                  <c:v>9.6999999999999993</c:v>
                </c:pt>
                <c:pt idx="4">
                  <c:v>12</c:v>
                </c:pt>
                <c:pt idx="5">
                  <c:v>5.65</c:v>
                </c:pt>
                <c:pt idx="6">
                  <c:v>2</c:v>
                </c:pt>
                <c:pt idx="7">
                  <c:v>0.1</c:v>
                </c:pt>
                <c:pt idx="8">
                  <c:v>0.65</c:v>
                </c:pt>
                <c:pt idx="9">
                  <c:v>0</c:v>
                </c:pt>
              </c:numCache>
            </c:numRef>
          </c:val>
          <c:extLst>
            <c:ext xmlns:c16="http://schemas.microsoft.com/office/drawing/2014/chart" uri="{C3380CC4-5D6E-409C-BE32-E72D297353CC}">
              <c16:uniqueId val="{0000000D-1268-436C-B838-6BF61E5A362F}"/>
            </c:ext>
          </c:extLst>
        </c:ser>
        <c:dLbls>
          <c:dLblPos val="ctr"/>
          <c:showLegendKey val="0"/>
          <c:showVal val="1"/>
          <c:showCatName val="0"/>
          <c:showSerName val="0"/>
          <c:showPercent val="0"/>
          <c:showBubbleSize val="0"/>
        </c:dLbls>
        <c:gapWidth val="150"/>
        <c:overlap val="100"/>
        <c:axId val="1833992287"/>
        <c:axId val="1833968767"/>
      </c:barChart>
      <c:catAx>
        <c:axId val="1833992287"/>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200" b="1" i="0" u="none" strike="noStrike" kern="1200" baseline="0">
                <a:solidFill>
                  <a:schemeClr val="lt1">
                    <a:lumMod val="85000"/>
                  </a:schemeClr>
                </a:solidFill>
                <a:latin typeface="+mn-lt"/>
                <a:ea typeface="+mn-ea"/>
                <a:cs typeface="+mn-cs"/>
              </a:defRPr>
            </a:pPr>
            <a:endParaRPr lang="en-US"/>
          </a:p>
        </c:txPr>
        <c:crossAx val="1833968767"/>
        <c:crosses val="autoZero"/>
        <c:auto val="1"/>
        <c:lblAlgn val="ctr"/>
        <c:lblOffset val="100"/>
        <c:noMultiLvlLbl val="0"/>
      </c:catAx>
      <c:valAx>
        <c:axId val="1833968767"/>
        <c:scaling>
          <c:orientation val="minMax"/>
        </c:scaling>
        <c:delete val="0"/>
        <c:axPos val="l"/>
        <c:majorGridlines>
          <c:spPr>
            <a:ln w="9525" cap="flat" cmpd="sng" algn="ctr">
              <a:solidFill>
                <a:schemeClr val="lt1">
                  <a:lumMod val="95000"/>
                  <a:alpha val="10000"/>
                </a:schemeClr>
              </a:solidFill>
              <a:round/>
            </a:ln>
            <a:effectLst/>
          </c:spPr>
        </c:majorGridlines>
        <c:numFmt formatCode="_(&quot;$&quot;* #,##0.0_);_(&quot;$&quot;* \(#,##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lt1">
                    <a:lumMod val="85000"/>
                  </a:schemeClr>
                </a:solidFill>
                <a:latin typeface="+mn-lt"/>
                <a:ea typeface="+mn-ea"/>
                <a:cs typeface="+mn-cs"/>
              </a:defRPr>
            </a:pPr>
            <a:endParaRPr lang="en-US"/>
          </a:p>
        </c:txPr>
        <c:crossAx val="183399228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b="1"/>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30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CFBCCA-5D9E-C080-6FCD-82946728072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8302430-F58E-AEBF-8D6D-5ED588CBCFA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1ABD7CC-6D3E-FD42-9FE3-3920E447FFBF}" type="datetimeFigureOut">
              <a:rPr lang="en-US" smtClean="0"/>
              <a:t>3/18/24</a:t>
            </a:fld>
            <a:endParaRPr lang="en-US"/>
          </a:p>
        </p:txBody>
      </p:sp>
      <p:sp>
        <p:nvSpPr>
          <p:cNvPr id="4" name="Footer Placeholder 3">
            <a:extLst>
              <a:ext uri="{FF2B5EF4-FFF2-40B4-BE49-F238E27FC236}">
                <a16:creationId xmlns:a16="http://schemas.microsoft.com/office/drawing/2014/main" id="{E291545B-EC73-0477-3AB3-9DC4A098E4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9D9C85A-9831-5006-7CAA-4CE5BC32306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A04CE26-A3F0-864E-BE17-163B88EF487E}" type="slidenum">
              <a:rPr lang="en-US" smtClean="0"/>
              <a:t>‹#›</a:t>
            </a:fld>
            <a:endParaRPr lang="en-US"/>
          </a:p>
        </p:txBody>
      </p:sp>
    </p:spTree>
    <p:extLst>
      <p:ext uri="{BB962C8B-B14F-4D97-AF65-F5344CB8AC3E}">
        <p14:creationId xmlns:p14="http://schemas.microsoft.com/office/powerpoint/2010/main" val="294904499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813A9620-DCE6-4C65-B5F0-412942978DF9}" type="datetimeFigureOut">
              <a:rPr lang="en-US"/>
              <a:t>3/18/24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A8401D-F5BE-4484-ADDA-64C49E529EB4}" type="slidenum">
              <a:rPr/>
              <a:t>‹#›</a:t>
            </a:fld>
            <a:endParaRPr lang="en-US"/>
          </a:p>
        </p:txBody>
      </p:sp>
    </p:spTree>
    <p:extLst>
      <p:ext uri="{BB962C8B-B14F-4D97-AF65-F5344CB8AC3E}">
        <p14:creationId xmlns:p14="http://schemas.microsoft.com/office/powerpoint/2010/main" val="2956255437"/>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Tree>
    <p:extLst>
      <p:ext uri="{BB962C8B-B14F-4D97-AF65-F5344CB8AC3E}">
        <p14:creationId xmlns:p14="http://schemas.microsoft.com/office/powerpoint/2010/main" val="1285273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85620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23200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72175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6661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074772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0C6138-4F1C-B547-FF9F-43C23101FD89}"/>
              </a:ext>
            </a:extLst>
          </p:cNvPr>
          <p:cNvSpPr/>
          <p:nvPr/>
        </p:nvSpPr>
        <p:spPr>
          <a:xfrm>
            <a:off x="-6066" y="0"/>
            <a:ext cx="12323572" cy="6858000"/>
          </a:xfrm>
          <a:prstGeom prst="rect">
            <a:avLst/>
          </a:prstGeom>
          <a:gradFill flip="none" rotWithShape="1">
            <a:gsLst>
              <a:gs pos="30000">
                <a:srgbClr val="0966AF">
                  <a:alpha val="84244"/>
                </a:srgbClr>
              </a:gs>
              <a:gs pos="92000">
                <a:schemeClr val="bg1"/>
              </a:gs>
              <a:gs pos="73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1BAFF06F-2190-A605-D21D-F371A0D5DB4A}"/>
              </a:ext>
            </a:extLst>
          </p:cNvPr>
          <p:cNvSpPr>
            <a:spLocks noGrp="1"/>
          </p:cNvSpPr>
          <p:nvPr>
            <p:ph type="ctrTitle" hasCustomPrompt="1"/>
          </p:nvPr>
        </p:nvSpPr>
        <p:spPr>
          <a:xfrm>
            <a:off x="823913" y="997981"/>
            <a:ext cx="6666099" cy="2387600"/>
          </a:xfrm>
        </p:spPr>
        <p:txBody>
          <a:bodyPr anchor="b">
            <a:noAutofit/>
          </a:bodyPr>
          <a:lstStyle>
            <a:lvl1pPr algn="l">
              <a:defRPr sz="6000" b="1" i="0">
                <a:solidFill>
                  <a:schemeClr val="bg1"/>
                </a:solidFill>
                <a:latin typeface="Helvetica" pitchFamily="2" charset="0"/>
              </a:defRPr>
            </a:lvl1pPr>
          </a:lstStyle>
          <a:p>
            <a:r>
              <a:rPr lang="en-US"/>
              <a:t>Click to edit title style</a:t>
            </a:r>
          </a:p>
        </p:txBody>
      </p:sp>
      <p:sp>
        <p:nvSpPr>
          <p:cNvPr id="4" name="Date Placeholder 3">
            <a:extLst>
              <a:ext uri="{FF2B5EF4-FFF2-40B4-BE49-F238E27FC236}">
                <a16:creationId xmlns:a16="http://schemas.microsoft.com/office/drawing/2014/main" id="{082C7A02-17FB-4744-C320-2BD4F2607389}"/>
              </a:ext>
            </a:extLst>
          </p:cNvPr>
          <p:cNvSpPr>
            <a:spLocks noGrp="1"/>
          </p:cNvSpPr>
          <p:nvPr>
            <p:ph type="dt" sz="half" idx="10"/>
          </p:nvPr>
        </p:nvSpPr>
        <p:spPr>
          <a:xfrm>
            <a:off x="838200" y="6348535"/>
            <a:ext cx="2743200" cy="365125"/>
          </a:xfrm>
        </p:spPr>
        <p:txBody>
          <a:bodyPr/>
          <a:lstStyle/>
          <a:p>
            <a:fld id="{B61BEF0D-F0BB-DE4B-95CE-6DB70DBA9567}" type="datetimeFigureOut">
              <a:rPr lang="en-US" smtClean="0"/>
              <a:pPr/>
              <a:t>3/18/24</a:t>
            </a:fld>
            <a:endParaRPr lang="en-US"/>
          </a:p>
        </p:txBody>
      </p:sp>
      <p:sp>
        <p:nvSpPr>
          <p:cNvPr id="5" name="Footer Placeholder 4">
            <a:extLst>
              <a:ext uri="{FF2B5EF4-FFF2-40B4-BE49-F238E27FC236}">
                <a16:creationId xmlns:a16="http://schemas.microsoft.com/office/drawing/2014/main" id="{7A84D2E7-A35F-8C89-C36E-EB7C80EBC686}"/>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571D46A-C403-A7D8-869D-A80A30B9AC12}"/>
              </a:ext>
            </a:extLst>
          </p:cNvPr>
          <p:cNvSpPr>
            <a:spLocks noGrp="1"/>
          </p:cNvSpPr>
          <p:nvPr>
            <p:ph type="sldNum" sz="quarter" idx="12"/>
          </p:nvPr>
        </p:nvSpPr>
        <p:spPr/>
        <p:txBody>
          <a:bodyPr/>
          <a:lstStyle/>
          <a:p>
            <a:fld id="{D57F1E4F-1CFF-5643-939E-217C01CDF565}" type="slidenum">
              <a:rPr lang="en-US" smtClean="0"/>
              <a:pPr/>
              <a:t>‹#›</a:t>
            </a:fld>
            <a:endParaRPr lang="en-US"/>
          </a:p>
        </p:txBody>
      </p:sp>
      <p:pic>
        <p:nvPicPr>
          <p:cNvPr id="10" name="Picture 9" descr="A logo with a sun and waves&#10;&#10;Description automatically generated">
            <a:extLst>
              <a:ext uri="{FF2B5EF4-FFF2-40B4-BE49-F238E27FC236}">
                <a16:creationId xmlns:a16="http://schemas.microsoft.com/office/drawing/2014/main" id="{37834BAB-8B32-86AD-EA59-DF54324ADE35}"/>
              </a:ext>
            </a:extLst>
          </p:cNvPr>
          <p:cNvPicPr>
            <a:picLocks noChangeAspect="1"/>
          </p:cNvPicPr>
          <p:nvPr/>
        </p:nvPicPr>
        <p:blipFill>
          <a:blip r:embed="rId2"/>
          <a:stretch>
            <a:fillRect/>
          </a:stretch>
        </p:blipFill>
        <p:spPr>
          <a:xfrm>
            <a:off x="8319991" y="4292553"/>
            <a:ext cx="3328577" cy="1902044"/>
          </a:xfrm>
          <a:prstGeom prst="rect">
            <a:avLst/>
          </a:prstGeom>
        </p:spPr>
      </p:pic>
      <p:cxnSp>
        <p:nvCxnSpPr>
          <p:cNvPr id="9" name="Straight Connector 8">
            <a:extLst>
              <a:ext uri="{FF2B5EF4-FFF2-40B4-BE49-F238E27FC236}">
                <a16:creationId xmlns:a16="http://schemas.microsoft.com/office/drawing/2014/main" id="{ECE1F118-421A-CA40-513E-DF516D9EA5B1}"/>
              </a:ext>
            </a:extLst>
          </p:cNvPr>
          <p:cNvCxnSpPr>
            <a:cxnSpLocks/>
          </p:cNvCxnSpPr>
          <p:nvPr/>
        </p:nvCxnSpPr>
        <p:spPr>
          <a:xfrm>
            <a:off x="838200" y="3372134"/>
            <a:ext cx="6651812" cy="0"/>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7E974C75-2A2B-16BD-1E96-4834378B8800}"/>
              </a:ext>
            </a:extLst>
          </p:cNvPr>
          <p:cNvSpPr>
            <a:spLocks noGrp="1"/>
          </p:cNvSpPr>
          <p:nvPr>
            <p:ph type="subTitle" idx="1"/>
          </p:nvPr>
        </p:nvSpPr>
        <p:spPr>
          <a:xfrm>
            <a:off x="823913" y="3477656"/>
            <a:ext cx="6666099" cy="1655762"/>
          </a:xfrm>
        </p:spPr>
        <p:txBody>
          <a:bodyPr/>
          <a:lstStyle>
            <a:lvl1pPr marL="0" indent="0" algn="l">
              <a:buNone/>
              <a:defRPr sz="2400">
                <a:solidFill>
                  <a:srgbClr val="0966A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08874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6">
    <p:spTree>
      <p:nvGrpSpPr>
        <p:cNvPr id="1" name=""/>
        <p:cNvGrpSpPr/>
        <p:nvPr/>
      </p:nvGrpSpPr>
      <p:grpSpPr>
        <a:xfrm>
          <a:off x="0" y="0"/>
          <a:ext cx="0" cy="0"/>
          <a:chOff x="0" y="0"/>
          <a:chExt cx="0" cy="0"/>
        </a:xfrm>
      </p:grpSpPr>
      <p:sp>
        <p:nvSpPr>
          <p:cNvPr id="6" name="Round Single Corner Rectangle 5">
            <a:extLst>
              <a:ext uri="{FF2B5EF4-FFF2-40B4-BE49-F238E27FC236}">
                <a16:creationId xmlns:a16="http://schemas.microsoft.com/office/drawing/2014/main" id="{C9C126FC-C15A-113C-E470-0EB41E330AF2}"/>
              </a:ext>
            </a:extLst>
          </p:cNvPr>
          <p:cNvSpPr/>
          <p:nvPr/>
        </p:nvSpPr>
        <p:spPr>
          <a:xfrm>
            <a:off x="0" y="365125"/>
            <a:ext cx="11711354" cy="1147152"/>
          </a:xfrm>
          <a:prstGeom prst="round1Rect">
            <a:avLst/>
          </a:prstGeom>
          <a:gradFill>
            <a:gsLst>
              <a:gs pos="62000">
                <a:srgbClr val="0966AF">
                  <a:alpha val="84244"/>
                </a:srgbClr>
              </a:gs>
              <a:gs pos="92000">
                <a:srgbClr val="97D8E9">
                  <a:alpha val="42409"/>
                </a:srgbClr>
              </a:gs>
              <a:gs pos="22000">
                <a:srgbClr val="204C90">
                  <a:lumMod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8E154F-548C-B0B2-B215-0C5E762D1572}"/>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4381FC7F-FF33-8B49-D70A-80CAFE80050E}"/>
              </a:ext>
            </a:extLst>
          </p:cNvPr>
          <p:cNvSpPr>
            <a:spLocks noGrp="1"/>
          </p:cNvSpPr>
          <p:nvPr>
            <p:ph type="dt" sz="half" idx="10"/>
          </p:nvPr>
        </p:nvSpPr>
        <p:spPr/>
        <p:txBody>
          <a:bodyPr/>
          <a:lstStyle/>
          <a:p>
            <a:fld id="{B61BEF0D-F0BB-DE4B-95CE-6DB70DBA9567}" type="datetimeFigureOut">
              <a:rPr lang="en-US" smtClean="0"/>
              <a:pPr/>
              <a:t>3/18/24</a:t>
            </a:fld>
            <a:endParaRPr lang="en-US"/>
          </a:p>
        </p:txBody>
      </p:sp>
      <p:sp>
        <p:nvSpPr>
          <p:cNvPr id="4" name="Footer Placeholder 3">
            <a:extLst>
              <a:ext uri="{FF2B5EF4-FFF2-40B4-BE49-F238E27FC236}">
                <a16:creationId xmlns:a16="http://schemas.microsoft.com/office/drawing/2014/main" id="{548CC172-E997-0716-F60F-6076049899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6D31F0-B895-70F0-EE7A-5650FB77D4E6}"/>
              </a:ext>
            </a:extLst>
          </p:cNvPr>
          <p:cNvSpPr>
            <a:spLocks noGrp="1"/>
          </p:cNvSpPr>
          <p:nvPr>
            <p:ph type="sldNum" sz="quarter" idx="12"/>
          </p:nvPr>
        </p:nvSpPr>
        <p:spPr/>
        <p:txBody>
          <a:bodyPr/>
          <a:lstStyle/>
          <a:p>
            <a:fld id="{D57F1E4F-1CFF-5643-939E-217C01CDF565}" type="slidenum">
              <a:rPr lang="en-US" smtClean="0"/>
              <a:pPr/>
              <a:t>‹#›</a:t>
            </a:fld>
            <a:endParaRPr lang="en-US"/>
          </a:p>
        </p:txBody>
      </p:sp>
      <p:sp>
        <p:nvSpPr>
          <p:cNvPr id="7" name="Content Placeholder 2">
            <a:extLst>
              <a:ext uri="{FF2B5EF4-FFF2-40B4-BE49-F238E27FC236}">
                <a16:creationId xmlns:a16="http://schemas.microsoft.com/office/drawing/2014/main" id="{75527EF1-7351-3F7D-E505-9DEE773BCC63}"/>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2E23572A-E778-79D4-3347-436AEC59081B}"/>
              </a:ext>
            </a:extLst>
          </p:cNvPr>
          <p:cNvPicPr>
            <a:picLocks noChangeAspect="1"/>
          </p:cNvPicPr>
          <p:nvPr/>
        </p:nvPicPr>
        <p:blipFill rotWithShape="1">
          <a:blip r:embed="rId2">
            <a:alphaModFix amt="38000"/>
          </a:blip>
          <a:srcRect l="-144" r="40633"/>
          <a:stretch/>
        </p:blipFill>
        <p:spPr>
          <a:xfrm>
            <a:off x="9155430" y="5636799"/>
            <a:ext cx="3036570" cy="1065805"/>
          </a:xfrm>
          <a:prstGeom prst="rect">
            <a:avLst/>
          </a:prstGeom>
        </p:spPr>
      </p:pic>
    </p:spTree>
    <p:extLst>
      <p:ext uri="{BB962C8B-B14F-4D97-AF65-F5344CB8AC3E}">
        <p14:creationId xmlns:p14="http://schemas.microsoft.com/office/powerpoint/2010/main" val="1416759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7">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F78C70D-67B1-8E65-69EC-736D7C5A2731}"/>
              </a:ext>
            </a:extLst>
          </p:cNvPr>
          <p:cNvSpPr>
            <a:spLocks noGrp="1"/>
          </p:cNvSpPr>
          <p:nvPr>
            <p:ph type="pic" idx="1"/>
          </p:nvPr>
        </p:nvSpPr>
        <p:spPr>
          <a:xfrm>
            <a:off x="0" y="0"/>
            <a:ext cx="71628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Round Single Corner Rectangle 7">
            <a:extLst>
              <a:ext uri="{FF2B5EF4-FFF2-40B4-BE49-F238E27FC236}">
                <a16:creationId xmlns:a16="http://schemas.microsoft.com/office/drawing/2014/main" id="{B262A401-AD5B-0CE6-E386-2258158E0935}"/>
              </a:ext>
            </a:extLst>
          </p:cNvPr>
          <p:cNvSpPr/>
          <p:nvPr/>
        </p:nvSpPr>
        <p:spPr>
          <a:xfrm rot="10800000">
            <a:off x="6742906" y="0"/>
            <a:ext cx="5449094" cy="6356350"/>
          </a:xfrm>
          <a:prstGeom prst="round1Rect">
            <a:avLst/>
          </a:prstGeom>
          <a:gradFill>
            <a:gsLst>
              <a:gs pos="31000">
                <a:srgbClr val="0966AF">
                  <a:alpha val="84244"/>
                </a:srgbClr>
              </a:gs>
              <a:gs pos="92000">
                <a:srgbClr val="97D8E9">
                  <a:alpha val="42409"/>
                </a:srgbClr>
              </a:gs>
              <a:gs pos="4000">
                <a:srgbClr val="204C90">
                  <a:lumMod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4CF88AEB-29D0-A15E-1C6A-F928CB5849C0}"/>
              </a:ext>
            </a:extLst>
          </p:cNvPr>
          <p:cNvSpPr>
            <a:spLocks noGrp="1"/>
          </p:cNvSpPr>
          <p:nvPr>
            <p:ph type="body" sz="half" idx="2"/>
          </p:nvPr>
        </p:nvSpPr>
        <p:spPr>
          <a:xfrm>
            <a:off x="7254341" y="2069690"/>
            <a:ext cx="4099460" cy="3999321"/>
          </a:xfrm>
        </p:spPr>
        <p:txBody>
          <a:bodyPr/>
          <a:lstStyle>
            <a:lvl1pPr marL="0" indent="0">
              <a:buNone/>
              <a:defRPr sz="1600">
                <a:solidFill>
                  <a:srgbClr val="1B2E5C"/>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FEA6EC-AB82-F49D-DD8F-E94A8EF39FB1}"/>
              </a:ext>
            </a:extLst>
          </p:cNvPr>
          <p:cNvSpPr>
            <a:spLocks noGrp="1"/>
          </p:cNvSpPr>
          <p:nvPr>
            <p:ph type="dt" sz="half" idx="10"/>
          </p:nvPr>
        </p:nvSpPr>
        <p:spPr>
          <a:xfrm>
            <a:off x="572294" y="6361236"/>
            <a:ext cx="2743200" cy="365125"/>
          </a:xfrm>
        </p:spPr>
        <p:txBody>
          <a:bodyPr/>
          <a:lstStyle/>
          <a:p>
            <a:fld id="{B61BEF0D-F0BB-DE4B-95CE-6DB70DBA9567}" type="datetimeFigureOut">
              <a:rPr lang="en-US" smtClean="0"/>
              <a:pPr/>
              <a:t>3/18/24</a:t>
            </a:fld>
            <a:endParaRPr lang="en-US"/>
          </a:p>
        </p:txBody>
      </p:sp>
      <p:sp>
        <p:nvSpPr>
          <p:cNvPr id="6" name="Footer Placeholder 5">
            <a:extLst>
              <a:ext uri="{FF2B5EF4-FFF2-40B4-BE49-F238E27FC236}">
                <a16:creationId xmlns:a16="http://schemas.microsoft.com/office/drawing/2014/main" id="{0D426DA5-4D83-5C29-07E5-963464AAC5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454DE5-D21F-D3A3-87F9-06308CF8D164}"/>
              </a:ext>
            </a:extLst>
          </p:cNvPr>
          <p:cNvSpPr>
            <a:spLocks noGrp="1"/>
          </p:cNvSpPr>
          <p:nvPr>
            <p:ph type="sldNum" sz="quarter" idx="12"/>
          </p:nvPr>
        </p:nvSpPr>
        <p:spPr/>
        <p:txBody>
          <a:bodyPr/>
          <a:lstStyle/>
          <a:p>
            <a:fld id="{D57F1E4F-1CFF-5643-939E-217C01CDF565}" type="slidenum">
              <a:rPr lang="en-US" smtClean="0"/>
              <a:pPr/>
              <a:t>‹#›</a:t>
            </a:fld>
            <a:endParaRPr lang="en-US"/>
          </a:p>
        </p:txBody>
      </p:sp>
      <p:sp>
        <p:nvSpPr>
          <p:cNvPr id="10" name="Title 1">
            <a:extLst>
              <a:ext uri="{FF2B5EF4-FFF2-40B4-BE49-F238E27FC236}">
                <a16:creationId xmlns:a16="http://schemas.microsoft.com/office/drawing/2014/main" id="{8F9FB64F-F795-FFC4-DBCC-6DF3771DBA5C}"/>
              </a:ext>
            </a:extLst>
          </p:cNvPr>
          <p:cNvSpPr>
            <a:spLocks noGrp="1"/>
          </p:cNvSpPr>
          <p:nvPr>
            <p:ph type="title" hasCustomPrompt="1"/>
          </p:nvPr>
        </p:nvSpPr>
        <p:spPr>
          <a:xfrm>
            <a:off x="7254340" y="817002"/>
            <a:ext cx="4099460" cy="1054252"/>
          </a:xfrm>
        </p:spPr>
        <p:txBody>
          <a:bodyPr anchor="b"/>
          <a:lstStyle>
            <a:lvl1pPr>
              <a:defRPr sz="3200">
                <a:solidFill>
                  <a:schemeClr val="bg1"/>
                </a:solidFill>
              </a:defRPr>
            </a:lvl1pPr>
          </a:lstStyle>
          <a:p>
            <a:r>
              <a:rPr lang="en-US"/>
              <a:t>Click to edit title style</a:t>
            </a:r>
          </a:p>
        </p:txBody>
      </p:sp>
      <p:cxnSp>
        <p:nvCxnSpPr>
          <p:cNvPr id="11" name="Straight Connector 10">
            <a:extLst>
              <a:ext uri="{FF2B5EF4-FFF2-40B4-BE49-F238E27FC236}">
                <a16:creationId xmlns:a16="http://schemas.microsoft.com/office/drawing/2014/main" id="{61BE6760-D43D-DE7F-E777-57DFE552314D}"/>
              </a:ext>
            </a:extLst>
          </p:cNvPr>
          <p:cNvCxnSpPr>
            <a:cxnSpLocks/>
          </p:cNvCxnSpPr>
          <p:nvPr/>
        </p:nvCxnSpPr>
        <p:spPr>
          <a:xfrm flipV="1">
            <a:off x="7254340" y="1868271"/>
            <a:ext cx="4099460" cy="2982"/>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766B53FB-915C-E92B-8330-F11889DAA262}"/>
              </a:ext>
            </a:extLst>
          </p:cNvPr>
          <p:cNvPicPr>
            <a:picLocks noChangeAspect="1"/>
          </p:cNvPicPr>
          <p:nvPr/>
        </p:nvPicPr>
        <p:blipFill rotWithShape="1">
          <a:blip r:embed="rId2">
            <a:alphaModFix amt="38000"/>
          </a:blip>
          <a:srcRect l="-144" r="40633"/>
          <a:stretch/>
        </p:blipFill>
        <p:spPr>
          <a:xfrm>
            <a:off x="9155430" y="5254030"/>
            <a:ext cx="3036570" cy="1065805"/>
          </a:xfrm>
          <a:prstGeom prst="rect">
            <a:avLst/>
          </a:prstGeom>
        </p:spPr>
      </p:pic>
    </p:spTree>
    <p:extLst>
      <p:ext uri="{BB962C8B-B14F-4D97-AF65-F5344CB8AC3E}">
        <p14:creationId xmlns:p14="http://schemas.microsoft.com/office/powerpoint/2010/main" val="29463668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End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8389FC0-5D5A-3651-138D-C26B422DE045}"/>
              </a:ext>
            </a:extLst>
          </p:cNvPr>
          <p:cNvSpPr/>
          <p:nvPr/>
        </p:nvSpPr>
        <p:spPr>
          <a:xfrm rot="10800000">
            <a:off x="-6066" y="0"/>
            <a:ext cx="12296678" cy="6858000"/>
          </a:xfrm>
          <a:prstGeom prst="rect">
            <a:avLst/>
          </a:prstGeom>
          <a:gradFill flip="none" rotWithShape="1">
            <a:gsLst>
              <a:gs pos="30000">
                <a:srgbClr val="0966AF">
                  <a:alpha val="84244"/>
                </a:srgbClr>
              </a:gs>
              <a:gs pos="92000">
                <a:schemeClr val="bg1"/>
              </a:gs>
              <a:gs pos="73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Date Placeholder 1">
            <a:extLst>
              <a:ext uri="{FF2B5EF4-FFF2-40B4-BE49-F238E27FC236}">
                <a16:creationId xmlns:a16="http://schemas.microsoft.com/office/drawing/2014/main" id="{309BACE2-825C-4E86-B2A8-68309F29E454}"/>
              </a:ext>
            </a:extLst>
          </p:cNvPr>
          <p:cNvSpPr>
            <a:spLocks noGrp="1"/>
          </p:cNvSpPr>
          <p:nvPr>
            <p:ph type="dt" sz="half" idx="10"/>
          </p:nvPr>
        </p:nvSpPr>
        <p:spPr/>
        <p:txBody>
          <a:bodyPr/>
          <a:lstStyle>
            <a:lvl1pPr>
              <a:defRPr>
                <a:solidFill>
                  <a:schemeClr val="bg1"/>
                </a:solidFill>
              </a:defRPr>
            </a:lvl1pPr>
          </a:lstStyle>
          <a:p>
            <a:fld id="{B61BEF0D-F0BB-DE4B-95CE-6DB70DBA9567}" type="datetimeFigureOut">
              <a:rPr lang="en-US" smtClean="0"/>
              <a:pPr/>
              <a:t>3/18/24</a:t>
            </a:fld>
            <a:endParaRPr lang="en-US"/>
          </a:p>
        </p:txBody>
      </p:sp>
      <p:sp>
        <p:nvSpPr>
          <p:cNvPr id="3" name="Footer Placeholder 2">
            <a:extLst>
              <a:ext uri="{FF2B5EF4-FFF2-40B4-BE49-F238E27FC236}">
                <a16:creationId xmlns:a16="http://schemas.microsoft.com/office/drawing/2014/main" id="{D1C94922-6C02-2FF5-F2F6-9368B11A0136}"/>
              </a:ext>
            </a:extLst>
          </p:cNvPr>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6B913925-BA6C-82AE-CFF6-B86C83EF8425}"/>
              </a:ext>
            </a:extLst>
          </p:cNvPr>
          <p:cNvSpPr>
            <a:spLocks noGrp="1"/>
          </p:cNvSpPr>
          <p:nvPr>
            <p:ph type="sldNum" sz="quarter" idx="12"/>
          </p:nvPr>
        </p:nvSpPr>
        <p:spPr/>
        <p:txBody>
          <a:bodyPr/>
          <a:lstStyle>
            <a:lvl1pPr>
              <a:defRPr>
                <a:solidFill>
                  <a:schemeClr val="bg1"/>
                </a:solidFill>
              </a:defRPr>
            </a:lvl1pPr>
          </a:lstStyle>
          <a:p>
            <a:fld id="{D57F1E4F-1CFF-5643-939E-217C01CDF565}" type="slidenum">
              <a:rPr lang="en-US" smtClean="0"/>
              <a:pPr/>
              <a:t>‹#›</a:t>
            </a:fld>
            <a:endParaRPr lang="en-US"/>
          </a:p>
        </p:txBody>
      </p:sp>
      <p:sp>
        <p:nvSpPr>
          <p:cNvPr id="7" name="Title 1">
            <a:extLst>
              <a:ext uri="{FF2B5EF4-FFF2-40B4-BE49-F238E27FC236}">
                <a16:creationId xmlns:a16="http://schemas.microsoft.com/office/drawing/2014/main" id="{2E17C329-285A-512B-B1FE-9DD10EC3D637}"/>
              </a:ext>
            </a:extLst>
          </p:cNvPr>
          <p:cNvSpPr>
            <a:spLocks noGrp="1"/>
          </p:cNvSpPr>
          <p:nvPr>
            <p:ph type="title" hasCustomPrompt="1"/>
          </p:nvPr>
        </p:nvSpPr>
        <p:spPr>
          <a:xfrm>
            <a:off x="884473" y="3652870"/>
            <a:ext cx="10515600" cy="607890"/>
          </a:xfrm>
        </p:spPr>
        <p:txBody>
          <a:bodyPr/>
          <a:lstStyle>
            <a:lvl1pPr algn="ctr">
              <a:defRPr>
                <a:solidFill>
                  <a:schemeClr val="bg1"/>
                </a:solidFill>
              </a:defRPr>
            </a:lvl1pPr>
          </a:lstStyle>
          <a:p>
            <a:r>
              <a:rPr lang="en-US"/>
              <a:t>Click to edit title style</a:t>
            </a:r>
          </a:p>
        </p:txBody>
      </p:sp>
      <p:pic>
        <p:nvPicPr>
          <p:cNvPr id="5" name="Picture 4" descr="A logo with a sun and waves&#10;&#10;Description automatically generated">
            <a:extLst>
              <a:ext uri="{FF2B5EF4-FFF2-40B4-BE49-F238E27FC236}">
                <a16:creationId xmlns:a16="http://schemas.microsoft.com/office/drawing/2014/main" id="{8EFA0F9A-E681-975C-8095-D69833ABAC92}"/>
              </a:ext>
            </a:extLst>
          </p:cNvPr>
          <p:cNvPicPr>
            <a:picLocks noChangeAspect="1"/>
          </p:cNvPicPr>
          <p:nvPr/>
        </p:nvPicPr>
        <p:blipFill>
          <a:blip r:embed="rId2"/>
          <a:stretch>
            <a:fillRect/>
          </a:stretch>
        </p:blipFill>
        <p:spPr>
          <a:xfrm>
            <a:off x="3455232" y="464597"/>
            <a:ext cx="4947678" cy="2827244"/>
          </a:xfrm>
          <a:prstGeom prst="rect">
            <a:avLst/>
          </a:prstGeom>
        </p:spPr>
      </p:pic>
    </p:spTree>
    <p:extLst>
      <p:ext uri="{BB962C8B-B14F-4D97-AF65-F5344CB8AC3E}">
        <p14:creationId xmlns:p14="http://schemas.microsoft.com/office/powerpoint/2010/main" val="13170494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a:pPr/>
              <a:t>3/18/24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a:p>
        </p:txBody>
      </p:sp>
    </p:spTree>
    <p:extLst>
      <p:ext uri="{BB962C8B-B14F-4D97-AF65-F5344CB8AC3E}">
        <p14:creationId xmlns:p14="http://schemas.microsoft.com/office/powerpoint/2010/main" val="323111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97D370-1644-EA20-36B0-0F576613D1DE}"/>
              </a:ext>
            </a:extLst>
          </p:cNvPr>
          <p:cNvSpPr/>
          <p:nvPr/>
        </p:nvSpPr>
        <p:spPr>
          <a:xfrm>
            <a:off x="-6066" y="-1"/>
            <a:ext cx="12198066" cy="3106271"/>
          </a:xfrm>
          <a:prstGeom prst="rect">
            <a:avLst/>
          </a:prstGeom>
          <a:gradFill flip="none" rotWithShape="1">
            <a:gsLst>
              <a:gs pos="33000">
                <a:srgbClr val="0966AF">
                  <a:alpha val="84244"/>
                </a:srgbClr>
              </a:gs>
              <a:gs pos="84000">
                <a:schemeClr val="bg1"/>
              </a:gs>
              <a:gs pos="56000">
                <a:srgbClr val="97D8E9">
                  <a:alpha val="42409"/>
                </a:srgbClr>
              </a:gs>
              <a:gs pos="8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14458D5F-E17A-719B-FD1E-2D4E10B2E492}"/>
              </a:ext>
            </a:extLst>
          </p:cNvPr>
          <p:cNvSpPr>
            <a:spLocks noGrp="1"/>
          </p:cNvSpPr>
          <p:nvPr>
            <p:ph type="title" hasCustomPrompt="1"/>
          </p:nvPr>
        </p:nvSpPr>
        <p:spPr/>
        <p:txBody>
          <a:bodyPr/>
          <a:lstStyle>
            <a:lvl1pPr>
              <a:defRPr>
                <a:solidFill>
                  <a:schemeClr val="bg1"/>
                </a:solidFill>
              </a:defRPr>
            </a:lvl1pPr>
          </a:lstStyle>
          <a:p>
            <a:r>
              <a:rPr lang="en-US"/>
              <a:t>Click to edit title style</a:t>
            </a:r>
          </a:p>
        </p:txBody>
      </p:sp>
      <p:sp>
        <p:nvSpPr>
          <p:cNvPr id="3" name="Content Placeholder 2">
            <a:extLst>
              <a:ext uri="{FF2B5EF4-FFF2-40B4-BE49-F238E27FC236}">
                <a16:creationId xmlns:a16="http://schemas.microsoft.com/office/drawing/2014/main" id="{D47CC692-A0C9-EB4B-8A51-124CEDACFF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42E0C2-7856-2959-8B03-40C27CA5943E}"/>
              </a:ext>
            </a:extLst>
          </p:cNvPr>
          <p:cNvSpPr>
            <a:spLocks noGrp="1"/>
          </p:cNvSpPr>
          <p:nvPr>
            <p:ph type="dt" sz="half" idx="10"/>
          </p:nvPr>
        </p:nvSpPr>
        <p:spPr/>
        <p:txBody>
          <a:bodyPr/>
          <a:lstStyle/>
          <a:p>
            <a:fld id="{B61BEF0D-F0BB-DE4B-95CE-6DB70DBA9567}" type="datetimeFigureOut">
              <a:rPr lang="en-US" smtClean="0"/>
              <a:pPr/>
              <a:t>3/18/24</a:t>
            </a:fld>
            <a:endParaRPr lang="en-US"/>
          </a:p>
        </p:txBody>
      </p:sp>
      <p:sp>
        <p:nvSpPr>
          <p:cNvPr id="6" name="Footer Placeholder 5">
            <a:extLst>
              <a:ext uri="{FF2B5EF4-FFF2-40B4-BE49-F238E27FC236}">
                <a16:creationId xmlns:a16="http://schemas.microsoft.com/office/drawing/2014/main" id="{1F88FC86-C04E-47A8-1A10-DB6B90BC9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BC8479-224A-930F-4886-0851C9BB6C84}"/>
              </a:ext>
            </a:extLst>
          </p:cNvPr>
          <p:cNvSpPr>
            <a:spLocks noGrp="1"/>
          </p:cNvSpPr>
          <p:nvPr>
            <p:ph type="sldNum" sz="quarter" idx="12"/>
          </p:nvPr>
        </p:nvSpPr>
        <p:spPr/>
        <p:txBody>
          <a:bodyPr/>
          <a:lstStyle/>
          <a:p>
            <a:fld id="{D57F1E4F-1CFF-5643-939E-217C01CDF565}" type="slidenum">
              <a:rPr lang="en-US" smtClean="0"/>
              <a:pPr/>
              <a:t>‹#›</a:t>
            </a:fld>
            <a:endParaRPr lang="en-US"/>
          </a:p>
        </p:txBody>
      </p:sp>
      <p:cxnSp>
        <p:nvCxnSpPr>
          <p:cNvPr id="10" name="Straight Connector 9">
            <a:extLst>
              <a:ext uri="{FF2B5EF4-FFF2-40B4-BE49-F238E27FC236}">
                <a16:creationId xmlns:a16="http://schemas.microsoft.com/office/drawing/2014/main" id="{B5E63AF7-0B64-23FF-EF8D-8905A327FFCA}"/>
              </a:ext>
            </a:extLst>
          </p:cNvPr>
          <p:cNvCxnSpPr>
            <a:cxnSpLocks/>
          </p:cNvCxnSpPr>
          <p:nvPr/>
        </p:nvCxnSpPr>
        <p:spPr>
          <a:xfrm>
            <a:off x="846994" y="1288927"/>
            <a:ext cx="10506806" cy="0"/>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12" name="Picture Placeholder 2">
            <a:extLst>
              <a:ext uri="{FF2B5EF4-FFF2-40B4-BE49-F238E27FC236}">
                <a16:creationId xmlns:a16="http://schemas.microsoft.com/office/drawing/2014/main" id="{81BF62DD-D18D-625A-62BB-E5807DE77EFF}"/>
              </a:ext>
            </a:extLst>
          </p:cNvPr>
          <p:cNvSpPr>
            <a:spLocks noGrp="1"/>
          </p:cNvSpPr>
          <p:nvPr>
            <p:ph type="pic" idx="14"/>
          </p:nvPr>
        </p:nvSpPr>
        <p:spPr>
          <a:xfrm>
            <a:off x="6560718" y="1817738"/>
            <a:ext cx="5631282" cy="43513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11" name="Picture 10">
            <a:extLst>
              <a:ext uri="{FF2B5EF4-FFF2-40B4-BE49-F238E27FC236}">
                <a16:creationId xmlns:a16="http://schemas.microsoft.com/office/drawing/2014/main" id="{6A6E7DA9-3501-A5D8-8B2B-3A144215A705}"/>
              </a:ext>
            </a:extLst>
          </p:cNvPr>
          <p:cNvPicPr>
            <a:picLocks noChangeAspect="1"/>
          </p:cNvPicPr>
          <p:nvPr/>
        </p:nvPicPr>
        <p:blipFill rotWithShape="1">
          <a:blip r:embed="rId2"/>
          <a:srcRect l="3303" r="32792"/>
          <a:stretch/>
        </p:blipFill>
        <p:spPr>
          <a:xfrm>
            <a:off x="8931166" y="223122"/>
            <a:ext cx="3260834" cy="1065805"/>
          </a:xfrm>
          <a:prstGeom prst="rect">
            <a:avLst/>
          </a:prstGeom>
        </p:spPr>
      </p:pic>
    </p:spTree>
    <p:extLst>
      <p:ext uri="{BB962C8B-B14F-4D97-AF65-F5344CB8AC3E}">
        <p14:creationId xmlns:p14="http://schemas.microsoft.com/office/powerpoint/2010/main" val="3800076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CA64277-E16C-7F5C-34ED-CECE4FF4F175}"/>
              </a:ext>
            </a:extLst>
          </p:cNvPr>
          <p:cNvSpPr/>
          <p:nvPr/>
        </p:nvSpPr>
        <p:spPr>
          <a:xfrm>
            <a:off x="0" y="0"/>
            <a:ext cx="12191999" cy="6858000"/>
          </a:xfrm>
          <a:prstGeom prst="rect">
            <a:avLst/>
          </a:prstGeom>
          <a:gradFill flip="none" rotWithShape="1">
            <a:gsLst>
              <a:gs pos="30000">
                <a:srgbClr val="0966AF">
                  <a:alpha val="84244"/>
                </a:srgbClr>
              </a:gs>
              <a:gs pos="94000">
                <a:schemeClr val="bg1"/>
              </a:gs>
              <a:gs pos="85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E1CC1671-4521-2A7A-F5FC-FD897B45E990}"/>
              </a:ext>
            </a:extLst>
          </p:cNvPr>
          <p:cNvSpPr>
            <a:spLocks noGrp="1"/>
          </p:cNvSpPr>
          <p:nvPr>
            <p:ph type="title" hasCustomPrompt="1"/>
          </p:nvPr>
        </p:nvSpPr>
        <p:spPr>
          <a:xfrm>
            <a:off x="838200" y="795401"/>
            <a:ext cx="10515600" cy="658080"/>
          </a:xfrm>
        </p:spPr>
        <p:txBody>
          <a:bodyPr/>
          <a:lstStyle>
            <a:lvl1pPr>
              <a:defRPr>
                <a:solidFill>
                  <a:schemeClr val="bg1"/>
                </a:solidFill>
              </a:defRPr>
            </a:lvl1pPr>
          </a:lstStyle>
          <a:p>
            <a:r>
              <a:rPr lang="en-US"/>
              <a:t>Click to edit title style</a:t>
            </a:r>
          </a:p>
        </p:txBody>
      </p:sp>
      <p:sp>
        <p:nvSpPr>
          <p:cNvPr id="3" name="Text Placeholder 2">
            <a:extLst>
              <a:ext uri="{FF2B5EF4-FFF2-40B4-BE49-F238E27FC236}">
                <a16:creationId xmlns:a16="http://schemas.microsoft.com/office/drawing/2014/main" id="{9683D858-2704-F7F1-3F5C-94D8405F459F}"/>
              </a:ext>
            </a:extLst>
          </p:cNvPr>
          <p:cNvSpPr>
            <a:spLocks noGrp="1"/>
          </p:cNvSpPr>
          <p:nvPr>
            <p:ph type="body" idx="1"/>
          </p:nvPr>
        </p:nvSpPr>
        <p:spPr>
          <a:xfrm>
            <a:off x="839788" y="1681163"/>
            <a:ext cx="5157787" cy="567714"/>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8DB4A6B1-A111-F4DB-5556-205C1C13B113}"/>
              </a:ext>
            </a:extLst>
          </p:cNvPr>
          <p:cNvSpPr>
            <a:spLocks noGrp="1"/>
          </p:cNvSpPr>
          <p:nvPr>
            <p:ph type="body" sz="quarter" idx="3"/>
          </p:nvPr>
        </p:nvSpPr>
        <p:spPr>
          <a:xfrm>
            <a:off x="6172200" y="1681163"/>
            <a:ext cx="5183188" cy="567705"/>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695451-D7AA-2A3F-767A-8C8BBC61EFFC}"/>
              </a:ext>
            </a:extLst>
          </p:cNvPr>
          <p:cNvSpPr>
            <a:spLocks noGrp="1"/>
          </p:cNvSpPr>
          <p:nvPr>
            <p:ph sz="quarter" idx="4"/>
          </p:nvPr>
        </p:nvSpPr>
        <p:spPr>
          <a:xfrm>
            <a:off x="6172200" y="2353235"/>
            <a:ext cx="5183188" cy="383642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5036ECF7-2998-AFC9-588E-E353BAF03877}"/>
              </a:ext>
            </a:extLst>
          </p:cNvPr>
          <p:cNvCxnSpPr>
            <a:cxnSpLocks/>
          </p:cNvCxnSpPr>
          <p:nvPr/>
        </p:nvCxnSpPr>
        <p:spPr>
          <a:xfrm>
            <a:off x="846994" y="1463738"/>
            <a:ext cx="10506806" cy="0"/>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08B7A6C3-F378-0F47-C911-FF0AA28993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D8940D-990F-8592-37FE-66BC76EEC3BF}"/>
              </a:ext>
            </a:extLst>
          </p:cNvPr>
          <p:cNvSpPr>
            <a:spLocks noGrp="1"/>
          </p:cNvSpPr>
          <p:nvPr>
            <p:ph type="sldNum" sz="quarter" idx="12"/>
          </p:nvPr>
        </p:nvSpPr>
        <p:spPr/>
        <p:txBody>
          <a:bodyPr/>
          <a:lstStyle/>
          <a:p>
            <a:fld id="{D57F1E4F-1CFF-5643-939E-217C01CDF565}" type="slidenum">
              <a:rPr lang="en-US" smtClean="0"/>
              <a:pPr/>
              <a:t>‹#›</a:t>
            </a:fld>
            <a:endParaRPr lang="en-US"/>
          </a:p>
        </p:txBody>
      </p:sp>
      <p:sp>
        <p:nvSpPr>
          <p:cNvPr id="4" name="Content Placeholder 3">
            <a:extLst>
              <a:ext uri="{FF2B5EF4-FFF2-40B4-BE49-F238E27FC236}">
                <a16:creationId xmlns:a16="http://schemas.microsoft.com/office/drawing/2014/main" id="{10ED73DB-8D22-3C96-C74C-1674E5E08D54}"/>
              </a:ext>
            </a:extLst>
          </p:cNvPr>
          <p:cNvSpPr>
            <a:spLocks noGrp="1"/>
          </p:cNvSpPr>
          <p:nvPr>
            <p:ph sz="half" idx="2"/>
          </p:nvPr>
        </p:nvSpPr>
        <p:spPr>
          <a:xfrm>
            <a:off x="839788" y="2353235"/>
            <a:ext cx="5157787" cy="383642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01579A-BCC3-617F-0619-C44E9462AC6E}"/>
              </a:ext>
            </a:extLst>
          </p:cNvPr>
          <p:cNvSpPr>
            <a:spLocks noGrp="1"/>
          </p:cNvSpPr>
          <p:nvPr>
            <p:ph type="dt" sz="half" idx="10"/>
          </p:nvPr>
        </p:nvSpPr>
        <p:spPr/>
        <p:txBody>
          <a:bodyPr/>
          <a:lstStyle/>
          <a:p>
            <a:fld id="{B61BEF0D-F0BB-DE4B-95CE-6DB70DBA9567}" type="datetimeFigureOut">
              <a:rPr lang="en-US" smtClean="0"/>
              <a:pPr/>
              <a:t>3/18/24</a:t>
            </a:fld>
            <a:endParaRPr lang="en-US"/>
          </a:p>
        </p:txBody>
      </p:sp>
      <p:pic>
        <p:nvPicPr>
          <p:cNvPr id="14" name="Picture 13">
            <a:extLst>
              <a:ext uri="{FF2B5EF4-FFF2-40B4-BE49-F238E27FC236}">
                <a16:creationId xmlns:a16="http://schemas.microsoft.com/office/drawing/2014/main" id="{54D86E75-C816-0D3B-23E7-D81AAD2BE857}"/>
              </a:ext>
            </a:extLst>
          </p:cNvPr>
          <p:cNvPicPr>
            <a:picLocks noChangeAspect="1"/>
          </p:cNvPicPr>
          <p:nvPr/>
        </p:nvPicPr>
        <p:blipFill rotWithShape="1">
          <a:blip r:embed="rId2"/>
          <a:srcRect l="20245" r="-3357"/>
          <a:stretch/>
        </p:blipFill>
        <p:spPr>
          <a:xfrm>
            <a:off x="0" y="5228031"/>
            <a:ext cx="4240924" cy="1065805"/>
          </a:xfrm>
          <a:prstGeom prst="rect">
            <a:avLst/>
          </a:prstGeom>
        </p:spPr>
      </p:pic>
    </p:spTree>
    <p:extLst>
      <p:ext uri="{BB962C8B-B14F-4D97-AF65-F5344CB8AC3E}">
        <p14:creationId xmlns:p14="http://schemas.microsoft.com/office/powerpoint/2010/main" val="4215267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0C6138-4F1C-B547-FF9F-43C23101FD89}"/>
              </a:ext>
            </a:extLst>
          </p:cNvPr>
          <p:cNvSpPr/>
          <p:nvPr/>
        </p:nvSpPr>
        <p:spPr>
          <a:xfrm>
            <a:off x="-6066" y="0"/>
            <a:ext cx="12323572" cy="6858000"/>
          </a:xfrm>
          <a:prstGeom prst="rect">
            <a:avLst/>
          </a:prstGeom>
          <a:gradFill flip="none" rotWithShape="1">
            <a:gsLst>
              <a:gs pos="30000">
                <a:srgbClr val="0966AF">
                  <a:alpha val="84244"/>
                </a:srgbClr>
              </a:gs>
              <a:gs pos="92000">
                <a:schemeClr val="bg1"/>
              </a:gs>
              <a:gs pos="73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1BAFF06F-2190-A605-D21D-F371A0D5DB4A}"/>
              </a:ext>
            </a:extLst>
          </p:cNvPr>
          <p:cNvSpPr>
            <a:spLocks noGrp="1"/>
          </p:cNvSpPr>
          <p:nvPr>
            <p:ph type="ctrTitle" hasCustomPrompt="1"/>
          </p:nvPr>
        </p:nvSpPr>
        <p:spPr>
          <a:xfrm>
            <a:off x="823913" y="997981"/>
            <a:ext cx="6666099" cy="2387600"/>
          </a:xfrm>
        </p:spPr>
        <p:txBody>
          <a:bodyPr anchor="b">
            <a:noAutofit/>
          </a:bodyPr>
          <a:lstStyle>
            <a:lvl1pPr algn="l">
              <a:defRPr sz="6000" b="1" i="0">
                <a:solidFill>
                  <a:schemeClr val="bg1"/>
                </a:solidFill>
                <a:latin typeface="Helvetica" pitchFamily="2" charset="0"/>
              </a:defRPr>
            </a:lvl1pPr>
          </a:lstStyle>
          <a:p>
            <a:r>
              <a:rPr lang="en-US"/>
              <a:t>Click to edit title style</a:t>
            </a:r>
          </a:p>
        </p:txBody>
      </p:sp>
      <p:sp>
        <p:nvSpPr>
          <p:cNvPr id="4" name="Date Placeholder 3">
            <a:extLst>
              <a:ext uri="{FF2B5EF4-FFF2-40B4-BE49-F238E27FC236}">
                <a16:creationId xmlns:a16="http://schemas.microsoft.com/office/drawing/2014/main" id="{082C7A02-17FB-4744-C320-2BD4F2607389}"/>
              </a:ext>
            </a:extLst>
          </p:cNvPr>
          <p:cNvSpPr>
            <a:spLocks noGrp="1"/>
          </p:cNvSpPr>
          <p:nvPr>
            <p:ph type="dt" sz="half" idx="10"/>
          </p:nvPr>
        </p:nvSpPr>
        <p:spPr>
          <a:xfrm>
            <a:off x="838200" y="6348535"/>
            <a:ext cx="2743200" cy="365125"/>
          </a:xfrm>
        </p:spPr>
        <p:txBody>
          <a:bodyPr/>
          <a:lstStyle/>
          <a:p>
            <a:fld id="{B61BEF0D-F0BB-DE4B-95CE-6DB70DBA9567}" type="datetimeFigureOut">
              <a:rPr lang="en-US" smtClean="0"/>
              <a:pPr/>
              <a:t>3/18/24</a:t>
            </a:fld>
            <a:endParaRPr lang="en-US"/>
          </a:p>
        </p:txBody>
      </p:sp>
      <p:sp>
        <p:nvSpPr>
          <p:cNvPr id="5" name="Footer Placeholder 4">
            <a:extLst>
              <a:ext uri="{FF2B5EF4-FFF2-40B4-BE49-F238E27FC236}">
                <a16:creationId xmlns:a16="http://schemas.microsoft.com/office/drawing/2014/main" id="{7A84D2E7-A35F-8C89-C36E-EB7C80EBC686}"/>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571D46A-C403-A7D8-869D-A80A30B9AC12}"/>
              </a:ext>
            </a:extLst>
          </p:cNvPr>
          <p:cNvSpPr>
            <a:spLocks noGrp="1"/>
          </p:cNvSpPr>
          <p:nvPr>
            <p:ph type="sldNum" sz="quarter" idx="12"/>
          </p:nvPr>
        </p:nvSpPr>
        <p:spPr/>
        <p:txBody>
          <a:bodyPr/>
          <a:lstStyle/>
          <a:p>
            <a:fld id="{D57F1E4F-1CFF-5643-939E-217C01CDF565}" type="slidenum">
              <a:rPr lang="en-US" smtClean="0"/>
              <a:pPr/>
              <a:t>‹#›</a:t>
            </a:fld>
            <a:endParaRPr lang="en-US"/>
          </a:p>
        </p:txBody>
      </p:sp>
      <p:pic>
        <p:nvPicPr>
          <p:cNvPr id="10" name="Picture 9" descr="A logo with a sun and waves&#10;&#10;Description automatically generated">
            <a:extLst>
              <a:ext uri="{FF2B5EF4-FFF2-40B4-BE49-F238E27FC236}">
                <a16:creationId xmlns:a16="http://schemas.microsoft.com/office/drawing/2014/main" id="{37834BAB-8B32-86AD-EA59-DF54324ADE35}"/>
              </a:ext>
            </a:extLst>
          </p:cNvPr>
          <p:cNvPicPr>
            <a:picLocks noChangeAspect="1"/>
          </p:cNvPicPr>
          <p:nvPr/>
        </p:nvPicPr>
        <p:blipFill>
          <a:blip r:embed="rId2"/>
          <a:stretch>
            <a:fillRect/>
          </a:stretch>
        </p:blipFill>
        <p:spPr>
          <a:xfrm>
            <a:off x="8319991" y="4292553"/>
            <a:ext cx="3328577" cy="1902044"/>
          </a:xfrm>
          <a:prstGeom prst="rect">
            <a:avLst/>
          </a:prstGeom>
        </p:spPr>
      </p:pic>
      <p:cxnSp>
        <p:nvCxnSpPr>
          <p:cNvPr id="9" name="Straight Connector 8">
            <a:extLst>
              <a:ext uri="{FF2B5EF4-FFF2-40B4-BE49-F238E27FC236}">
                <a16:creationId xmlns:a16="http://schemas.microsoft.com/office/drawing/2014/main" id="{ECE1F118-421A-CA40-513E-DF516D9EA5B1}"/>
              </a:ext>
            </a:extLst>
          </p:cNvPr>
          <p:cNvCxnSpPr>
            <a:cxnSpLocks/>
          </p:cNvCxnSpPr>
          <p:nvPr/>
        </p:nvCxnSpPr>
        <p:spPr>
          <a:xfrm>
            <a:off x="838200" y="3372134"/>
            <a:ext cx="6651812" cy="0"/>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7E974C75-2A2B-16BD-1E96-4834378B8800}"/>
              </a:ext>
            </a:extLst>
          </p:cNvPr>
          <p:cNvSpPr>
            <a:spLocks noGrp="1"/>
          </p:cNvSpPr>
          <p:nvPr>
            <p:ph type="subTitle" idx="1"/>
          </p:nvPr>
        </p:nvSpPr>
        <p:spPr>
          <a:xfrm>
            <a:off x="823913" y="3477656"/>
            <a:ext cx="6666099" cy="1655762"/>
          </a:xfrm>
        </p:spPr>
        <p:txBody>
          <a:bodyPr/>
          <a:lstStyle>
            <a:lvl1pPr marL="0" indent="0" algn="l">
              <a:buNone/>
              <a:defRPr sz="2400">
                <a:solidFill>
                  <a:srgbClr val="0966A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descr="A white logo with a sun and waves&#10;&#10;Description automatically generated">
            <a:extLst>
              <a:ext uri="{FF2B5EF4-FFF2-40B4-BE49-F238E27FC236}">
                <a16:creationId xmlns:a16="http://schemas.microsoft.com/office/drawing/2014/main" id="{F43393FC-CC56-9761-6D42-027B3AE6AB9D}"/>
              </a:ext>
            </a:extLst>
          </p:cNvPr>
          <p:cNvPicPr>
            <a:picLocks noChangeAspect="1"/>
          </p:cNvPicPr>
          <p:nvPr/>
        </p:nvPicPr>
        <p:blipFill rotWithShape="1">
          <a:blip r:embed="rId3">
            <a:alphaModFix amt="41000"/>
          </a:blip>
          <a:srcRect l="27241" t="-1197" r="867" b="-1625"/>
          <a:stretch/>
        </p:blipFill>
        <p:spPr>
          <a:xfrm>
            <a:off x="-6066" y="4670704"/>
            <a:ext cx="4023361" cy="1685646"/>
          </a:xfrm>
          <a:prstGeom prst="rect">
            <a:avLst/>
          </a:prstGeom>
        </p:spPr>
      </p:pic>
    </p:spTree>
    <p:extLst>
      <p:ext uri="{BB962C8B-B14F-4D97-AF65-F5344CB8AC3E}">
        <p14:creationId xmlns:p14="http://schemas.microsoft.com/office/powerpoint/2010/main" val="3627558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3">
    <p:spTree>
      <p:nvGrpSpPr>
        <p:cNvPr id="1" name=""/>
        <p:cNvGrpSpPr/>
        <p:nvPr/>
      </p:nvGrpSpPr>
      <p:grpSpPr>
        <a:xfrm>
          <a:off x="0" y="0"/>
          <a:ext cx="0" cy="0"/>
          <a:chOff x="0" y="0"/>
          <a:chExt cx="0" cy="0"/>
        </a:xfrm>
      </p:grpSpPr>
      <p:sp>
        <p:nvSpPr>
          <p:cNvPr id="9" name="Round Single Corner Rectangle 8">
            <a:extLst>
              <a:ext uri="{FF2B5EF4-FFF2-40B4-BE49-F238E27FC236}">
                <a16:creationId xmlns:a16="http://schemas.microsoft.com/office/drawing/2014/main" id="{BB41F3DA-E501-B197-46F1-5B070E24627F}"/>
              </a:ext>
            </a:extLst>
          </p:cNvPr>
          <p:cNvSpPr/>
          <p:nvPr/>
        </p:nvSpPr>
        <p:spPr>
          <a:xfrm>
            <a:off x="0" y="471488"/>
            <a:ext cx="5029200" cy="6386511"/>
          </a:xfrm>
          <a:prstGeom prst="round1Rect">
            <a:avLst/>
          </a:prstGeom>
          <a:gradFill flip="none" rotWithShape="1">
            <a:gsLst>
              <a:gs pos="62000">
                <a:srgbClr val="0966AF">
                  <a:alpha val="84244"/>
                </a:srgbClr>
              </a:gs>
              <a:gs pos="92000">
                <a:srgbClr val="97D8E9">
                  <a:alpha val="42409"/>
                </a:srgbClr>
              </a:gs>
              <a:gs pos="22000">
                <a:srgbClr val="204C90">
                  <a:lumMod val="100000"/>
                </a:srgbClr>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9DFEA6EC-AB82-F49D-DD8F-E94A8EF39FB1}"/>
              </a:ext>
            </a:extLst>
          </p:cNvPr>
          <p:cNvSpPr>
            <a:spLocks noGrp="1"/>
          </p:cNvSpPr>
          <p:nvPr>
            <p:ph type="dt" sz="half" idx="10"/>
          </p:nvPr>
        </p:nvSpPr>
        <p:spPr>
          <a:xfrm>
            <a:off x="572294" y="6361236"/>
            <a:ext cx="2743200" cy="365125"/>
          </a:xfrm>
        </p:spPr>
        <p:txBody>
          <a:bodyPr/>
          <a:lstStyle>
            <a:lvl1pPr>
              <a:defRPr>
                <a:solidFill>
                  <a:schemeClr val="bg1"/>
                </a:solidFill>
              </a:defRPr>
            </a:lvl1pPr>
          </a:lstStyle>
          <a:p>
            <a:fld id="{B61BEF0D-F0BB-DE4B-95CE-6DB70DBA9567}" type="datetimeFigureOut">
              <a:rPr lang="en-US" smtClean="0"/>
              <a:pPr/>
              <a:t>3/18/24</a:t>
            </a:fld>
            <a:endParaRPr lang="en-US"/>
          </a:p>
        </p:txBody>
      </p:sp>
      <p:sp>
        <p:nvSpPr>
          <p:cNvPr id="6" name="Footer Placeholder 5">
            <a:extLst>
              <a:ext uri="{FF2B5EF4-FFF2-40B4-BE49-F238E27FC236}">
                <a16:creationId xmlns:a16="http://schemas.microsoft.com/office/drawing/2014/main" id="{0D426DA5-4D83-5C29-07E5-963464AAC5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454DE5-D21F-D3A3-87F9-06308CF8D164}"/>
              </a:ext>
            </a:extLst>
          </p:cNvPr>
          <p:cNvSpPr>
            <a:spLocks noGrp="1"/>
          </p:cNvSpPr>
          <p:nvPr>
            <p:ph type="sldNum" sz="quarter" idx="12"/>
          </p:nvPr>
        </p:nvSpPr>
        <p:spPr/>
        <p:txBody>
          <a:bodyPr/>
          <a:lstStyle/>
          <a:p>
            <a:fld id="{D57F1E4F-1CFF-5643-939E-217C01CDF565}" type="slidenum">
              <a:rPr lang="en-US" smtClean="0"/>
              <a:pPr/>
              <a:t>‹#›</a:t>
            </a:fld>
            <a:endParaRPr lang="en-US"/>
          </a:p>
        </p:txBody>
      </p:sp>
      <p:sp>
        <p:nvSpPr>
          <p:cNvPr id="10" name="Title 1">
            <a:extLst>
              <a:ext uri="{FF2B5EF4-FFF2-40B4-BE49-F238E27FC236}">
                <a16:creationId xmlns:a16="http://schemas.microsoft.com/office/drawing/2014/main" id="{8F9FB64F-F795-FFC4-DBCC-6DF3771DBA5C}"/>
              </a:ext>
            </a:extLst>
          </p:cNvPr>
          <p:cNvSpPr>
            <a:spLocks noGrp="1"/>
          </p:cNvSpPr>
          <p:nvPr>
            <p:ph type="title" hasCustomPrompt="1"/>
          </p:nvPr>
        </p:nvSpPr>
        <p:spPr>
          <a:xfrm>
            <a:off x="487780" y="1045465"/>
            <a:ext cx="4099460" cy="1054252"/>
          </a:xfrm>
        </p:spPr>
        <p:txBody>
          <a:bodyPr anchor="b"/>
          <a:lstStyle>
            <a:lvl1pPr>
              <a:defRPr sz="3200">
                <a:solidFill>
                  <a:schemeClr val="bg1"/>
                </a:solidFill>
              </a:defRPr>
            </a:lvl1pPr>
          </a:lstStyle>
          <a:p>
            <a:r>
              <a:rPr lang="en-US"/>
              <a:t>Click to edit title style</a:t>
            </a:r>
          </a:p>
        </p:txBody>
      </p:sp>
      <p:cxnSp>
        <p:nvCxnSpPr>
          <p:cNvPr id="11" name="Straight Connector 10">
            <a:extLst>
              <a:ext uri="{FF2B5EF4-FFF2-40B4-BE49-F238E27FC236}">
                <a16:creationId xmlns:a16="http://schemas.microsoft.com/office/drawing/2014/main" id="{61BE6760-D43D-DE7F-E777-57DFE552314D}"/>
              </a:ext>
            </a:extLst>
          </p:cNvPr>
          <p:cNvCxnSpPr>
            <a:cxnSpLocks/>
          </p:cNvCxnSpPr>
          <p:nvPr/>
        </p:nvCxnSpPr>
        <p:spPr>
          <a:xfrm flipV="1">
            <a:off x="487780" y="2096734"/>
            <a:ext cx="4099460" cy="2982"/>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4CF88AEB-29D0-A15E-1C6A-F928CB5849C0}"/>
              </a:ext>
            </a:extLst>
          </p:cNvPr>
          <p:cNvSpPr>
            <a:spLocks noGrp="1"/>
          </p:cNvSpPr>
          <p:nvPr>
            <p:ph type="body" sz="half" idx="2"/>
          </p:nvPr>
        </p:nvSpPr>
        <p:spPr>
          <a:xfrm>
            <a:off x="487781" y="2298153"/>
            <a:ext cx="4099460" cy="3999321"/>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Content Placeholder 5">
            <a:extLst>
              <a:ext uri="{FF2B5EF4-FFF2-40B4-BE49-F238E27FC236}">
                <a16:creationId xmlns:a16="http://schemas.microsoft.com/office/drawing/2014/main" id="{8D83B433-67C0-53B8-5C1B-93016499443A}"/>
              </a:ext>
            </a:extLst>
          </p:cNvPr>
          <p:cNvSpPr>
            <a:spLocks noGrp="1"/>
          </p:cNvSpPr>
          <p:nvPr>
            <p:ph sz="quarter" idx="4"/>
          </p:nvPr>
        </p:nvSpPr>
        <p:spPr>
          <a:xfrm>
            <a:off x="5667311" y="1045465"/>
            <a:ext cx="5821300" cy="49372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Picture 15">
            <a:extLst>
              <a:ext uri="{FF2B5EF4-FFF2-40B4-BE49-F238E27FC236}">
                <a16:creationId xmlns:a16="http://schemas.microsoft.com/office/drawing/2014/main" id="{891EE74E-40A2-AFBF-ECBC-77B7197D08A6}"/>
              </a:ext>
            </a:extLst>
          </p:cNvPr>
          <p:cNvPicPr>
            <a:picLocks noChangeAspect="1"/>
          </p:cNvPicPr>
          <p:nvPr/>
        </p:nvPicPr>
        <p:blipFill rotWithShape="1">
          <a:blip r:embed="rId2"/>
          <a:srcRect l="20245" r="-3357"/>
          <a:stretch/>
        </p:blipFill>
        <p:spPr>
          <a:xfrm>
            <a:off x="0" y="5539554"/>
            <a:ext cx="4240924" cy="1065805"/>
          </a:xfrm>
          <a:prstGeom prst="rect">
            <a:avLst/>
          </a:prstGeom>
        </p:spPr>
      </p:pic>
    </p:spTree>
    <p:extLst>
      <p:ext uri="{BB962C8B-B14F-4D97-AF65-F5344CB8AC3E}">
        <p14:creationId xmlns:p14="http://schemas.microsoft.com/office/powerpoint/2010/main" val="2356126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4">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561052A-9689-E985-64EE-94A5B8AD30DA}"/>
              </a:ext>
            </a:extLst>
          </p:cNvPr>
          <p:cNvSpPr/>
          <p:nvPr/>
        </p:nvSpPr>
        <p:spPr>
          <a:xfrm>
            <a:off x="3563471" y="14643"/>
            <a:ext cx="8628527" cy="6858000"/>
          </a:xfrm>
          <a:prstGeom prst="rect">
            <a:avLst/>
          </a:prstGeom>
          <a:gradFill flip="none" rotWithShape="1">
            <a:gsLst>
              <a:gs pos="47000">
                <a:srgbClr val="0966AF">
                  <a:alpha val="80000"/>
                </a:srgbClr>
              </a:gs>
              <a:gs pos="100000">
                <a:schemeClr val="bg1"/>
              </a:gs>
              <a:gs pos="85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83AA86F2-565E-900F-58C7-76AC36435A4C}"/>
              </a:ext>
            </a:extLst>
          </p:cNvPr>
          <p:cNvSpPr>
            <a:spLocks noGrp="1"/>
          </p:cNvSpPr>
          <p:nvPr>
            <p:ph type="title" hasCustomPrompt="1"/>
          </p:nvPr>
        </p:nvSpPr>
        <p:spPr>
          <a:xfrm>
            <a:off x="5186528" y="573680"/>
            <a:ext cx="6167272" cy="717235"/>
          </a:xfrm>
        </p:spPr>
        <p:txBody>
          <a:bodyPr anchor="b"/>
          <a:lstStyle>
            <a:lvl1pPr>
              <a:defRPr sz="3200">
                <a:solidFill>
                  <a:schemeClr val="bg1"/>
                </a:solidFill>
              </a:defRPr>
            </a:lvl1pPr>
          </a:lstStyle>
          <a:p>
            <a:r>
              <a:rPr lang="en-US"/>
              <a:t>Click to edit title style</a:t>
            </a:r>
          </a:p>
        </p:txBody>
      </p:sp>
      <p:sp>
        <p:nvSpPr>
          <p:cNvPr id="5" name="Date Placeholder 4">
            <a:extLst>
              <a:ext uri="{FF2B5EF4-FFF2-40B4-BE49-F238E27FC236}">
                <a16:creationId xmlns:a16="http://schemas.microsoft.com/office/drawing/2014/main" id="{31724CF0-5AF9-2E71-0B27-5E15CC392193}"/>
              </a:ext>
            </a:extLst>
          </p:cNvPr>
          <p:cNvSpPr>
            <a:spLocks noGrp="1"/>
          </p:cNvSpPr>
          <p:nvPr>
            <p:ph type="dt" sz="half" idx="10"/>
          </p:nvPr>
        </p:nvSpPr>
        <p:spPr>
          <a:xfrm>
            <a:off x="554038" y="6374666"/>
            <a:ext cx="2743200" cy="365125"/>
          </a:xfrm>
        </p:spPr>
        <p:txBody>
          <a:bodyPr/>
          <a:lstStyle>
            <a:lvl1pPr>
              <a:defRPr>
                <a:solidFill>
                  <a:srgbClr val="1B2E5C"/>
                </a:solidFill>
              </a:defRPr>
            </a:lvl1pPr>
          </a:lstStyle>
          <a:p>
            <a:fld id="{B61BEF0D-F0BB-DE4B-95CE-6DB70DBA9567}" type="datetimeFigureOut">
              <a:rPr lang="en-US" smtClean="0"/>
              <a:pPr/>
              <a:t>3/18/24</a:t>
            </a:fld>
            <a:endParaRPr lang="en-US"/>
          </a:p>
        </p:txBody>
      </p:sp>
      <p:sp>
        <p:nvSpPr>
          <p:cNvPr id="11" name="Picture Placeholder 2">
            <a:extLst>
              <a:ext uri="{FF2B5EF4-FFF2-40B4-BE49-F238E27FC236}">
                <a16:creationId xmlns:a16="http://schemas.microsoft.com/office/drawing/2014/main" id="{6FDC85BC-2D4A-2455-F522-E903DA5342C6}"/>
              </a:ext>
            </a:extLst>
          </p:cNvPr>
          <p:cNvSpPr>
            <a:spLocks noGrp="1"/>
          </p:cNvSpPr>
          <p:nvPr>
            <p:ph type="pic" idx="13"/>
          </p:nvPr>
        </p:nvSpPr>
        <p:spPr>
          <a:xfrm>
            <a:off x="0" y="618565"/>
            <a:ext cx="4725185" cy="54191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cxnSp>
        <p:nvCxnSpPr>
          <p:cNvPr id="16" name="Straight Connector 15">
            <a:extLst>
              <a:ext uri="{FF2B5EF4-FFF2-40B4-BE49-F238E27FC236}">
                <a16:creationId xmlns:a16="http://schemas.microsoft.com/office/drawing/2014/main" id="{A8B25725-5A83-101D-641C-327811DF072E}"/>
              </a:ext>
            </a:extLst>
          </p:cNvPr>
          <p:cNvCxnSpPr>
            <a:cxnSpLocks/>
          </p:cNvCxnSpPr>
          <p:nvPr/>
        </p:nvCxnSpPr>
        <p:spPr>
          <a:xfrm flipV="1">
            <a:off x="5186528" y="1288927"/>
            <a:ext cx="6167272" cy="1988"/>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EAC57298-D02E-E1C3-4CCF-177C5C9F1263}"/>
              </a:ext>
            </a:extLst>
          </p:cNvPr>
          <p:cNvSpPr>
            <a:spLocks noGrp="1"/>
          </p:cNvSpPr>
          <p:nvPr>
            <p:ph type="body" idx="1"/>
          </p:nvPr>
        </p:nvSpPr>
        <p:spPr>
          <a:xfrm>
            <a:off x="5186528" y="1449305"/>
            <a:ext cx="6167272" cy="567714"/>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a:extLst>
              <a:ext uri="{FF2B5EF4-FFF2-40B4-BE49-F238E27FC236}">
                <a16:creationId xmlns:a16="http://schemas.microsoft.com/office/drawing/2014/main" id="{9404C075-30E8-7F39-7D0C-B5B5E267E61B}"/>
              </a:ext>
            </a:extLst>
          </p:cNvPr>
          <p:cNvSpPr>
            <a:spLocks noGrp="1"/>
          </p:cNvSpPr>
          <p:nvPr>
            <p:ph sz="half" idx="2"/>
          </p:nvPr>
        </p:nvSpPr>
        <p:spPr>
          <a:xfrm>
            <a:off x="5186528" y="2121377"/>
            <a:ext cx="6167272" cy="383642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67DD9A55-54CE-D7BB-E481-2BEF88EDDB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A7F1CE-A246-323E-1E68-981F77F1C765}"/>
              </a:ext>
            </a:extLst>
          </p:cNvPr>
          <p:cNvSpPr>
            <a:spLocks noGrp="1"/>
          </p:cNvSpPr>
          <p:nvPr>
            <p:ph type="sldNum" sz="quarter" idx="12"/>
          </p:nvPr>
        </p:nvSpPr>
        <p:spPr>
          <a:xfrm>
            <a:off x="11488611" y="6370992"/>
            <a:ext cx="533400" cy="365125"/>
          </a:xfrm>
        </p:spPr>
        <p:txBody>
          <a:bodyPr/>
          <a:lstStyle/>
          <a:p>
            <a:fld id="{D57F1E4F-1CFF-5643-939E-217C01CDF565}" type="slidenum">
              <a:rPr lang="en-US" smtClean="0"/>
              <a:pPr/>
              <a:t>‹#›</a:t>
            </a:fld>
            <a:endParaRPr lang="en-US"/>
          </a:p>
        </p:txBody>
      </p:sp>
      <p:pic>
        <p:nvPicPr>
          <p:cNvPr id="4" name="Picture 3" descr="A white logo with a sun and waves&#10;&#10;Description automatically generated">
            <a:extLst>
              <a:ext uri="{FF2B5EF4-FFF2-40B4-BE49-F238E27FC236}">
                <a16:creationId xmlns:a16="http://schemas.microsoft.com/office/drawing/2014/main" id="{45BD9723-5496-D344-038D-BEEEC122A67C}"/>
              </a:ext>
            </a:extLst>
          </p:cNvPr>
          <p:cNvPicPr>
            <a:picLocks noChangeAspect="1"/>
          </p:cNvPicPr>
          <p:nvPr/>
        </p:nvPicPr>
        <p:blipFill rotWithShape="1">
          <a:blip r:embed="rId2">
            <a:alphaModFix amt="41000"/>
          </a:blip>
          <a:srcRect l="-706" t="-1197" r="19530" b="-1625"/>
          <a:stretch/>
        </p:blipFill>
        <p:spPr>
          <a:xfrm>
            <a:off x="7649026" y="4893906"/>
            <a:ext cx="4542972" cy="1685646"/>
          </a:xfrm>
          <a:prstGeom prst="rect">
            <a:avLst/>
          </a:prstGeom>
        </p:spPr>
      </p:pic>
    </p:spTree>
    <p:extLst>
      <p:ext uri="{BB962C8B-B14F-4D97-AF65-F5344CB8AC3E}">
        <p14:creationId xmlns:p14="http://schemas.microsoft.com/office/powerpoint/2010/main" val="2309442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Char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61FC8A3-ABC0-105A-9E39-2114F4682FF0}"/>
              </a:ext>
            </a:extLst>
          </p:cNvPr>
          <p:cNvSpPr/>
          <p:nvPr/>
        </p:nvSpPr>
        <p:spPr>
          <a:xfrm>
            <a:off x="0" y="2285999"/>
            <a:ext cx="12191998" cy="4572001"/>
          </a:xfrm>
          <a:prstGeom prst="rect">
            <a:avLst/>
          </a:prstGeom>
          <a:gradFill flip="none" rotWithShape="1">
            <a:gsLst>
              <a:gs pos="47000">
                <a:srgbClr val="0966AF">
                  <a:alpha val="80000"/>
                </a:srgbClr>
              </a:gs>
              <a:gs pos="100000">
                <a:schemeClr val="bg1"/>
              </a:gs>
              <a:gs pos="85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4A5A1C1D-FB2E-7D5E-3FF8-61A97426211A}"/>
              </a:ext>
            </a:extLst>
          </p:cNvPr>
          <p:cNvSpPr>
            <a:spLocks noGrp="1"/>
          </p:cNvSpPr>
          <p:nvPr>
            <p:ph type="title" hasCustomPrompt="1"/>
          </p:nvPr>
        </p:nvSpPr>
        <p:spPr>
          <a:xfrm>
            <a:off x="838200" y="681037"/>
            <a:ext cx="9852212" cy="514286"/>
          </a:xfrm>
        </p:spPr>
        <p:txBody>
          <a:bodyPr/>
          <a:lstStyle>
            <a:lvl1pPr>
              <a:defRPr b="1" i="0">
                <a:latin typeface="Helvetica" pitchFamily="2" charset="0"/>
              </a:defRPr>
            </a:lvl1pPr>
          </a:lstStyle>
          <a:p>
            <a:r>
              <a:rPr lang="en-US"/>
              <a:t>Click to edit title style</a:t>
            </a:r>
          </a:p>
        </p:txBody>
      </p:sp>
      <p:sp>
        <p:nvSpPr>
          <p:cNvPr id="3" name="Content Placeholder 2">
            <a:extLst>
              <a:ext uri="{FF2B5EF4-FFF2-40B4-BE49-F238E27FC236}">
                <a16:creationId xmlns:a16="http://schemas.microsoft.com/office/drawing/2014/main" id="{21480D1E-7E5A-2438-F810-6C00B16F9064}"/>
              </a:ext>
            </a:extLst>
          </p:cNvPr>
          <p:cNvSpPr>
            <a:spLocks noGrp="1"/>
          </p:cNvSpPr>
          <p:nvPr>
            <p:ph idx="1"/>
          </p:nvPr>
        </p:nvSpPr>
        <p:spPr>
          <a:xfrm>
            <a:off x="838200" y="2675965"/>
            <a:ext cx="3115235" cy="350099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4" name="Date Placeholder 3">
            <a:extLst>
              <a:ext uri="{FF2B5EF4-FFF2-40B4-BE49-F238E27FC236}">
                <a16:creationId xmlns:a16="http://schemas.microsoft.com/office/drawing/2014/main" id="{D527809D-45ED-43B1-B70C-0CD5511FCEFA}"/>
              </a:ext>
            </a:extLst>
          </p:cNvPr>
          <p:cNvSpPr>
            <a:spLocks noGrp="1"/>
          </p:cNvSpPr>
          <p:nvPr>
            <p:ph type="dt" sz="half" idx="10"/>
          </p:nvPr>
        </p:nvSpPr>
        <p:spPr/>
        <p:txBody>
          <a:bodyPr/>
          <a:lstStyle/>
          <a:p>
            <a:fld id="{B61BEF0D-F0BB-DE4B-95CE-6DB70DBA9567}" type="datetimeFigureOut">
              <a:rPr lang="en-US" smtClean="0"/>
              <a:pPr/>
              <a:t>3/18/24</a:t>
            </a:fld>
            <a:endParaRPr lang="en-US"/>
          </a:p>
        </p:txBody>
      </p:sp>
      <p:cxnSp>
        <p:nvCxnSpPr>
          <p:cNvPr id="8" name="Straight Connector 7">
            <a:extLst>
              <a:ext uri="{FF2B5EF4-FFF2-40B4-BE49-F238E27FC236}">
                <a16:creationId xmlns:a16="http://schemas.microsoft.com/office/drawing/2014/main" id="{A2C328FE-B329-6722-3B78-CEACB4454614}"/>
              </a:ext>
            </a:extLst>
          </p:cNvPr>
          <p:cNvCxnSpPr>
            <a:cxnSpLocks/>
          </p:cNvCxnSpPr>
          <p:nvPr/>
        </p:nvCxnSpPr>
        <p:spPr>
          <a:xfrm>
            <a:off x="838200" y="2061634"/>
            <a:ext cx="10650411" cy="0"/>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F580667C-AC70-98F9-0EC2-B592BEF2EBB0}"/>
              </a:ext>
            </a:extLst>
          </p:cNvPr>
          <p:cNvSpPr>
            <a:spLocks noGrp="1"/>
          </p:cNvSpPr>
          <p:nvPr>
            <p:ph idx="13"/>
          </p:nvPr>
        </p:nvSpPr>
        <p:spPr>
          <a:xfrm>
            <a:off x="4538381" y="2675965"/>
            <a:ext cx="3115235" cy="350099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25" name="Content Placeholder 2">
            <a:extLst>
              <a:ext uri="{FF2B5EF4-FFF2-40B4-BE49-F238E27FC236}">
                <a16:creationId xmlns:a16="http://schemas.microsoft.com/office/drawing/2014/main" id="{288E40E7-1CDB-0435-4222-5A531C3DA078}"/>
              </a:ext>
            </a:extLst>
          </p:cNvPr>
          <p:cNvSpPr>
            <a:spLocks noGrp="1"/>
          </p:cNvSpPr>
          <p:nvPr>
            <p:ph idx="14"/>
          </p:nvPr>
        </p:nvSpPr>
        <p:spPr>
          <a:xfrm>
            <a:off x="8238565" y="2675965"/>
            <a:ext cx="3115235" cy="350099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26" name="Oval 25">
            <a:extLst>
              <a:ext uri="{FF2B5EF4-FFF2-40B4-BE49-F238E27FC236}">
                <a16:creationId xmlns:a16="http://schemas.microsoft.com/office/drawing/2014/main" id="{771A9A40-5A4B-E5F9-924C-AF7241349943}"/>
              </a:ext>
            </a:extLst>
          </p:cNvPr>
          <p:cNvSpPr/>
          <p:nvPr/>
        </p:nvSpPr>
        <p:spPr>
          <a:xfrm>
            <a:off x="9224683" y="1419686"/>
            <a:ext cx="1143000" cy="1143000"/>
          </a:xfrm>
          <a:prstGeom prst="ellipse">
            <a:avLst/>
          </a:prstGeom>
          <a:gradFill>
            <a:gsLst>
              <a:gs pos="13000">
                <a:srgbClr val="FFC000">
                  <a:alpha val="97000"/>
                </a:srgbClr>
              </a:gs>
              <a:gs pos="100000">
                <a:srgbClr val="F1602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EAE4609E-C3F6-C39B-571E-6582FDE01433}"/>
              </a:ext>
            </a:extLst>
          </p:cNvPr>
          <p:cNvSpPr/>
          <p:nvPr/>
        </p:nvSpPr>
        <p:spPr>
          <a:xfrm>
            <a:off x="5524498" y="1419686"/>
            <a:ext cx="1143000" cy="1143000"/>
          </a:xfrm>
          <a:prstGeom prst="ellipse">
            <a:avLst/>
          </a:prstGeom>
          <a:gradFill>
            <a:gsLst>
              <a:gs pos="13000">
                <a:srgbClr val="FFC000">
                  <a:alpha val="97000"/>
                </a:srgbClr>
              </a:gs>
              <a:gs pos="100000">
                <a:srgbClr val="F1602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1C696B4-32E5-934C-C935-E51AE7515C7C}"/>
              </a:ext>
            </a:extLst>
          </p:cNvPr>
          <p:cNvSpPr/>
          <p:nvPr/>
        </p:nvSpPr>
        <p:spPr>
          <a:xfrm>
            <a:off x="1824317" y="1419686"/>
            <a:ext cx="1143000" cy="1143000"/>
          </a:xfrm>
          <a:prstGeom prst="ellipse">
            <a:avLst/>
          </a:prstGeom>
          <a:gradFill>
            <a:gsLst>
              <a:gs pos="13000">
                <a:srgbClr val="FFC000">
                  <a:alpha val="97000"/>
                </a:srgbClr>
              </a:gs>
              <a:gs pos="100000">
                <a:srgbClr val="F1602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290001FD-0A00-0FAB-3A34-E057B9E744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6098D-EF89-FCA8-FFDB-C82DE4631CFB}"/>
              </a:ext>
            </a:extLst>
          </p:cNvPr>
          <p:cNvSpPr>
            <a:spLocks noGrp="1"/>
          </p:cNvSpPr>
          <p:nvPr>
            <p:ph type="sldNum" sz="quarter" idx="12"/>
          </p:nvPr>
        </p:nvSpPr>
        <p:spPr/>
        <p:txBody>
          <a:bodyPr/>
          <a:lstStyle/>
          <a:p>
            <a:fld id="{D57F1E4F-1CFF-5643-939E-217C01CDF565}" type="slidenum">
              <a:rPr lang="en-US" smtClean="0"/>
              <a:pPr/>
              <a:t>‹#›</a:t>
            </a:fld>
            <a:endParaRPr lang="en-US"/>
          </a:p>
        </p:txBody>
      </p:sp>
      <p:pic>
        <p:nvPicPr>
          <p:cNvPr id="9" name="Picture 8">
            <a:extLst>
              <a:ext uri="{FF2B5EF4-FFF2-40B4-BE49-F238E27FC236}">
                <a16:creationId xmlns:a16="http://schemas.microsoft.com/office/drawing/2014/main" id="{BCCEEA9C-B7DA-B7D8-6817-7A94E5D6C1B3}"/>
              </a:ext>
            </a:extLst>
          </p:cNvPr>
          <p:cNvPicPr>
            <a:picLocks noChangeAspect="1"/>
          </p:cNvPicPr>
          <p:nvPr/>
        </p:nvPicPr>
        <p:blipFill rotWithShape="1">
          <a:blip r:embed="rId2"/>
          <a:srcRect l="20245" r="-3357"/>
          <a:stretch/>
        </p:blipFill>
        <p:spPr>
          <a:xfrm>
            <a:off x="0" y="5539554"/>
            <a:ext cx="4240924" cy="1065805"/>
          </a:xfrm>
          <a:prstGeom prst="rect">
            <a:avLst/>
          </a:prstGeom>
        </p:spPr>
      </p:pic>
    </p:spTree>
    <p:extLst>
      <p:ext uri="{BB962C8B-B14F-4D97-AF65-F5344CB8AC3E}">
        <p14:creationId xmlns:p14="http://schemas.microsoft.com/office/powerpoint/2010/main" val="2175709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09CA07A-314E-26D1-D90D-E572BA68A4DF}"/>
              </a:ext>
            </a:extLst>
          </p:cNvPr>
          <p:cNvSpPr/>
          <p:nvPr/>
        </p:nvSpPr>
        <p:spPr>
          <a:xfrm>
            <a:off x="0" y="0"/>
            <a:ext cx="12198066" cy="6858000"/>
          </a:xfrm>
          <a:prstGeom prst="rect">
            <a:avLst/>
          </a:prstGeom>
          <a:gradFill flip="none" rotWithShape="1">
            <a:gsLst>
              <a:gs pos="30000">
                <a:srgbClr val="0966AF">
                  <a:alpha val="84244"/>
                </a:srgbClr>
              </a:gs>
              <a:gs pos="94000">
                <a:schemeClr val="bg1"/>
              </a:gs>
              <a:gs pos="63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2716F94F-CAC7-5C32-EBD4-BD960E050B23}"/>
              </a:ext>
            </a:extLst>
          </p:cNvPr>
          <p:cNvSpPr>
            <a:spLocks noGrp="1"/>
          </p:cNvSpPr>
          <p:nvPr>
            <p:ph type="title" hasCustomPrompt="1"/>
          </p:nvPr>
        </p:nvSpPr>
        <p:spPr>
          <a:xfrm>
            <a:off x="4694662" y="1334422"/>
            <a:ext cx="6659137" cy="2484869"/>
          </a:xfrm>
        </p:spPr>
        <p:txBody>
          <a:bodyPr anchor="b"/>
          <a:lstStyle>
            <a:lvl1pPr algn="r">
              <a:defRPr sz="6000" b="1" i="0">
                <a:solidFill>
                  <a:schemeClr val="bg1"/>
                </a:solidFill>
                <a:latin typeface="Helvetica" pitchFamily="2" charset="0"/>
              </a:defRPr>
            </a:lvl1pPr>
          </a:lstStyle>
          <a:p>
            <a:r>
              <a:rPr lang="en-US"/>
              <a:t>Click to edit title style</a:t>
            </a:r>
          </a:p>
        </p:txBody>
      </p:sp>
      <p:sp>
        <p:nvSpPr>
          <p:cNvPr id="4" name="Date Placeholder 3">
            <a:extLst>
              <a:ext uri="{FF2B5EF4-FFF2-40B4-BE49-F238E27FC236}">
                <a16:creationId xmlns:a16="http://schemas.microsoft.com/office/drawing/2014/main" id="{87922988-F1AA-DBBE-F02E-E2F71D242A3B}"/>
              </a:ext>
            </a:extLst>
          </p:cNvPr>
          <p:cNvSpPr>
            <a:spLocks noGrp="1"/>
          </p:cNvSpPr>
          <p:nvPr>
            <p:ph type="dt" sz="half" idx="10"/>
          </p:nvPr>
        </p:nvSpPr>
        <p:spPr/>
        <p:txBody>
          <a:bodyPr/>
          <a:lstStyle>
            <a:lvl1pPr>
              <a:defRPr>
                <a:solidFill>
                  <a:srgbClr val="0966AF"/>
                </a:solidFill>
              </a:defRPr>
            </a:lvl1pPr>
          </a:lstStyle>
          <a:p>
            <a:fld id="{B61BEF0D-F0BB-DE4B-95CE-6DB70DBA9567}" type="datetimeFigureOut">
              <a:rPr lang="en-US" smtClean="0"/>
              <a:pPr/>
              <a:t>3/18/24</a:t>
            </a:fld>
            <a:endParaRPr lang="en-US"/>
          </a:p>
        </p:txBody>
      </p:sp>
      <p:sp>
        <p:nvSpPr>
          <p:cNvPr id="5" name="Footer Placeholder 4">
            <a:extLst>
              <a:ext uri="{FF2B5EF4-FFF2-40B4-BE49-F238E27FC236}">
                <a16:creationId xmlns:a16="http://schemas.microsoft.com/office/drawing/2014/main" id="{0B1C9E96-E2A6-9D71-62F8-648F8F370DF6}"/>
              </a:ext>
            </a:extLst>
          </p:cNvPr>
          <p:cNvSpPr>
            <a:spLocks noGrp="1"/>
          </p:cNvSpPr>
          <p:nvPr>
            <p:ph type="ftr" sz="quarter" idx="11"/>
          </p:nvPr>
        </p:nvSpPr>
        <p:spPr/>
        <p:txBody>
          <a:bodyPr/>
          <a:lstStyle>
            <a:lvl1pPr>
              <a:defRPr>
                <a:solidFill>
                  <a:srgbClr val="0966AF"/>
                </a:solidFill>
              </a:defRPr>
            </a:lvl1pPr>
          </a:lstStyle>
          <a:p>
            <a:endParaRPr lang="en-US"/>
          </a:p>
        </p:txBody>
      </p:sp>
      <p:sp>
        <p:nvSpPr>
          <p:cNvPr id="6" name="Slide Number Placeholder 5">
            <a:extLst>
              <a:ext uri="{FF2B5EF4-FFF2-40B4-BE49-F238E27FC236}">
                <a16:creationId xmlns:a16="http://schemas.microsoft.com/office/drawing/2014/main" id="{510F96D3-C1A8-1296-1C19-14C7D7F424DD}"/>
              </a:ext>
            </a:extLst>
          </p:cNvPr>
          <p:cNvSpPr>
            <a:spLocks noGrp="1"/>
          </p:cNvSpPr>
          <p:nvPr>
            <p:ph type="sldNum" sz="quarter" idx="12"/>
          </p:nvPr>
        </p:nvSpPr>
        <p:spPr/>
        <p:txBody>
          <a:bodyPr/>
          <a:lstStyle>
            <a:lvl1pPr>
              <a:defRPr>
                <a:solidFill>
                  <a:srgbClr val="0966AF"/>
                </a:solidFill>
              </a:defRPr>
            </a:lvl1pPr>
          </a:lstStyle>
          <a:p>
            <a:fld id="{D57F1E4F-1CFF-5643-939E-217C01CDF565}" type="slidenum">
              <a:rPr lang="en-US" smtClean="0"/>
              <a:pPr/>
              <a:t>‹#›</a:t>
            </a:fld>
            <a:endParaRPr lang="en-US"/>
          </a:p>
        </p:txBody>
      </p:sp>
      <p:pic>
        <p:nvPicPr>
          <p:cNvPr id="9" name="Picture 8" descr="A logo with a sun and waves&#10;&#10;Description automatically generated">
            <a:extLst>
              <a:ext uri="{FF2B5EF4-FFF2-40B4-BE49-F238E27FC236}">
                <a16:creationId xmlns:a16="http://schemas.microsoft.com/office/drawing/2014/main" id="{C970E0AE-CB1A-8B11-6D47-6976307A85B6}"/>
              </a:ext>
            </a:extLst>
          </p:cNvPr>
          <p:cNvPicPr>
            <a:picLocks noChangeAspect="1"/>
          </p:cNvPicPr>
          <p:nvPr/>
        </p:nvPicPr>
        <p:blipFill>
          <a:blip r:embed="rId2"/>
          <a:stretch>
            <a:fillRect/>
          </a:stretch>
        </p:blipFill>
        <p:spPr>
          <a:xfrm>
            <a:off x="169989" y="4317864"/>
            <a:ext cx="3737038" cy="2135450"/>
          </a:xfrm>
          <a:prstGeom prst="rect">
            <a:avLst/>
          </a:prstGeom>
        </p:spPr>
      </p:pic>
      <p:cxnSp>
        <p:nvCxnSpPr>
          <p:cNvPr id="11" name="Straight Connector 10">
            <a:extLst>
              <a:ext uri="{FF2B5EF4-FFF2-40B4-BE49-F238E27FC236}">
                <a16:creationId xmlns:a16="http://schemas.microsoft.com/office/drawing/2014/main" id="{7B52688D-EB75-B3A5-1BF9-3E9014D2D169}"/>
              </a:ext>
            </a:extLst>
          </p:cNvPr>
          <p:cNvCxnSpPr>
            <a:cxnSpLocks/>
          </p:cNvCxnSpPr>
          <p:nvPr/>
        </p:nvCxnSpPr>
        <p:spPr>
          <a:xfrm>
            <a:off x="4558553" y="3819291"/>
            <a:ext cx="6930058" cy="0"/>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11A88CC5-66BE-D9A1-26B6-A57A5D055A51}"/>
              </a:ext>
            </a:extLst>
          </p:cNvPr>
          <p:cNvSpPr>
            <a:spLocks noGrp="1"/>
          </p:cNvSpPr>
          <p:nvPr>
            <p:ph type="body" idx="1"/>
          </p:nvPr>
        </p:nvSpPr>
        <p:spPr>
          <a:xfrm>
            <a:off x="4694662" y="4020997"/>
            <a:ext cx="6659138" cy="591339"/>
          </a:xfrm>
        </p:spPr>
        <p:txBody>
          <a:bodyPr/>
          <a:lstStyle>
            <a:lvl1pPr marL="0" indent="0" algn="r">
              <a:buNone/>
              <a:defRPr sz="2400">
                <a:solidFill>
                  <a:srgbClr val="0966A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87604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Slide 5">
    <p:spTree>
      <p:nvGrpSpPr>
        <p:cNvPr id="1" name=""/>
        <p:cNvGrpSpPr/>
        <p:nvPr/>
      </p:nvGrpSpPr>
      <p:grpSpPr>
        <a:xfrm>
          <a:off x="0" y="0"/>
          <a:ext cx="0" cy="0"/>
          <a:chOff x="0" y="0"/>
          <a:chExt cx="0" cy="0"/>
        </a:xfrm>
      </p:grpSpPr>
      <p:sp>
        <p:nvSpPr>
          <p:cNvPr id="12" name="Round Single Corner Rectangle 11">
            <a:extLst>
              <a:ext uri="{FF2B5EF4-FFF2-40B4-BE49-F238E27FC236}">
                <a16:creationId xmlns:a16="http://schemas.microsoft.com/office/drawing/2014/main" id="{CAEDC916-57DF-BB4D-7F78-FB7E9D5E985E}"/>
              </a:ext>
            </a:extLst>
          </p:cNvPr>
          <p:cNvSpPr/>
          <p:nvPr/>
        </p:nvSpPr>
        <p:spPr>
          <a:xfrm>
            <a:off x="0" y="365125"/>
            <a:ext cx="11711354" cy="1147152"/>
          </a:xfrm>
          <a:prstGeom prst="round1Rect">
            <a:avLst/>
          </a:prstGeom>
          <a:gradFill>
            <a:gsLst>
              <a:gs pos="62000">
                <a:srgbClr val="0966AF">
                  <a:alpha val="84244"/>
                </a:srgbClr>
              </a:gs>
              <a:gs pos="92000">
                <a:srgbClr val="97D8E9">
                  <a:alpha val="42409"/>
                </a:srgbClr>
              </a:gs>
              <a:gs pos="22000">
                <a:srgbClr val="204C90">
                  <a:lumMod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CC1671-4521-2A7A-F5FC-FD897B45E990}"/>
              </a:ext>
            </a:extLst>
          </p:cNvPr>
          <p:cNvSpPr>
            <a:spLocks noGrp="1"/>
          </p:cNvSpPr>
          <p:nvPr>
            <p:ph type="title" hasCustomPrompt="1"/>
          </p:nvPr>
        </p:nvSpPr>
        <p:spPr>
          <a:xfrm>
            <a:off x="838200" y="668337"/>
            <a:ext cx="10515600" cy="823912"/>
          </a:xfrm>
        </p:spPr>
        <p:txBody>
          <a:bodyPr/>
          <a:lstStyle>
            <a:lvl1pPr>
              <a:defRPr>
                <a:solidFill>
                  <a:schemeClr val="bg1"/>
                </a:solidFill>
              </a:defRPr>
            </a:lvl1pPr>
          </a:lstStyle>
          <a:p>
            <a:r>
              <a:rPr lang="en-US"/>
              <a:t>Click to edit title style</a:t>
            </a:r>
          </a:p>
        </p:txBody>
      </p:sp>
      <p:sp>
        <p:nvSpPr>
          <p:cNvPr id="3" name="Text Placeholder 2">
            <a:extLst>
              <a:ext uri="{FF2B5EF4-FFF2-40B4-BE49-F238E27FC236}">
                <a16:creationId xmlns:a16="http://schemas.microsoft.com/office/drawing/2014/main" id="{9683D858-2704-F7F1-3F5C-94D8405F459F}"/>
              </a:ext>
            </a:extLst>
          </p:cNvPr>
          <p:cNvSpPr>
            <a:spLocks noGrp="1"/>
          </p:cNvSpPr>
          <p:nvPr>
            <p:ph type="body" idx="1"/>
          </p:nvPr>
        </p:nvSpPr>
        <p:spPr>
          <a:xfrm>
            <a:off x="839788" y="1681163"/>
            <a:ext cx="5157787" cy="823912"/>
          </a:xfrm>
        </p:spPr>
        <p:txBody>
          <a:bodyPr anchor="b"/>
          <a:lstStyle>
            <a:lvl1pPr marL="0" indent="0">
              <a:buNone/>
              <a:defRPr sz="2400" b="1">
                <a:solidFill>
                  <a:srgbClr val="0966A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ED73DB-8D22-3C96-C74C-1674E5E08D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B4A6B1-A111-F4DB-5556-205C1C13B113}"/>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966A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695451-D7AA-2A3F-767A-8C8BBC61EF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01579A-BCC3-617F-0619-C44E9462AC6E}"/>
              </a:ext>
            </a:extLst>
          </p:cNvPr>
          <p:cNvSpPr>
            <a:spLocks noGrp="1"/>
          </p:cNvSpPr>
          <p:nvPr>
            <p:ph type="dt" sz="half" idx="10"/>
          </p:nvPr>
        </p:nvSpPr>
        <p:spPr/>
        <p:txBody>
          <a:bodyPr/>
          <a:lstStyle/>
          <a:p>
            <a:fld id="{B61BEF0D-F0BB-DE4B-95CE-6DB70DBA9567}" type="datetimeFigureOut">
              <a:rPr lang="en-US" smtClean="0"/>
              <a:pPr/>
              <a:t>3/18/24</a:t>
            </a:fld>
            <a:endParaRPr lang="en-US"/>
          </a:p>
        </p:txBody>
      </p:sp>
      <p:sp>
        <p:nvSpPr>
          <p:cNvPr id="8" name="Footer Placeholder 7">
            <a:extLst>
              <a:ext uri="{FF2B5EF4-FFF2-40B4-BE49-F238E27FC236}">
                <a16:creationId xmlns:a16="http://schemas.microsoft.com/office/drawing/2014/main" id="{08B7A6C3-F378-0F47-C911-FF0AA28993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D8940D-990F-8592-37FE-66BC76EEC3BF}"/>
              </a:ext>
            </a:extLst>
          </p:cNvPr>
          <p:cNvSpPr>
            <a:spLocks noGrp="1"/>
          </p:cNvSpPr>
          <p:nvPr>
            <p:ph type="sldNum" sz="quarter" idx="12"/>
          </p:nvPr>
        </p:nvSpPr>
        <p:spPr/>
        <p:txBody>
          <a:bodyPr/>
          <a:lstStyle/>
          <a:p>
            <a:fld id="{D57F1E4F-1CFF-5643-939E-217C01CDF565}" type="slidenum">
              <a:rPr lang="en-US" smtClean="0"/>
              <a:pPr/>
              <a:t>‹#›</a:t>
            </a:fld>
            <a:endParaRPr lang="en-US"/>
          </a:p>
        </p:txBody>
      </p:sp>
      <p:pic>
        <p:nvPicPr>
          <p:cNvPr id="11" name="Picture 10">
            <a:extLst>
              <a:ext uri="{FF2B5EF4-FFF2-40B4-BE49-F238E27FC236}">
                <a16:creationId xmlns:a16="http://schemas.microsoft.com/office/drawing/2014/main" id="{3106F7BC-C090-9C96-90BE-07C033E0442A}"/>
              </a:ext>
            </a:extLst>
          </p:cNvPr>
          <p:cNvPicPr>
            <a:picLocks noChangeAspect="1"/>
          </p:cNvPicPr>
          <p:nvPr/>
        </p:nvPicPr>
        <p:blipFill rotWithShape="1">
          <a:blip r:embed="rId2">
            <a:alphaModFix amt="38000"/>
          </a:blip>
          <a:srcRect l="-144" r="40633"/>
          <a:stretch/>
        </p:blipFill>
        <p:spPr>
          <a:xfrm>
            <a:off x="9155430" y="5636799"/>
            <a:ext cx="3036570" cy="1065805"/>
          </a:xfrm>
          <a:prstGeom prst="rect">
            <a:avLst/>
          </a:prstGeom>
        </p:spPr>
      </p:pic>
    </p:spTree>
    <p:extLst>
      <p:ext uri="{BB962C8B-B14F-4D97-AF65-F5344CB8AC3E}">
        <p14:creationId xmlns:p14="http://schemas.microsoft.com/office/powerpoint/2010/main" val="1636394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4A27CF-F095-4AC4-211C-BA2BA1CE1A90}"/>
              </a:ext>
            </a:extLst>
          </p:cNvPr>
          <p:cNvSpPr>
            <a:spLocks noGrp="1"/>
          </p:cNvSpPr>
          <p:nvPr>
            <p:ph type="title"/>
          </p:nvPr>
        </p:nvSpPr>
        <p:spPr>
          <a:xfrm>
            <a:off x="838200" y="681037"/>
            <a:ext cx="10515600" cy="60789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707B4E-475B-711A-8286-B5000B9FC4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0FB707-68C8-9207-99FA-C3CA7E6B25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rgbClr val="1B2E5C"/>
                </a:solidFill>
                <a:latin typeface="Helvetica" pitchFamily="2" charset="0"/>
              </a:defRPr>
            </a:lvl1pPr>
          </a:lstStyle>
          <a:p>
            <a:fld id="{B61BEF0D-F0BB-DE4B-95CE-6DB70DBA9567}" type="datetimeFigureOut">
              <a:rPr lang="en-US" smtClean="0"/>
              <a:pPr/>
              <a:t>3/18/24</a:t>
            </a:fld>
            <a:endParaRPr lang="en-US"/>
          </a:p>
        </p:txBody>
      </p:sp>
      <p:sp>
        <p:nvSpPr>
          <p:cNvPr id="5" name="Footer Placeholder 4">
            <a:extLst>
              <a:ext uri="{FF2B5EF4-FFF2-40B4-BE49-F238E27FC236}">
                <a16:creationId xmlns:a16="http://schemas.microsoft.com/office/drawing/2014/main" id="{B84D0235-5627-4F3C-852A-9C3B8A412B5E}"/>
              </a:ext>
            </a:extLst>
          </p:cNvPr>
          <p:cNvSpPr>
            <a:spLocks noGrp="1"/>
          </p:cNvSpPr>
          <p:nvPr>
            <p:ph type="ftr" sz="quarter" idx="3"/>
          </p:nvPr>
        </p:nvSpPr>
        <p:spPr>
          <a:xfrm>
            <a:off x="7239000" y="6348536"/>
            <a:ext cx="4114800" cy="365125"/>
          </a:xfrm>
          <a:prstGeom prst="rect">
            <a:avLst/>
          </a:prstGeom>
        </p:spPr>
        <p:txBody>
          <a:bodyPr vert="horz" lIns="91440" tIns="45720" rIns="91440" bIns="45720" rtlCol="0" anchor="ctr"/>
          <a:lstStyle>
            <a:lvl1pPr algn="r">
              <a:defRPr sz="1200" b="0" i="0">
                <a:solidFill>
                  <a:srgbClr val="1B2E5C"/>
                </a:solidFill>
                <a:latin typeface="Helvetica" pitchFamily="2" charset="0"/>
              </a:defRPr>
            </a:lvl1pPr>
          </a:lstStyle>
          <a:p>
            <a:endParaRPr lang="en-US"/>
          </a:p>
        </p:txBody>
      </p:sp>
      <p:sp>
        <p:nvSpPr>
          <p:cNvPr id="6" name="Slide Number Placeholder 5">
            <a:extLst>
              <a:ext uri="{FF2B5EF4-FFF2-40B4-BE49-F238E27FC236}">
                <a16:creationId xmlns:a16="http://schemas.microsoft.com/office/drawing/2014/main" id="{DDEF7F6F-2198-4F81-CFD4-3E2EA8B19B9A}"/>
              </a:ext>
            </a:extLst>
          </p:cNvPr>
          <p:cNvSpPr>
            <a:spLocks noGrp="1"/>
          </p:cNvSpPr>
          <p:nvPr>
            <p:ph type="sldNum" sz="quarter" idx="4"/>
          </p:nvPr>
        </p:nvSpPr>
        <p:spPr>
          <a:xfrm>
            <a:off x="11488611" y="6356350"/>
            <a:ext cx="533400" cy="365125"/>
          </a:xfrm>
          <a:prstGeom prst="rect">
            <a:avLst/>
          </a:prstGeom>
        </p:spPr>
        <p:txBody>
          <a:bodyPr vert="horz" lIns="91440" tIns="45720" rIns="91440" bIns="45720" rtlCol="0" anchor="ctr"/>
          <a:lstStyle>
            <a:lvl1pPr algn="r">
              <a:defRPr sz="1200" b="0" i="0">
                <a:solidFill>
                  <a:srgbClr val="1B2E5C"/>
                </a:solidFill>
                <a:latin typeface="RM Connect" pitchFamily="2" charset="0"/>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46814701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xStyles>
    <p:titleStyle>
      <a:lvl1pPr algn="l" defTabSz="914400" rtl="0" eaLnBrk="1" latinLnBrk="0" hangingPunct="1">
        <a:lnSpc>
          <a:spcPct val="90000"/>
        </a:lnSpc>
        <a:spcBef>
          <a:spcPct val="0"/>
        </a:spcBef>
        <a:buNone/>
        <a:defRPr sz="3600" b="1" i="0" kern="1200">
          <a:solidFill>
            <a:srgbClr val="204C90"/>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B2E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B2E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B2E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B2E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B2E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B5C328-C76D-5B1E-E999-0FBA709729D9}"/>
              </a:ext>
            </a:extLst>
          </p:cNvPr>
          <p:cNvSpPr>
            <a:spLocks noGrp="1"/>
          </p:cNvSpPr>
          <p:nvPr>
            <p:ph type="ctrTitle"/>
          </p:nvPr>
        </p:nvSpPr>
        <p:spPr>
          <a:xfrm>
            <a:off x="823913" y="997981"/>
            <a:ext cx="10971008" cy="2387600"/>
          </a:xfrm>
        </p:spPr>
        <p:txBody>
          <a:bodyPr/>
          <a:lstStyle/>
          <a:p>
            <a:r>
              <a:rPr lang="en-US">
                <a:latin typeface="Helvetica"/>
                <a:cs typeface="Helvetica"/>
              </a:rPr>
              <a:t>Five Year CIP Program</a:t>
            </a:r>
            <a:br>
              <a:rPr lang="en-US"/>
            </a:br>
            <a:r>
              <a:rPr lang="en-US">
                <a:latin typeface="Helvetica"/>
                <a:cs typeface="Helvetica"/>
              </a:rPr>
              <a:t>FY 24/25 - FY 28/29</a:t>
            </a:r>
          </a:p>
        </p:txBody>
      </p:sp>
      <p:sp>
        <p:nvSpPr>
          <p:cNvPr id="8" name="Subtitle 7">
            <a:extLst>
              <a:ext uri="{FF2B5EF4-FFF2-40B4-BE49-F238E27FC236}">
                <a16:creationId xmlns:a16="http://schemas.microsoft.com/office/drawing/2014/main" id="{75C533F8-58A9-0831-FCF4-7B6AFA9B8423}"/>
              </a:ext>
            </a:extLst>
          </p:cNvPr>
          <p:cNvSpPr>
            <a:spLocks noGrp="1"/>
          </p:cNvSpPr>
          <p:nvPr>
            <p:ph type="subTitle" idx="1"/>
          </p:nvPr>
        </p:nvSpPr>
        <p:spPr/>
        <p:txBody>
          <a:bodyPr vert="horz" lIns="91440" tIns="45720" rIns="91440" bIns="45720" rtlCol="0" anchor="t">
            <a:normAutofit/>
          </a:bodyPr>
          <a:lstStyle/>
          <a:p>
            <a:r>
              <a:rPr lang="en-US">
                <a:latin typeface="Helvetica"/>
                <a:cs typeface="Helvetica"/>
              </a:rPr>
              <a:t>March 2024</a:t>
            </a:r>
          </a:p>
        </p:txBody>
      </p:sp>
    </p:spTree>
    <p:extLst>
      <p:ext uri="{BB962C8B-B14F-4D97-AF65-F5344CB8AC3E}">
        <p14:creationId xmlns:p14="http://schemas.microsoft.com/office/powerpoint/2010/main" val="193143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p:txBody>
          <a:bodyPr>
            <a:normAutofit/>
          </a:bodyPr>
          <a:lstStyle/>
          <a:p>
            <a:r>
              <a:rPr lang="en-US">
                <a:latin typeface="Helvetica"/>
                <a:cs typeface="Helvetica"/>
              </a:rPr>
              <a:t>Water and Wastewater Master Plan</a:t>
            </a:r>
            <a:endParaRPr lang="en-US"/>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1393584638"/>
              </p:ext>
            </p:extLst>
          </p:nvPr>
        </p:nvGraphicFramePr>
        <p:xfrm>
          <a:off x="837362" y="4412900"/>
          <a:ext cx="9643024" cy="1381758"/>
        </p:xfrm>
        <a:graphic>
          <a:graphicData uri="http://schemas.openxmlformats.org/drawingml/2006/table">
            <a:tbl>
              <a:tblPr firstRow="1" bandRow="1">
                <a:tableStyleId>{BC89EF96-8CEA-46FF-86C4-4CE0E7609802}</a:tableStyleId>
              </a:tblPr>
              <a:tblGrid>
                <a:gridCol w="1365166">
                  <a:extLst>
                    <a:ext uri="{9D8B030D-6E8A-4147-A177-3AD203B41FA5}">
                      <a16:colId xmlns:a16="http://schemas.microsoft.com/office/drawing/2014/main" val="758028940"/>
                    </a:ext>
                  </a:extLst>
                </a:gridCol>
                <a:gridCol w="1365166">
                  <a:extLst>
                    <a:ext uri="{9D8B030D-6E8A-4147-A177-3AD203B41FA5}">
                      <a16:colId xmlns:a16="http://schemas.microsoft.com/office/drawing/2014/main" val="1107423637"/>
                    </a:ext>
                  </a:extLst>
                </a:gridCol>
                <a:gridCol w="1399296">
                  <a:extLst>
                    <a:ext uri="{9D8B030D-6E8A-4147-A177-3AD203B41FA5}">
                      <a16:colId xmlns:a16="http://schemas.microsoft.com/office/drawing/2014/main" val="2500592060"/>
                    </a:ext>
                  </a:extLst>
                </a:gridCol>
                <a:gridCol w="1399296">
                  <a:extLst>
                    <a:ext uri="{9D8B030D-6E8A-4147-A177-3AD203B41FA5}">
                      <a16:colId xmlns:a16="http://schemas.microsoft.com/office/drawing/2014/main" val="2604109984"/>
                    </a:ext>
                  </a:extLst>
                </a:gridCol>
                <a:gridCol w="1336260">
                  <a:extLst>
                    <a:ext uri="{9D8B030D-6E8A-4147-A177-3AD203B41FA5}">
                      <a16:colId xmlns:a16="http://schemas.microsoft.com/office/drawing/2014/main" val="614125002"/>
                    </a:ext>
                  </a:extLst>
                </a:gridCol>
                <a:gridCol w="1169311">
                  <a:extLst>
                    <a:ext uri="{9D8B030D-6E8A-4147-A177-3AD203B41FA5}">
                      <a16:colId xmlns:a16="http://schemas.microsoft.com/office/drawing/2014/main" val="1441566333"/>
                    </a:ext>
                  </a:extLst>
                </a:gridCol>
                <a:gridCol w="1608529">
                  <a:extLst>
                    <a:ext uri="{9D8B030D-6E8A-4147-A177-3AD203B41FA5}">
                      <a16:colId xmlns:a16="http://schemas.microsoft.com/office/drawing/2014/main" val="2468732103"/>
                    </a:ext>
                  </a:extLst>
                </a:gridCol>
              </a:tblGrid>
              <a:tr h="370838">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r>
                        <a:rPr lang="en-US">
                          <a:solidFill>
                            <a:srgbClr val="000000"/>
                          </a:solidFill>
                        </a:rPr>
                        <a:t>Year 4      (FY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TBD</a:t>
                      </a:r>
                    </a:p>
                  </a:txBody>
                  <a:tcPr/>
                </a:tc>
                <a:tc>
                  <a:txBody>
                    <a:bodyPr/>
                    <a:lstStyle/>
                    <a:p>
                      <a:r>
                        <a:rPr lang="en-US">
                          <a:solidFill>
                            <a:srgbClr val="000000"/>
                          </a:solidFill>
                        </a:rPr>
                        <a:t>$500,000</a:t>
                      </a:r>
                    </a:p>
                  </a:txBody>
                  <a:tcPr/>
                </a:tc>
                <a:tc>
                  <a:txBody>
                    <a:bodyPr/>
                    <a:lstStyle/>
                    <a:p>
                      <a:r>
                        <a:rPr lang="en-US">
                          <a:solidFill>
                            <a:srgbClr val="000000"/>
                          </a:solidFill>
                        </a:rPr>
                        <a:t>$500,000</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pPr lvl="0">
                        <a:buNone/>
                      </a:pPr>
                      <a:r>
                        <a:rPr lang="en-US">
                          <a:solidFill>
                            <a:srgbClr val="000000"/>
                          </a:solidFill>
                        </a:rPr>
                        <a:t>$1,000,000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5540806" y="1407584"/>
            <a:ext cx="5919342"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Develop Long-range Water and Sewer System Master Plan. Includes Constructing system hydraulic model utilizing latest software technology to evaluate and identify system deficiencies and solutions based on updated demand projections and system operations. </a:t>
            </a:r>
            <a:endParaRPr lang="en-US"/>
          </a:p>
          <a:p>
            <a:endParaRPr lang="en-US">
              <a:cs typeface="Calibri"/>
            </a:endParaRPr>
          </a:p>
          <a:p>
            <a:r>
              <a:rPr lang="en-US">
                <a:cs typeface="Calibri"/>
              </a:rPr>
              <a:t>Project Rationale: The project will provide the District with a master plan of project improvements for long-term planning, prioritization, and funding for water and wastewater infrastructure needs. </a:t>
            </a:r>
          </a:p>
          <a:p>
            <a:endParaRPr lang="en-US">
              <a:cs typeface="Calibri"/>
            </a:endParaRPr>
          </a:p>
          <a:p>
            <a:endParaRPr lang="en-US">
              <a:cs typeface="Calibri"/>
            </a:endParaRPr>
          </a:p>
          <a:p>
            <a:endParaRPr lang="en-US">
              <a:cs typeface="Calibri"/>
            </a:endParaRPr>
          </a:p>
        </p:txBody>
      </p:sp>
      <p:pic>
        <p:nvPicPr>
          <p:cNvPr id="3" name="Picture 2">
            <a:extLst>
              <a:ext uri="{FF2B5EF4-FFF2-40B4-BE49-F238E27FC236}">
                <a16:creationId xmlns:a16="http://schemas.microsoft.com/office/drawing/2014/main" id="{353BAB72-A268-CFB9-9423-C966AD53B6A4}"/>
              </a:ext>
            </a:extLst>
          </p:cNvPr>
          <p:cNvPicPr>
            <a:picLocks noChangeAspect="1"/>
          </p:cNvPicPr>
          <p:nvPr/>
        </p:nvPicPr>
        <p:blipFill>
          <a:blip r:embed="rId2"/>
          <a:stretch>
            <a:fillRect/>
          </a:stretch>
        </p:blipFill>
        <p:spPr>
          <a:xfrm>
            <a:off x="834130" y="1504234"/>
            <a:ext cx="4362450" cy="2476500"/>
          </a:xfrm>
          <a:prstGeom prst="rect">
            <a:avLst/>
          </a:prstGeom>
        </p:spPr>
      </p:pic>
    </p:spTree>
    <p:extLst>
      <p:ext uri="{BB962C8B-B14F-4D97-AF65-F5344CB8AC3E}">
        <p14:creationId xmlns:p14="http://schemas.microsoft.com/office/powerpoint/2010/main" val="3378716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a:xfrm>
            <a:off x="838200" y="496817"/>
            <a:ext cx="10515600" cy="607890"/>
          </a:xfrm>
        </p:spPr>
        <p:txBody>
          <a:bodyPr>
            <a:normAutofit fontScale="90000"/>
          </a:bodyPr>
          <a:lstStyle/>
          <a:p>
            <a:r>
              <a:rPr lang="en-US">
                <a:latin typeface="Helvetica"/>
                <a:cs typeface="Helvetica"/>
              </a:rPr>
              <a:t>West Lilac, Rancho Amigos and </a:t>
            </a:r>
            <a:r>
              <a:rPr lang="en-US" err="1">
                <a:latin typeface="Helvetica"/>
                <a:cs typeface="Helvetica"/>
              </a:rPr>
              <a:t>Dentro</a:t>
            </a:r>
            <a:r>
              <a:rPr lang="en-US">
                <a:latin typeface="Helvetica"/>
                <a:cs typeface="Helvetica"/>
              </a:rPr>
              <a:t> De Lomas Pump Stations (600013)</a:t>
            </a:r>
            <a:endParaRPr lang="en-US"/>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3822330668"/>
              </p:ext>
            </p:extLst>
          </p:nvPr>
        </p:nvGraphicFramePr>
        <p:xfrm>
          <a:off x="836279" y="4848691"/>
          <a:ext cx="9643030" cy="1381759"/>
        </p:xfrm>
        <a:graphic>
          <a:graphicData uri="http://schemas.openxmlformats.org/drawingml/2006/table">
            <a:tbl>
              <a:tblPr firstRow="1" bandRow="1">
                <a:tableStyleId>{BC89EF96-8CEA-46FF-86C4-4CE0E7609802}</a:tableStyleId>
              </a:tblPr>
              <a:tblGrid>
                <a:gridCol w="1365167">
                  <a:extLst>
                    <a:ext uri="{9D8B030D-6E8A-4147-A177-3AD203B41FA5}">
                      <a16:colId xmlns:a16="http://schemas.microsoft.com/office/drawing/2014/main" val="758028940"/>
                    </a:ext>
                  </a:extLst>
                </a:gridCol>
                <a:gridCol w="1365167">
                  <a:extLst>
                    <a:ext uri="{9D8B030D-6E8A-4147-A177-3AD203B41FA5}">
                      <a16:colId xmlns:a16="http://schemas.microsoft.com/office/drawing/2014/main" val="1107423637"/>
                    </a:ext>
                  </a:extLst>
                </a:gridCol>
                <a:gridCol w="1399297">
                  <a:extLst>
                    <a:ext uri="{9D8B030D-6E8A-4147-A177-3AD203B41FA5}">
                      <a16:colId xmlns:a16="http://schemas.microsoft.com/office/drawing/2014/main" val="2500592060"/>
                    </a:ext>
                  </a:extLst>
                </a:gridCol>
                <a:gridCol w="1399297">
                  <a:extLst>
                    <a:ext uri="{9D8B030D-6E8A-4147-A177-3AD203B41FA5}">
                      <a16:colId xmlns:a16="http://schemas.microsoft.com/office/drawing/2014/main" val="2604109984"/>
                    </a:ext>
                  </a:extLst>
                </a:gridCol>
                <a:gridCol w="1167217">
                  <a:extLst>
                    <a:ext uri="{9D8B030D-6E8A-4147-A177-3AD203B41FA5}">
                      <a16:colId xmlns:a16="http://schemas.microsoft.com/office/drawing/2014/main" val="614125002"/>
                    </a:ext>
                  </a:extLst>
                </a:gridCol>
                <a:gridCol w="1255916">
                  <a:extLst>
                    <a:ext uri="{9D8B030D-6E8A-4147-A177-3AD203B41FA5}">
                      <a16:colId xmlns:a16="http://schemas.microsoft.com/office/drawing/2014/main" val="1441566333"/>
                    </a:ext>
                  </a:extLst>
                </a:gridCol>
                <a:gridCol w="1690969">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0000"/>
                          </a:solidFill>
                        </a:rPr>
                        <a:t>Year 4   (FY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600013</a:t>
                      </a:r>
                    </a:p>
                  </a:txBody>
                  <a:tcPr/>
                </a:tc>
                <a:tc>
                  <a:txBody>
                    <a:bodyPr/>
                    <a:lstStyle/>
                    <a:p>
                      <a:r>
                        <a:rPr lang="en-US">
                          <a:solidFill>
                            <a:srgbClr val="000000"/>
                          </a:solidFill>
                        </a:rPr>
                        <a:t>$3,400,000</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pPr lvl="0">
                        <a:buNone/>
                      </a:pPr>
                      <a:r>
                        <a:rPr lang="en-US">
                          <a:solidFill>
                            <a:srgbClr val="000000"/>
                          </a:solidFill>
                        </a:rPr>
                        <a:t>$3,400,000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5775268" y="1603880"/>
            <a:ext cx="4705819"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Install three (3) pump stations to provide water to the Hutton-Turner-Gopher Tank zones. </a:t>
            </a:r>
          </a:p>
          <a:p>
            <a:endParaRPr lang="en-US">
              <a:cs typeface="Calibri"/>
            </a:endParaRPr>
          </a:p>
          <a:p>
            <a:r>
              <a:rPr lang="en-US">
                <a:cs typeface="Calibri"/>
              </a:rPr>
              <a:t>Project Rationale: Required operational project to deliver water to the District's southern pressure zones absent SDCWA supply. </a:t>
            </a:r>
          </a:p>
          <a:p>
            <a:endParaRPr lang="en-US">
              <a:cs typeface="Calibri"/>
            </a:endParaRPr>
          </a:p>
          <a:p>
            <a:endParaRPr lang="en-US">
              <a:cs typeface="Calibri"/>
            </a:endParaRPr>
          </a:p>
        </p:txBody>
      </p:sp>
      <p:pic>
        <p:nvPicPr>
          <p:cNvPr id="6" name="Picture 5">
            <a:extLst>
              <a:ext uri="{FF2B5EF4-FFF2-40B4-BE49-F238E27FC236}">
                <a16:creationId xmlns:a16="http://schemas.microsoft.com/office/drawing/2014/main" id="{C030E38B-6E52-EDC1-21B0-85A65BB4334D}"/>
              </a:ext>
            </a:extLst>
          </p:cNvPr>
          <p:cNvPicPr>
            <a:picLocks noChangeAspect="1"/>
          </p:cNvPicPr>
          <p:nvPr/>
        </p:nvPicPr>
        <p:blipFill rotWithShape="1">
          <a:blip r:embed="rId3"/>
          <a:srcRect r="8892" b="-229"/>
          <a:stretch/>
        </p:blipFill>
        <p:spPr>
          <a:xfrm>
            <a:off x="835520" y="1492306"/>
            <a:ext cx="4755538" cy="2966574"/>
          </a:xfrm>
          <a:prstGeom prst="rect">
            <a:avLst/>
          </a:prstGeom>
        </p:spPr>
      </p:pic>
    </p:spTree>
    <p:extLst>
      <p:ext uri="{BB962C8B-B14F-4D97-AF65-F5344CB8AC3E}">
        <p14:creationId xmlns:p14="http://schemas.microsoft.com/office/powerpoint/2010/main" val="3381685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a:xfrm>
            <a:off x="836279" y="760162"/>
            <a:ext cx="10907486" cy="607890"/>
          </a:xfrm>
        </p:spPr>
        <p:txBody>
          <a:bodyPr>
            <a:normAutofit/>
          </a:bodyPr>
          <a:lstStyle/>
          <a:p>
            <a:r>
              <a:rPr lang="en-US">
                <a:latin typeface="Helvetica"/>
                <a:cs typeface="Helvetica"/>
              </a:rPr>
              <a:t>SDCWA Connections 1, 8, 9, and 10 Acquisition</a:t>
            </a:r>
            <a:endParaRPr lang="en-US"/>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733574118"/>
              </p:ext>
            </p:extLst>
          </p:nvPr>
        </p:nvGraphicFramePr>
        <p:xfrm>
          <a:off x="836279" y="4716079"/>
          <a:ext cx="9643030" cy="1381759"/>
        </p:xfrm>
        <a:graphic>
          <a:graphicData uri="http://schemas.openxmlformats.org/drawingml/2006/table">
            <a:tbl>
              <a:tblPr firstRow="1" bandRow="1">
                <a:tableStyleId>{BC89EF96-8CEA-46FF-86C4-4CE0E7609802}</a:tableStyleId>
              </a:tblPr>
              <a:tblGrid>
                <a:gridCol w="1365167">
                  <a:extLst>
                    <a:ext uri="{9D8B030D-6E8A-4147-A177-3AD203B41FA5}">
                      <a16:colId xmlns:a16="http://schemas.microsoft.com/office/drawing/2014/main" val="758028940"/>
                    </a:ext>
                  </a:extLst>
                </a:gridCol>
                <a:gridCol w="1365167">
                  <a:extLst>
                    <a:ext uri="{9D8B030D-6E8A-4147-A177-3AD203B41FA5}">
                      <a16:colId xmlns:a16="http://schemas.microsoft.com/office/drawing/2014/main" val="1107423637"/>
                    </a:ext>
                  </a:extLst>
                </a:gridCol>
                <a:gridCol w="1399297">
                  <a:extLst>
                    <a:ext uri="{9D8B030D-6E8A-4147-A177-3AD203B41FA5}">
                      <a16:colId xmlns:a16="http://schemas.microsoft.com/office/drawing/2014/main" val="2500592060"/>
                    </a:ext>
                  </a:extLst>
                </a:gridCol>
                <a:gridCol w="1399297">
                  <a:extLst>
                    <a:ext uri="{9D8B030D-6E8A-4147-A177-3AD203B41FA5}">
                      <a16:colId xmlns:a16="http://schemas.microsoft.com/office/drawing/2014/main" val="2604109984"/>
                    </a:ext>
                  </a:extLst>
                </a:gridCol>
                <a:gridCol w="1167217">
                  <a:extLst>
                    <a:ext uri="{9D8B030D-6E8A-4147-A177-3AD203B41FA5}">
                      <a16:colId xmlns:a16="http://schemas.microsoft.com/office/drawing/2014/main" val="614125002"/>
                    </a:ext>
                  </a:extLst>
                </a:gridCol>
                <a:gridCol w="1255916">
                  <a:extLst>
                    <a:ext uri="{9D8B030D-6E8A-4147-A177-3AD203B41FA5}">
                      <a16:colId xmlns:a16="http://schemas.microsoft.com/office/drawing/2014/main" val="1441566333"/>
                    </a:ext>
                  </a:extLst>
                </a:gridCol>
                <a:gridCol w="1690969">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r>
                        <a:rPr lang="en-US">
                          <a:solidFill>
                            <a:srgbClr val="000000"/>
                          </a:solidFill>
                        </a:rPr>
                        <a:t>Year 4   (FY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TBD</a:t>
                      </a:r>
                    </a:p>
                  </a:txBody>
                  <a:tcPr/>
                </a:tc>
                <a:tc>
                  <a:txBody>
                    <a:bodyPr/>
                    <a:lstStyle/>
                    <a:p>
                      <a:r>
                        <a:rPr lang="en-US">
                          <a:solidFill>
                            <a:srgbClr val="000000"/>
                          </a:solidFill>
                        </a:rPr>
                        <a:t>$500,000</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pPr lvl="0">
                        <a:buNone/>
                      </a:pPr>
                      <a:r>
                        <a:rPr lang="en-US">
                          <a:solidFill>
                            <a:srgbClr val="000000"/>
                          </a:solidFill>
                        </a:rPr>
                        <a:t>$500,000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5301162" y="1449566"/>
            <a:ext cx="5179570"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Purchase/acquire facilities and property associated with existing SDCWA connections 1, 8, 9, and 10. </a:t>
            </a:r>
            <a:endParaRPr lang="en-US"/>
          </a:p>
          <a:p>
            <a:endParaRPr lang="en-US">
              <a:cs typeface="Calibri"/>
            </a:endParaRPr>
          </a:p>
          <a:p>
            <a:r>
              <a:rPr lang="en-US">
                <a:cs typeface="Calibri"/>
              </a:rPr>
              <a:t>Project Rationale: This is a condition of detachment. </a:t>
            </a:r>
          </a:p>
          <a:p>
            <a:endParaRPr lang="en-US">
              <a:cs typeface="Calibri"/>
            </a:endParaRPr>
          </a:p>
          <a:p>
            <a:endParaRPr lang="en-US">
              <a:cs typeface="Calibri"/>
            </a:endParaRPr>
          </a:p>
        </p:txBody>
      </p:sp>
      <p:pic>
        <p:nvPicPr>
          <p:cNvPr id="1026" name="Picture 2">
            <a:extLst>
              <a:ext uri="{FF2B5EF4-FFF2-40B4-BE49-F238E27FC236}">
                <a16:creationId xmlns:a16="http://schemas.microsoft.com/office/drawing/2014/main" id="{4BFFDD4D-DAC3-2AAE-337C-BBB621572F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59"/>
          <a:stretch/>
        </p:blipFill>
        <p:spPr bwMode="auto">
          <a:xfrm>
            <a:off x="836279" y="1398631"/>
            <a:ext cx="4357913"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159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p:txBody>
          <a:bodyPr>
            <a:normAutofit/>
          </a:bodyPr>
          <a:lstStyle/>
          <a:p>
            <a:r>
              <a:rPr lang="en-US">
                <a:latin typeface="Helvetica"/>
                <a:cs typeface="Helvetica"/>
              </a:rPr>
              <a:t>Gopher Skid Pump Station</a:t>
            </a:r>
            <a:endParaRPr lang="en-US"/>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1276276484"/>
              </p:ext>
            </p:extLst>
          </p:nvPr>
        </p:nvGraphicFramePr>
        <p:xfrm>
          <a:off x="837362" y="4848329"/>
          <a:ext cx="9643019" cy="1381758"/>
        </p:xfrm>
        <a:graphic>
          <a:graphicData uri="http://schemas.openxmlformats.org/drawingml/2006/table">
            <a:tbl>
              <a:tblPr firstRow="1" bandRow="1">
                <a:tableStyleId>{BC89EF96-8CEA-46FF-86C4-4CE0E7609802}</a:tableStyleId>
              </a:tblPr>
              <a:tblGrid>
                <a:gridCol w="1365165">
                  <a:extLst>
                    <a:ext uri="{9D8B030D-6E8A-4147-A177-3AD203B41FA5}">
                      <a16:colId xmlns:a16="http://schemas.microsoft.com/office/drawing/2014/main" val="758028940"/>
                    </a:ext>
                  </a:extLst>
                </a:gridCol>
                <a:gridCol w="1365165">
                  <a:extLst>
                    <a:ext uri="{9D8B030D-6E8A-4147-A177-3AD203B41FA5}">
                      <a16:colId xmlns:a16="http://schemas.microsoft.com/office/drawing/2014/main" val="1107423637"/>
                    </a:ext>
                  </a:extLst>
                </a:gridCol>
                <a:gridCol w="1399295">
                  <a:extLst>
                    <a:ext uri="{9D8B030D-6E8A-4147-A177-3AD203B41FA5}">
                      <a16:colId xmlns:a16="http://schemas.microsoft.com/office/drawing/2014/main" val="2500592060"/>
                    </a:ext>
                  </a:extLst>
                </a:gridCol>
                <a:gridCol w="1399295">
                  <a:extLst>
                    <a:ext uri="{9D8B030D-6E8A-4147-A177-3AD203B41FA5}">
                      <a16:colId xmlns:a16="http://schemas.microsoft.com/office/drawing/2014/main" val="2604109984"/>
                    </a:ext>
                  </a:extLst>
                </a:gridCol>
                <a:gridCol w="1336260">
                  <a:extLst>
                    <a:ext uri="{9D8B030D-6E8A-4147-A177-3AD203B41FA5}">
                      <a16:colId xmlns:a16="http://schemas.microsoft.com/office/drawing/2014/main" val="614125002"/>
                    </a:ext>
                  </a:extLst>
                </a:gridCol>
                <a:gridCol w="1181652">
                  <a:extLst>
                    <a:ext uri="{9D8B030D-6E8A-4147-A177-3AD203B41FA5}">
                      <a16:colId xmlns:a16="http://schemas.microsoft.com/office/drawing/2014/main" val="1441566333"/>
                    </a:ext>
                  </a:extLst>
                </a:gridCol>
                <a:gridCol w="1596187">
                  <a:extLst>
                    <a:ext uri="{9D8B030D-6E8A-4147-A177-3AD203B41FA5}">
                      <a16:colId xmlns:a16="http://schemas.microsoft.com/office/drawing/2014/main" val="2468732103"/>
                    </a:ext>
                  </a:extLst>
                </a:gridCol>
              </a:tblGrid>
              <a:tr h="370838">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r>
                        <a:rPr lang="en-US">
                          <a:solidFill>
                            <a:srgbClr val="000000"/>
                          </a:solidFill>
                        </a:rPr>
                        <a:t>Year 4      (FY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TBD</a:t>
                      </a:r>
                    </a:p>
                  </a:txBody>
                  <a:tcPr/>
                </a:tc>
                <a:tc>
                  <a:txBody>
                    <a:bodyPr/>
                    <a:lstStyle/>
                    <a:p>
                      <a:r>
                        <a:rPr lang="en-US">
                          <a:solidFill>
                            <a:srgbClr val="000000"/>
                          </a:solidFill>
                        </a:rPr>
                        <a:t>$710,000</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pPr lvl="0">
                        <a:buNone/>
                      </a:pPr>
                      <a:r>
                        <a:rPr lang="en-US">
                          <a:solidFill>
                            <a:srgbClr val="000000"/>
                          </a:solidFill>
                        </a:rPr>
                        <a:t>$710,000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5520674" y="1411573"/>
            <a:ext cx="4962077"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Replace the temporary pump skid with a permanent solution.</a:t>
            </a:r>
          </a:p>
          <a:p>
            <a:endParaRPr lang="en-US">
              <a:cs typeface="Calibri"/>
            </a:endParaRPr>
          </a:p>
          <a:p>
            <a:r>
              <a:rPr lang="en-US">
                <a:cs typeface="Calibri"/>
              </a:rPr>
              <a:t>Project Rationale: Required operational flexibility to move water  within the southern zone absent SDCWA connections. </a:t>
            </a:r>
          </a:p>
          <a:p>
            <a:endParaRPr lang="en-US">
              <a:cs typeface="Calibri"/>
            </a:endParaRPr>
          </a:p>
          <a:p>
            <a:endParaRPr lang="en-US">
              <a:cs typeface="Calibri"/>
            </a:endParaRPr>
          </a:p>
          <a:p>
            <a:endParaRPr lang="en-US">
              <a:cs typeface="Calibri"/>
            </a:endParaRPr>
          </a:p>
        </p:txBody>
      </p:sp>
      <p:pic>
        <p:nvPicPr>
          <p:cNvPr id="6" name="Picture 5">
            <a:extLst>
              <a:ext uri="{FF2B5EF4-FFF2-40B4-BE49-F238E27FC236}">
                <a16:creationId xmlns:a16="http://schemas.microsoft.com/office/drawing/2014/main" id="{96C83C7B-8F09-50A3-1756-15994FF7DC3C}"/>
              </a:ext>
            </a:extLst>
          </p:cNvPr>
          <p:cNvPicPr>
            <a:picLocks noChangeAspect="1"/>
          </p:cNvPicPr>
          <p:nvPr/>
        </p:nvPicPr>
        <p:blipFill>
          <a:blip r:embed="rId2"/>
          <a:stretch>
            <a:fillRect/>
          </a:stretch>
        </p:blipFill>
        <p:spPr>
          <a:xfrm>
            <a:off x="840098" y="1411573"/>
            <a:ext cx="4411786" cy="3244118"/>
          </a:xfrm>
          <a:prstGeom prst="rect">
            <a:avLst/>
          </a:prstGeom>
        </p:spPr>
      </p:pic>
    </p:spTree>
    <p:extLst>
      <p:ext uri="{BB962C8B-B14F-4D97-AF65-F5344CB8AC3E}">
        <p14:creationId xmlns:p14="http://schemas.microsoft.com/office/powerpoint/2010/main" val="10983564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a:xfrm>
            <a:off x="784763" y="491969"/>
            <a:ext cx="10515600" cy="607890"/>
          </a:xfrm>
        </p:spPr>
        <p:txBody>
          <a:bodyPr>
            <a:normAutofit fontScale="90000"/>
          </a:bodyPr>
          <a:lstStyle/>
          <a:p>
            <a:r>
              <a:rPr lang="en-US">
                <a:latin typeface="Helvetica"/>
                <a:cs typeface="Helvetica"/>
              </a:rPr>
              <a:t>FPUD Maravilla to RMWD Maravilla (Morro Tank)</a:t>
            </a:r>
            <a:endParaRPr lang="en-US">
              <a:cs typeface="Helvetica"/>
            </a:endParaRPr>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441279826"/>
              </p:ext>
            </p:extLst>
          </p:nvPr>
        </p:nvGraphicFramePr>
        <p:xfrm>
          <a:off x="869774" y="4908673"/>
          <a:ext cx="9643018" cy="1381759"/>
        </p:xfrm>
        <a:graphic>
          <a:graphicData uri="http://schemas.openxmlformats.org/drawingml/2006/table">
            <a:tbl>
              <a:tblPr firstRow="1" bandRow="1">
                <a:tableStyleId>{BC89EF96-8CEA-46FF-86C4-4CE0E7609802}</a:tableStyleId>
              </a:tblPr>
              <a:tblGrid>
                <a:gridCol w="1365165">
                  <a:extLst>
                    <a:ext uri="{9D8B030D-6E8A-4147-A177-3AD203B41FA5}">
                      <a16:colId xmlns:a16="http://schemas.microsoft.com/office/drawing/2014/main" val="758028940"/>
                    </a:ext>
                  </a:extLst>
                </a:gridCol>
                <a:gridCol w="1365165">
                  <a:extLst>
                    <a:ext uri="{9D8B030D-6E8A-4147-A177-3AD203B41FA5}">
                      <a16:colId xmlns:a16="http://schemas.microsoft.com/office/drawing/2014/main" val="1107423637"/>
                    </a:ext>
                  </a:extLst>
                </a:gridCol>
                <a:gridCol w="1399295">
                  <a:extLst>
                    <a:ext uri="{9D8B030D-6E8A-4147-A177-3AD203B41FA5}">
                      <a16:colId xmlns:a16="http://schemas.microsoft.com/office/drawing/2014/main" val="2500592060"/>
                    </a:ext>
                  </a:extLst>
                </a:gridCol>
                <a:gridCol w="1399295">
                  <a:extLst>
                    <a:ext uri="{9D8B030D-6E8A-4147-A177-3AD203B41FA5}">
                      <a16:colId xmlns:a16="http://schemas.microsoft.com/office/drawing/2014/main" val="2604109984"/>
                    </a:ext>
                  </a:extLst>
                </a:gridCol>
                <a:gridCol w="1457739">
                  <a:extLst>
                    <a:ext uri="{9D8B030D-6E8A-4147-A177-3AD203B41FA5}">
                      <a16:colId xmlns:a16="http://schemas.microsoft.com/office/drawing/2014/main" val="614125002"/>
                    </a:ext>
                  </a:extLst>
                </a:gridCol>
                <a:gridCol w="1192693">
                  <a:extLst>
                    <a:ext uri="{9D8B030D-6E8A-4147-A177-3AD203B41FA5}">
                      <a16:colId xmlns:a16="http://schemas.microsoft.com/office/drawing/2014/main" val="1441566333"/>
                    </a:ext>
                  </a:extLst>
                </a:gridCol>
                <a:gridCol w="1463666">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r>
                        <a:rPr lang="en-US">
                          <a:solidFill>
                            <a:srgbClr val="000000"/>
                          </a:solidFill>
                        </a:rPr>
                        <a:t>Year 4         (FY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TBD</a:t>
                      </a:r>
                    </a:p>
                  </a:txBody>
                  <a:tcPr/>
                </a:tc>
                <a:tc>
                  <a:txBody>
                    <a:bodyPr/>
                    <a:lstStyle/>
                    <a:p>
                      <a:r>
                        <a:rPr lang="en-US">
                          <a:solidFill>
                            <a:srgbClr val="000000"/>
                          </a:solidFill>
                        </a:rPr>
                        <a:t>$210,000</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pPr lvl="0">
                        <a:buNone/>
                      </a:pPr>
                      <a:r>
                        <a:rPr lang="en-US">
                          <a:solidFill>
                            <a:srgbClr val="000000"/>
                          </a:solidFill>
                        </a:rPr>
                        <a:t>$210,000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6043224" y="1471554"/>
            <a:ext cx="4473021"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Install 750 LF of C900 PVC pipeline to connect FPUD and RMWD potable water systems.</a:t>
            </a:r>
          </a:p>
          <a:p>
            <a:endParaRPr lang="en-US">
              <a:cs typeface="Calibri"/>
            </a:endParaRPr>
          </a:p>
          <a:p>
            <a:r>
              <a:rPr lang="en-US">
                <a:cs typeface="Calibri"/>
              </a:rPr>
              <a:t>Project Rationale: Operational flexibility to source water into the Morro Tank zone providing additional capacity from Morro Reservoir to the District's southern pressure zones.</a:t>
            </a:r>
          </a:p>
          <a:p>
            <a:endParaRPr lang="en-US">
              <a:cs typeface="Calibri"/>
            </a:endParaRPr>
          </a:p>
          <a:p>
            <a:endParaRPr lang="en-US">
              <a:cs typeface="Calibri"/>
            </a:endParaRPr>
          </a:p>
          <a:p>
            <a:endParaRPr lang="en-US">
              <a:cs typeface="Calibri"/>
            </a:endParaRPr>
          </a:p>
        </p:txBody>
      </p:sp>
      <p:pic>
        <p:nvPicPr>
          <p:cNvPr id="6" name="Picture 5">
            <a:extLst>
              <a:ext uri="{FF2B5EF4-FFF2-40B4-BE49-F238E27FC236}">
                <a16:creationId xmlns:a16="http://schemas.microsoft.com/office/drawing/2014/main" id="{28751588-1BAE-0070-3586-EFA053049DD0}"/>
              </a:ext>
            </a:extLst>
          </p:cNvPr>
          <p:cNvPicPr>
            <a:picLocks noChangeAspect="1"/>
          </p:cNvPicPr>
          <p:nvPr/>
        </p:nvPicPr>
        <p:blipFill rotWithShape="1">
          <a:blip r:embed="rId3"/>
          <a:srcRect l="23133" r="146" b="-340"/>
          <a:stretch/>
        </p:blipFill>
        <p:spPr>
          <a:xfrm>
            <a:off x="872116" y="1445732"/>
            <a:ext cx="4942294" cy="3264754"/>
          </a:xfrm>
          <a:prstGeom prst="rect">
            <a:avLst/>
          </a:prstGeom>
        </p:spPr>
      </p:pic>
    </p:spTree>
    <p:extLst>
      <p:ext uri="{BB962C8B-B14F-4D97-AF65-F5344CB8AC3E}">
        <p14:creationId xmlns:p14="http://schemas.microsoft.com/office/powerpoint/2010/main" val="34233639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a:xfrm>
            <a:off x="838200" y="478129"/>
            <a:ext cx="10825716" cy="607890"/>
          </a:xfrm>
        </p:spPr>
        <p:txBody>
          <a:bodyPr>
            <a:normAutofit fontScale="90000"/>
          </a:bodyPr>
          <a:lstStyle/>
          <a:p>
            <a:r>
              <a:rPr lang="en-US">
                <a:latin typeface="Helvetica"/>
                <a:cs typeface="Helvetica"/>
              </a:rPr>
              <a:t>FPUD Olive Hill to RMWD Olive Hill (Morro Reservoir) </a:t>
            </a:r>
            <a:endParaRPr lang="en-US">
              <a:cs typeface="Helvetica"/>
            </a:endParaRPr>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1561600685"/>
              </p:ext>
            </p:extLst>
          </p:nvPr>
        </p:nvGraphicFramePr>
        <p:xfrm>
          <a:off x="836279" y="4984035"/>
          <a:ext cx="9643024" cy="1381759"/>
        </p:xfrm>
        <a:graphic>
          <a:graphicData uri="http://schemas.openxmlformats.org/drawingml/2006/table">
            <a:tbl>
              <a:tblPr firstRow="1" bandRow="1">
                <a:tableStyleId>{BC89EF96-8CEA-46FF-86C4-4CE0E7609802}</a:tableStyleId>
              </a:tblPr>
              <a:tblGrid>
                <a:gridCol w="1365166">
                  <a:extLst>
                    <a:ext uri="{9D8B030D-6E8A-4147-A177-3AD203B41FA5}">
                      <a16:colId xmlns:a16="http://schemas.microsoft.com/office/drawing/2014/main" val="758028940"/>
                    </a:ext>
                  </a:extLst>
                </a:gridCol>
                <a:gridCol w="1365166">
                  <a:extLst>
                    <a:ext uri="{9D8B030D-6E8A-4147-A177-3AD203B41FA5}">
                      <a16:colId xmlns:a16="http://schemas.microsoft.com/office/drawing/2014/main" val="1107423637"/>
                    </a:ext>
                  </a:extLst>
                </a:gridCol>
                <a:gridCol w="1399296">
                  <a:extLst>
                    <a:ext uri="{9D8B030D-6E8A-4147-A177-3AD203B41FA5}">
                      <a16:colId xmlns:a16="http://schemas.microsoft.com/office/drawing/2014/main" val="2500592060"/>
                    </a:ext>
                  </a:extLst>
                </a:gridCol>
                <a:gridCol w="1399296">
                  <a:extLst>
                    <a:ext uri="{9D8B030D-6E8A-4147-A177-3AD203B41FA5}">
                      <a16:colId xmlns:a16="http://schemas.microsoft.com/office/drawing/2014/main" val="2604109984"/>
                    </a:ext>
                  </a:extLst>
                </a:gridCol>
                <a:gridCol w="1336260">
                  <a:extLst>
                    <a:ext uri="{9D8B030D-6E8A-4147-A177-3AD203B41FA5}">
                      <a16:colId xmlns:a16="http://schemas.microsoft.com/office/drawing/2014/main" val="614125002"/>
                    </a:ext>
                  </a:extLst>
                </a:gridCol>
                <a:gridCol w="1246594">
                  <a:extLst>
                    <a:ext uri="{9D8B030D-6E8A-4147-A177-3AD203B41FA5}">
                      <a16:colId xmlns:a16="http://schemas.microsoft.com/office/drawing/2014/main" val="1441566333"/>
                    </a:ext>
                  </a:extLst>
                </a:gridCol>
                <a:gridCol w="1531246">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r>
                        <a:rPr lang="en-US">
                          <a:solidFill>
                            <a:srgbClr val="000000"/>
                          </a:solidFill>
                        </a:rPr>
                        <a:t>Year 4      (FY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TBD</a:t>
                      </a:r>
                    </a:p>
                  </a:txBody>
                  <a:tcPr/>
                </a:tc>
                <a:tc>
                  <a:txBody>
                    <a:bodyPr/>
                    <a:lstStyle/>
                    <a:p>
                      <a:r>
                        <a:rPr lang="en-US">
                          <a:solidFill>
                            <a:srgbClr val="000000"/>
                          </a:solidFill>
                        </a:rPr>
                        <a:t>$235,000</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pPr lvl="0">
                        <a:buNone/>
                      </a:pPr>
                      <a:r>
                        <a:rPr lang="en-US">
                          <a:solidFill>
                            <a:srgbClr val="000000"/>
                          </a:solidFill>
                        </a:rPr>
                        <a:t>$235,000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5080257" y="1404565"/>
            <a:ext cx="5402492" cy="26314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Install 840 LF of C900 PVC Pipeline to connect FPUD and RMWD potable water systems.</a:t>
            </a:r>
          </a:p>
          <a:p>
            <a:endParaRPr lang="en-US">
              <a:cs typeface="Calibri"/>
            </a:endParaRPr>
          </a:p>
          <a:p>
            <a:r>
              <a:rPr lang="en-US">
                <a:cs typeface="Calibri"/>
              </a:rPr>
              <a:t>Project Rationale: Operational flexibility to source water into the Morro Reservoir providing additional capacity  to the District's southern pressure zones.</a:t>
            </a:r>
          </a:p>
          <a:p>
            <a:endParaRPr lang="en-US">
              <a:cs typeface="Calibri"/>
            </a:endParaRPr>
          </a:p>
          <a:p>
            <a:endParaRPr lang="en-US">
              <a:cs typeface="Calibri"/>
            </a:endParaRPr>
          </a:p>
          <a:p>
            <a:endParaRPr lang="en-US">
              <a:cs typeface="Calibri"/>
            </a:endParaRPr>
          </a:p>
        </p:txBody>
      </p:sp>
      <p:pic>
        <p:nvPicPr>
          <p:cNvPr id="3" name="Picture 2">
            <a:extLst>
              <a:ext uri="{FF2B5EF4-FFF2-40B4-BE49-F238E27FC236}">
                <a16:creationId xmlns:a16="http://schemas.microsoft.com/office/drawing/2014/main" id="{40F0F0D5-A97D-5086-2572-90C4622DCAAB}"/>
              </a:ext>
            </a:extLst>
          </p:cNvPr>
          <p:cNvPicPr>
            <a:picLocks noChangeAspect="1"/>
          </p:cNvPicPr>
          <p:nvPr/>
        </p:nvPicPr>
        <p:blipFill>
          <a:blip r:embed="rId2"/>
          <a:stretch>
            <a:fillRect/>
          </a:stretch>
        </p:blipFill>
        <p:spPr>
          <a:xfrm>
            <a:off x="838834" y="1436530"/>
            <a:ext cx="3960330" cy="3421408"/>
          </a:xfrm>
          <a:prstGeom prst="rect">
            <a:avLst/>
          </a:prstGeom>
        </p:spPr>
      </p:pic>
    </p:spTree>
    <p:extLst>
      <p:ext uri="{BB962C8B-B14F-4D97-AF65-F5344CB8AC3E}">
        <p14:creationId xmlns:p14="http://schemas.microsoft.com/office/powerpoint/2010/main" val="2669488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a:xfrm>
            <a:off x="838200" y="521938"/>
            <a:ext cx="10515600" cy="607890"/>
          </a:xfrm>
        </p:spPr>
        <p:txBody>
          <a:bodyPr>
            <a:normAutofit fontScale="90000"/>
          </a:bodyPr>
          <a:lstStyle/>
          <a:p>
            <a:r>
              <a:rPr lang="en-US">
                <a:latin typeface="Helvetica"/>
                <a:cs typeface="Helvetica"/>
              </a:rPr>
              <a:t>La Canada Pipeline Replacement and Pressure Reduction </a:t>
            </a:r>
            <a:endParaRPr lang="en-US"/>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2137902211"/>
              </p:ext>
            </p:extLst>
          </p:nvPr>
        </p:nvGraphicFramePr>
        <p:xfrm>
          <a:off x="836279" y="4891925"/>
          <a:ext cx="9643024" cy="1381759"/>
        </p:xfrm>
        <a:graphic>
          <a:graphicData uri="http://schemas.openxmlformats.org/drawingml/2006/table">
            <a:tbl>
              <a:tblPr firstRow="1" bandRow="1">
                <a:tableStyleId>{BC89EF96-8CEA-46FF-86C4-4CE0E7609802}</a:tableStyleId>
              </a:tblPr>
              <a:tblGrid>
                <a:gridCol w="1365166">
                  <a:extLst>
                    <a:ext uri="{9D8B030D-6E8A-4147-A177-3AD203B41FA5}">
                      <a16:colId xmlns:a16="http://schemas.microsoft.com/office/drawing/2014/main" val="758028940"/>
                    </a:ext>
                  </a:extLst>
                </a:gridCol>
                <a:gridCol w="1365166">
                  <a:extLst>
                    <a:ext uri="{9D8B030D-6E8A-4147-A177-3AD203B41FA5}">
                      <a16:colId xmlns:a16="http://schemas.microsoft.com/office/drawing/2014/main" val="1107423637"/>
                    </a:ext>
                  </a:extLst>
                </a:gridCol>
                <a:gridCol w="1399296">
                  <a:extLst>
                    <a:ext uri="{9D8B030D-6E8A-4147-A177-3AD203B41FA5}">
                      <a16:colId xmlns:a16="http://schemas.microsoft.com/office/drawing/2014/main" val="2500592060"/>
                    </a:ext>
                  </a:extLst>
                </a:gridCol>
                <a:gridCol w="1399296">
                  <a:extLst>
                    <a:ext uri="{9D8B030D-6E8A-4147-A177-3AD203B41FA5}">
                      <a16:colId xmlns:a16="http://schemas.microsoft.com/office/drawing/2014/main" val="2604109984"/>
                    </a:ext>
                  </a:extLst>
                </a:gridCol>
                <a:gridCol w="1336260">
                  <a:extLst>
                    <a:ext uri="{9D8B030D-6E8A-4147-A177-3AD203B41FA5}">
                      <a16:colId xmlns:a16="http://schemas.microsoft.com/office/drawing/2014/main" val="614125002"/>
                    </a:ext>
                  </a:extLst>
                </a:gridCol>
                <a:gridCol w="1181280">
                  <a:extLst>
                    <a:ext uri="{9D8B030D-6E8A-4147-A177-3AD203B41FA5}">
                      <a16:colId xmlns:a16="http://schemas.microsoft.com/office/drawing/2014/main" val="1441566333"/>
                    </a:ext>
                  </a:extLst>
                </a:gridCol>
                <a:gridCol w="1596560">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r>
                        <a:rPr lang="en-US">
                          <a:solidFill>
                            <a:srgbClr val="000000"/>
                          </a:solidFill>
                        </a:rPr>
                        <a:t>Year 4      (FY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TBD</a:t>
                      </a:r>
                    </a:p>
                  </a:txBody>
                  <a:tcPr/>
                </a:tc>
                <a:tc>
                  <a:txBody>
                    <a:bodyPr/>
                    <a:lstStyle/>
                    <a:p>
                      <a:r>
                        <a:rPr lang="en-US">
                          <a:solidFill>
                            <a:srgbClr val="000000"/>
                          </a:solidFill>
                        </a:rPr>
                        <a:t>$100,000</a:t>
                      </a:r>
                    </a:p>
                  </a:txBody>
                  <a:tcPr/>
                </a:tc>
                <a:tc>
                  <a:txBody>
                    <a:bodyPr/>
                    <a:lstStyle/>
                    <a:p>
                      <a:r>
                        <a:rPr lang="en-US">
                          <a:solidFill>
                            <a:srgbClr val="000000"/>
                          </a:solidFill>
                        </a:rPr>
                        <a:t>$700,000</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pPr lvl="0">
                        <a:buNone/>
                      </a:pPr>
                      <a:r>
                        <a:rPr lang="en-US">
                          <a:solidFill>
                            <a:srgbClr val="000000"/>
                          </a:solidFill>
                        </a:rPr>
                        <a:t>$800,000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3799092" y="1404565"/>
            <a:ext cx="6683657"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Replace 4,000 LF of pipeline along La Canada from Hillrise Rd. to Via Monserate and install two (2) new pressure reducing stations.</a:t>
            </a:r>
          </a:p>
          <a:p>
            <a:endParaRPr lang="en-US">
              <a:cs typeface="Calibri"/>
            </a:endParaRPr>
          </a:p>
          <a:p>
            <a:r>
              <a:rPr lang="en-US">
                <a:cs typeface="Calibri"/>
              </a:rPr>
              <a:t>Project Rationale: </a:t>
            </a:r>
            <a:r>
              <a:rPr lang="en-US">
                <a:ea typeface="+mn-lt"/>
                <a:cs typeface="+mn-lt"/>
              </a:rPr>
              <a:t>The project will prevent future costs associated with leaks or main breaks and reduce service interruptions. This alignment of pipeline has experienced eight (8) main breaks within the last five (5) years.</a:t>
            </a:r>
          </a:p>
          <a:p>
            <a:endParaRPr lang="en-US">
              <a:cs typeface="Calibri"/>
            </a:endParaRPr>
          </a:p>
          <a:p>
            <a:endParaRPr lang="en-US">
              <a:cs typeface="Calibri"/>
            </a:endParaRPr>
          </a:p>
          <a:p>
            <a:endParaRPr lang="en-US">
              <a:cs typeface="Calibri"/>
            </a:endParaRPr>
          </a:p>
        </p:txBody>
      </p:sp>
      <p:pic>
        <p:nvPicPr>
          <p:cNvPr id="3" name="Picture 2">
            <a:extLst>
              <a:ext uri="{FF2B5EF4-FFF2-40B4-BE49-F238E27FC236}">
                <a16:creationId xmlns:a16="http://schemas.microsoft.com/office/drawing/2014/main" id="{63FABB64-B168-3AC5-4062-79700AA95056}"/>
              </a:ext>
            </a:extLst>
          </p:cNvPr>
          <p:cNvPicPr>
            <a:picLocks noChangeAspect="1"/>
          </p:cNvPicPr>
          <p:nvPr/>
        </p:nvPicPr>
        <p:blipFill>
          <a:blip r:embed="rId2"/>
          <a:stretch>
            <a:fillRect/>
          </a:stretch>
        </p:blipFill>
        <p:spPr>
          <a:xfrm>
            <a:off x="839886" y="1406136"/>
            <a:ext cx="2628900" cy="3333750"/>
          </a:xfrm>
          <a:prstGeom prst="rect">
            <a:avLst/>
          </a:prstGeom>
        </p:spPr>
      </p:pic>
    </p:spTree>
    <p:extLst>
      <p:ext uri="{BB962C8B-B14F-4D97-AF65-F5344CB8AC3E}">
        <p14:creationId xmlns:p14="http://schemas.microsoft.com/office/powerpoint/2010/main" val="11348825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p:txBody>
          <a:bodyPr/>
          <a:lstStyle/>
          <a:p>
            <a:r>
              <a:rPr lang="en-US">
                <a:latin typeface="Helvetica"/>
                <a:cs typeface="Helvetica"/>
              </a:rPr>
              <a:t>Isolation Valve Installation Program (600009)</a:t>
            </a:r>
            <a:endParaRPr lang="en-US"/>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2075112791"/>
              </p:ext>
            </p:extLst>
          </p:nvPr>
        </p:nvGraphicFramePr>
        <p:xfrm>
          <a:off x="836610" y="4104364"/>
          <a:ext cx="9643019" cy="2392677"/>
        </p:xfrm>
        <a:graphic>
          <a:graphicData uri="http://schemas.openxmlformats.org/drawingml/2006/table">
            <a:tbl>
              <a:tblPr firstRow="1" bandRow="1">
                <a:tableStyleId>{BC89EF96-8CEA-46FF-86C4-4CE0E7609802}</a:tableStyleId>
              </a:tblPr>
              <a:tblGrid>
                <a:gridCol w="1365165">
                  <a:extLst>
                    <a:ext uri="{9D8B030D-6E8A-4147-A177-3AD203B41FA5}">
                      <a16:colId xmlns:a16="http://schemas.microsoft.com/office/drawing/2014/main" val="758028940"/>
                    </a:ext>
                  </a:extLst>
                </a:gridCol>
                <a:gridCol w="1365165">
                  <a:extLst>
                    <a:ext uri="{9D8B030D-6E8A-4147-A177-3AD203B41FA5}">
                      <a16:colId xmlns:a16="http://schemas.microsoft.com/office/drawing/2014/main" val="1107423637"/>
                    </a:ext>
                  </a:extLst>
                </a:gridCol>
                <a:gridCol w="1399295">
                  <a:extLst>
                    <a:ext uri="{9D8B030D-6E8A-4147-A177-3AD203B41FA5}">
                      <a16:colId xmlns:a16="http://schemas.microsoft.com/office/drawing/2014/main" val="2500592060"/>
                    </a:ext>
                  </a:extLst>
                </a:gridCol>
                <a:gridCol w="1399295">
                  <a:extLst>
                    <a:ext uri="{9D8B030D-6E8A-4147-A177-3AD203B41FA5}">
                      <a16:colId xmlns:a16="http://schemas.microsoft.com/office/drawing/2014/main" val="2604109984"/>
                    </a:ext>
                  </a:extLst>
                </a:gridCol>
                <a:gridCol w="1336260">
                  <a:extLst>
                    <a:ext uri="{9D8B030D-6E8A-4147-A177-3AD203B41FA5}">
                      <a16:colId xmlns:a16="http://schemas.microsoft.com/office/drawing/2014/main" val="614125002"/>
                    </a:ext>
                  </a:extLst>
                </a:gridCol>
                <a:gridCol w="1347304">
                  <a:extLst>
                    <a:ext uri="{9D8B030D-6E8A-4147-A177-3AD203B41FA5}">
                      <a16:colId xmlns:a16="http://schemas.microsoft.com/office/drawing/2014/main" val="1441566333"/>
                    </a:ext>
                  </a:extLst>
                </a:gridCol>
                <a:gridCol w="1430535">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r>
                        <a:rPr lang="en-US">
                          <a:solidFill>
                            <a:srgbClr val="000000"/>
                          </a:solidFill>
                        </a:rPr>
                        <a:t>Year 4      (FY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600009</a:t>
                      </a:r>
                    </a:p>
                  </a:txBody>
                  <a:tcPr/>
                </a:tc>
                <a:tc>
                  <a:txBody>
                    <a:bodyPr/>
                    <a:lstStyle/>
                    <a:p>
                      <a:r>
                        <a:rPr lang="en-US">
                          <a:solidFill>
                            <a:srgbClr val="000000"/>
                          </a:solidFill>
                        </a:rPr>
                        <a:t>$100,000</a:t>
                      </a:r>
                    </a:p>
                  </a:txBody>
                  <a:tcPr/>
                </a:tc>
                <a:tc>
                  <a:txBody>
                    <a:bodyPr/>
                    <a:lstStyle/>
                    <a:p>
                      <a:r>
                        <a:rPr lang="en-US">
                          <a:solidFill>
                            <a:srgbClr val="000000"/>
                          </a:solidFill>
                        </a:rPr>
                        <a:t>$500,000</a:t>
                      </a:r>
                    </a:p>
                  </a:txBody>
                  <a:tcPr/>
                </a:tc>
                <a:tc>
                  <a:txBody>
                    <a:bodyPr/>
                    <a:lstStyle/>
                    <a:p>
                      <a:r>
                        <a:rPr lang="en-US">
                          <a:solidFill>
                            <a:srgbClr val="000000"/>
                          </a:solidFill>
                        </a:rPr>
                        <a:t>$180,000</a:t>
                      </a:r>
                    </a:p>
                  </a:txBody>
                  <a:tcPr/>
                </a:tc>
                <a:tc>
                  <a:txBody>
                    <a:bodyPr/>
                    <a:lstStyle/>
                    <a:p>
                      <a:r>
                        <a:rPr lang="en-US">
                          <a:solidFill>
                            <a:srgbClr val="000000"/>
                          </a:solidFill>
                        </a:rPr>
                        <a:t>$500,000</a:t>
                      </a:r>
                    </a:p>
                  </a:txBody>
                  <a:tcPr/>
                </a:tc>
                <a:tc>
                  <a:txBody>
                    <a:bodyPr/>
                    <a:lstStyle/>
                    <a:p>
                      <a:r>
                        <a:rPr lang="en-US">
                          <a:solidFill>
                            <a:srgbClr val="000000"/>
                          </a:solidFill>
                        </a:rPr>
                        <a:t>$180,000</a:t>
                      </a:r>
                    </a:p>
                  </a:txBody>
                  <a:tcPr/>
                </a:tc>
                <a:tc>
                  <a:txBody>
                    <a:bodyPr/>
                    <a:lstStyle/>
                    <a:p>
                      <a:pPr lvl="0">
                        <a:buNone/>
                      </a:pPr>
                      <a:endParaRPr lang="en-US">
                        <a:solidFill>
                          <a:srgbClr val="000000"/>
                        </a:solidFill>
                      </a:endParaRPr>
                    </a:p>
                  </a:txBody>
                  <a:tcPr/>
                </a:tc>
                <a:extLst>
                  <a:ext uri="{0D108BD9-81ED-4DB2-BD59-A6C34878D82A}">
                    <a16:rowId xmlns:a16="http://schemas.microsoft.com/office/drawing/2014/main" val="1419032601"/>
                  </a:ext>
                </a:extLst>
              </a:tr>
              <a:tr h="370839">
                <a:tc>
                  <a:txBody>
                    <a:bodyPr/>
                    <a:lstStyle/>
                    <a:p>
                      <a:pPr lvl="0">
                        <a:buNone/>
                      </a:pPr>
                      <a:endParaRPr lang="en-US">
                        <a:solidFill>
                          <a:srgbClr val="000000"/>
                        </a:solidFill>
                      </a:endParaRPr>
                    </a:p>
                  </a:txBody>
                  <a:tcPr/>
                </a:tc>
                <a:tc>
                  <a:txBody>
                    <a:bodyPr/>
                    <a:lstStyle/>
                    <a:p>
                      <a:pPr lvl="0">
                        <a:buNone/>
                      </a:pPr>
                      <a:r>
                        <a:rPr lang="en-US">
                          <a:solidFill>
                            <a:srgbClr val="000000"/>
                          </a:solidFill>
                        </a:rPr>
                        <a:t>Year 6       (FY 29/30)</a:t>
                      </a:r>
                    </a:p>
                  </a:txBody>
                  <a:tcPr/>
                </a:tc>
                <a:tc>
                  <a:txBody>
                    <a:bodyPr/>
                    <a:lstStyle/>
                    <a:p>
                      <a:r>
                        <a:rPr lang="en-US">
                          <a:solidFill>
                            <a:srgbClr val="000000"/>
                          </a:solidFill>
                        </a:rPr>
                        <a:t>Year 7 </a:t>
                      </a:r>
                    </a:p>
                    <a:p>
                      <a:pPr lvl="0">
                        <a:buNone/>
                      </a:pPr>
                      <a:r>
                        <a:rPr lang="en-US">
                          <a:solidFill>
                            <a:srgbClr val="000000"/>
                          </a:solidFill>
                        </a:rPr>
                        <a:t>(FY 30/31) </a:t>
                      </a:r>
                    </a:p>
                  </a:txBody>
                  <a:tcPr/>
                </a:tc>
                <a:tc>
                  <a:txBody>
                    <a:bodyPr/>
                    <a:lstStyle/>
                    <a:p>
                      <a:pPr lvl="0">
                        <a:buNone/>
                      </a:pPr>
                      <a:r>
                        <a:rPr lang="en-US">
                          <a:solidFill>
                            <a:srgbClr val="000000"/>
                          </a:solidFill>
                        </a:rPr>
                        <a:t>Year 8        (FY 31/32)</a:t>
                      </a:r>
                    </a:p>
                  </a:txBody>
                  <a:tcPr/>
                </a:tc>
                <a:tc>
                  <a:txBody>
                    <a:bodyPr/>
                    <a:lstStyle/>
                    <a:p>
                      <a:pPr lvl="0">
                        <a:buNone/>
                      </a:pPr>
                      <a:r>
                        <a:rPr lang="en-US" sz="1800" b="0" i="0" u="none" strike="noStrike" noProof="0">
                          <a:solidFill>
                            <a:srgbClr val="000000"/>
                          </a:solidFill>
                          <a:latin typeface="+mn-lt"/>
                        </a:rPr>
                        <a:t>Year 9</a:t>
                      </a:r>
                    </a:p>
                    <a:p>
                      <a:pPr lvl="0">
                        <a:buNone/>
                      </a:pPr>
                      <a:r>
                        <a:rPr lang="en-US" sz="1800" b="0" i="0" u="none" strike="noStrike" noProof="0">
                          <a:solidFill>
                            <a:srgbClr val="000000"/>
                          </a:solidFill>
                          <a:latin typeface="+mn-lt"/>
                        </a:rPr>
                        <a:t>(FY 32/33)</a:t>
                      </a:r>
                      <a:endParaRPr lang="en-US"/>
                    </a:p>
                  </a:txBody>
                  <a:tcPr/>
                </a:tc>
                <a:tc>
                  <a:txBody>
                    <a:bodyPr/>
                    <a:lstStyle/>
                    <a:p>
                      <a:pPr lvl="0">
                        <a:buNone/>
                      </a:pPr>
                      <a:r>
                        <a:rPr lang="en-US">
                          <a:solidFill>
                            <a:srgbClr val="000000"/>
                          </a:solidFill>
                        </a:rPr>
                        <a:t>Year 10    (FY 33/34)</a:t>
                      </a:r>
                    </a:p>
                  </a:txBody>
                  <a:tcPr/>
                </a:tc>
                <a:tc>
                  <a:txBody>
                    <a:bodyPr/>
                    <a:lstStyle/>
                    <a:p>
                      <a:pPr lvl="0">
                        <a:buNone/>
                      </a:pPr>
                      <a:endParaRPr lang="en-US">
                        <a:solidFill>
                          <a:srgbClr val="000000"/>
                        </a:solidFill>
                      </a:endParaRPr>
                    </a:p>
                  </a:txBody>
                  <a:tcPr/>
                </a:tc>
                <a:extLst>
                  <a:ext uri="{0D108BD9-81ED-4DB2-BD59-A6C34878D82A}">
                    <a16:rowId xmlns:a16="http://schemas.microsoft.com/office/drawing/2014/main" val="3886383846"/>
                  </a:ext>
                </a:extLst>
              </a:tr>
              <a:tr h="370838">
                <a:tc>
                  <a:txBody>
                    <a:bodyPr/>
                    <a:lstStyle/>
                    <a:p>
                      <a:pPr lvl="0">
                        <a:buNone/>
                      </a:pPr>
                      <a:endParaRPr lang="en-US">
                        <a:solidFill>
                          <a:srgbClr val="000000"/>
                        </a:solidFill>
                      </a:endParaRPr>
                    </a:p>
                  </a:txBody>
                  <a:tcPr/>
                </a:tc>
                <a:tc>
                  <a:txBody>
                    <a:bodyPr/>
                    <a:lstStyle/>
                    <a:p>
                      <a:pPr lvl="0">
                        <a:buNone/>
                      </a:pPr>
                      <a:r>
                        <a:rPr lang="en-US">
                          <a:solidFill>
                            <a:srgbClr val="000000"/>
                          </a:solidFill>
                        </a:rPr>
                        <a:t>$500,000</a:t>
                      </a:r>
                    </a:p>
                  </a:txBody>
                  <a:tcPr/>
                </a:tc>
                <a:tc>
                  <a:txBody>
                    <a:bodyPr/>
                    <a:lstStyle/>
                    <a:p>
                      <a:pPr lvl="0">
                        <a:buNone/>
                      </a:pPr>
                      <a:r>
                        <a:rPr lang="en-US">
                          <a:solidFill>
                            <a:srgbClr val="000000"/>
                          </a:solidFill>
                        </a:rPr>
                        <a:t>$180,000</a:t>
                      </a:r>
                    </a:p>
                  </a:txBody>
                  <a:tcPr/>
                </a:tc>
                <a:tc>
                  <a:txBody>
                    <a:bodyPr/>
                    <a:lstStyle/>
                    <a:p>
                      <a:pPr lvl="0">
                        <a:buNone/>
                      </a:pPr>
                      <a:r>
                        <a:rPr lang="en-US">
                          <a:solidFill>
                            <a:srgbClr val="000000"/>
                          </a:solidFill>
                        </a:rPr>
                        <a:t>$500,000</a:t>
                      </a:r>
                    </a:p>
                  </a:txBody>
                  <a:tcPr/>
                </a:tc>
                <a:tc>
                  <a:txBody>
                    <a:bodyPr/>
                    <a:lstStyle/>
                    <a:p>
                      <a:pPr lvl="0">
                        <a:buNone/>
                      </a:pPr>
                      <a:r>
                        <a:rPr lang="en-US">
                          <a:solidFill>
                            <a:srgbClr val="000000"/>
                          </a:solidFill>
                        </a:rPr>
                        <a:t>$180,000</a:t>
                      </a:r>
                    </a:p>
                  </a:txBody>
                  <a:tcPr/>
                </a:tc>
                <a:tc>
                  <a:txBody>
                    <a:bodyPr/>
                    <a:lstStyle/>
                    <a:p>
                      <a:pPr lvl="0">
                        <a:buNone/>
                      </a:pPr>
                      <a:r>
                        <a:rPr lang="en-US">
                          <a:solidFill>
                            <a:srgbClr val="000000"/>
                          </a:solidFill>
                        </a:rPr>
                        <a:t>$500,000</a:t>
                      </a:r>
                    </a:p>
                  </a:txBody>
                  <a:tcPr/>
                </a:tc>
                <a:tc>
                  <a:txBody>
                    <a:bodyPr/>
                    <a:lstStyle/>
                    <a:p>
                      <a:pPr lvl="0">
                        <a:buNone/>
                      </a:pPr>
                      <a:r>
                        <a:rPr lang="en-US">
                          <a:solidFill>
                            <a:srgbClr val="000000"/>
                          </a:solidFill>
                        </a:rPr>
                        <a:t>$3,320,000</a:t>
                      </a:r>
                    </a:p>
                  </a:txBody>
                  <a:tcPr/>
                </a:tc>
                <a:extLst>
                  <a:ext uri="{0D108BD9-81ED-4DB2-BD59-A6C34878D82A}">
                    <a16:rowId xmlns:a16="http://schemas.microsoft.com/office/drawing/2014/main" val="2097446894"/>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5365401" y="1408642"/>
            <a:ext cx="5119767"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Replace isolation valves district-wide that have exceeded their useful life.</a:t>
            </a:r>
            <a:endParaRPr lang="en-US"/>
          </a:p>
          <a:p>
            <a:endParaRPr lang="en-US">
              <a:cs typeface="Calibri"/>
            </a:endParaRPr>
          </a:p>
          <a:p>
            <a:r>
              <a:rPr lang="en-US">
                <a:cs typeface="Calibri"/>
              </a:rPr>
              <a:t>Project Rationale: The project will reduce the number of customers impacted by service interruptions due to leaks and main breaks and reduce repair time due to valves that don't fully seal. The Project will also replace valves in the broken or open positions. </a:t>
            </a:r>
          </a:p>
          <a:p>
            <a:endParaRPr lang="en-US">
              <a:cs typeface="Calibri"/>
            </a:endParaRPr>
          </a:p>
          <a:p>
            <a:endParaRPr lang="en-US">
              <a:cs typeface="Calibri"/>
            </a:endParaRPr>
          </a:p>
          <a:p>
            <a:endParaRPr lang="en-US">
              <a:cs typeface="Calibri"/>
            </a:endParaRPr>
          </a:p>
          <a:p>
            <a:endParaRPr lang="en-US">
              <a:cs typeface="Calibri"/>
            </a:endParaRPr>
          </a:p>
        </p:txBody>
      </p:sp>
      <p:pic>
        <p:nvPicPr>
          <p:cNvPr id="3" name="Picture 2">
            <a:extLst>
              <a:ext uri="{FF2B5EF4-FFF2-40B4-BE49-F238E27FC236}">
                <a16:creationId xmlns:a16="http://schemas.microsoft.com/office/drawing/2014/main" id="{EF01F366-81A6-4B6C-14DC-3C3C4E691792}"/>
              </a:ext>
            </a:extLst>
          </p:cNvPr>
          <p:cNvPicPr>
            <a:picLocks noChangeAspect="1"/>
          </p:cNvPicPr>
          <p:nvPr/>
        </p:nvPicPr>
        <p:blipFill rotWithShape="1">
          <a:blip r:embed="rId2"/>
          <a:srcRect l="68" t="178" r="5731"/>
          <a:stretch/>
        </p:blipFill>
        <p:spPr>
          <a:xfrm>
            <a:off x="838042" y="1408642"/>
            <a:ext cx="4339884" cy="2552805"/>
          </a:xfrm>
          <a:prstGeom prst="rect">
            <a:avLst/>
          </a:prstGeom>
        </p:spPr>
      </p:pic>
    </p:spTree>
    <p:extLst>
      <p:ext uri="{BB962C8B-B14F-4D97-AF65-F5344CB8AC3E}">
        <p14:creationId xmlns:p14="http://schemas.microsoft.com/office/powerpoint/2010/main" val="25453897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p:txBody>
          <a:bodyPr/>
          <a:lstStyle/>
          <a:p>
            <a:r>
              <a:rPr lang="en-US">
                <a:latin typeface="Helvetica"/>
                <a:cs typeface="Helvetica"/>
              </a:rPr>
              <a:t>Pressure Reducing Stations (600007)</a:t>
            </a:r>
            <a:endParaRPr lang="en-US"/>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1964424879"/>
              </p:ext>
            </p:extLst>
          </p:nvPr>
        </p:nvGraphicFramePr>
        <p:xfrm>
          <a:off x="832643" y="4630360"/>
          <a:ext cx="9643030" cy="1381759"/>
        </p:xfrm>
        <a:graphic>
          <a:graphicData uri="http://schemas.openxmlformats.org/drawingml/2006/table">
            <a:tbl>
              <a:tblPr firstRow="1" bandRow="1">
                <a:tableStyleId>{BC89EF96-8CEA-46FF-86C4-4CE0E7609802}</a:tableStyleId>
              </a:tblPr>
              <a:tblGrid>
                <a:gridCol w="1365167">
                  <a:extLst>
                    <a:ext uri="{9D8B030D-6E8A-4147-A177-3AD203B41FA5}">
                      <a16:colId xmlns:a16="http://schemas.microsoft.com/office/drawing/2014/main" val="758028940"/>
                    </a:ext>
                  </a:extLst>
                </a:gridCol>
                <a:gridCol w="1365167">
                  <a:extLst>
                    <a:ext uri="{9D8B030D-6E8A-4147-A177-3AD203B41FA5}">
                      <a16:colId xmlns:a16="http://schemas.microsoft.com/office/drawing/2014/main" val="1107423637"/>
                    </a:ext>
                  </a:extLst>
                </a:gridCol>
                <a:gridCol w="1399297">
                  <a:extLst>
                    <a:ext uri="{9D8B030D-6E8A-4147-A177-3AD203B41FA5}">
                      <a16:colId xmlns:a16="http://schemas.microsoft.com/office/drawing/2014/main" val="2500592060"/>
                    </a:ext>
                  </a:extLst>
                </a:gridCol>
                <a:gridCol w="1399297">
                  <a:extLst>
                    <a:ext uri="{9D8B030D-6E8A-4147-A177-3AD203B41FA5}">
                      <a16:colId xmlns:a16="http://schemas.microsoft.com/office/drawing/2014/main" val="2604109984"/>
                    </a:ext>
                  </a:extLst>
                </a:gridCol>
                <a:gridCol w="1167217">
                  <a:extLst>
                    <a:ext uri="{9D8B030D-6E8A-4147-A177-3AD203B41FA5}">
                      <a16:colId xmlns:a16="http://schemas.microsoft.com/office/drawing/2014/main" val="614125002"/>
                    </a:ext>
                  </a:extLst>
                </a:gridCol>
                <a:gridCol w="1255916">
                  <a:extLst>
                    <a:ext uri="{9D8B030D-6E8A-4147-A177-3AD203B41FA5}">
                      <a16:colId xmlns:a16="http://schemas.microsoft.com/office/drawing/2014/main" val="1441566333"/>
                    </a:ext>
                  </a:extLst>
                </a:gridCol>
                <a:gridCol w="1690969">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r>
                        <a:rPr lang="en-US">
                          <a:solidFill>
                            <a:srgbClr val="000000"/>
                          </a:solidFill>
                        </a:rPr>
                        <a:t>Year 4   (FY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600007</a:t>
                      </a:r>
                    </a:p>
                  </a:txBody>
                  <a:tcPr/>
                </a:tc>
                <a:tc>
                  <a:txBody>
                    <a:bodyPr/>
                    <a:lstStyle/>
                    <a:p>
                      <a:r>
                        <a:rPr lang="en-US">
                          <a:solidFill>
                            <a:srgbClr val="000000"/>
                          </a:solidFill>
                        </a:rPr>
                        <a:t>$150,000</a:t>
                      </a:r>
                    </a:p>
                  </a:txBody>
                  <a:tcPr/>
                </a:tc>
                <a:tc>
                  <a:txBody>
                    <a:bodyPr/>
                    <a:lstStyle/>
                    <a:p>
                      <a:r>
                        <a:rPr lang="en-US">
                          <a:solidFill>
                            <a:srgbClr val="000000"/>
                          </a:solidFill>
                        </a:rPr>
                        <a:t>$150,000</a:t>
                      </a:r>
                    </a:p>
                  </a:txBody>
                  <a:tcPr/>
                </a:tc>
                <a:tc>
                  <a:txBody>
                    <a:bodyPr/>
                    <a:lstStyle/>
                    <a:p>
                      <a:r>
                        <a:rPr lang="en-US">
                          <a:solidFill>
                            <a:srgbClr val="000000"/>
                          </a:solidFill>
                        </a:rPr>
                        <a:t>$150,000</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pPr lvl="0">
                        <a:buNone/>
                      </a:pPr>
                      <a:r>
                        <a:rPr lang="en-US">
                          <a:solidFill>
                            <a:srgbClr val="000000"/>
                          </a:solidFill>
                        </a:rPr>
                        <a:t>$450,000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5569563" y="1479928"/>
            <a:ext cx="4903925"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Install previously purchased pressure reducing stations district-wide in areas of high pressure.</a:t>
            </a:r>
            <a:endParaRPr lang="en-US"/>
          </a:p>
          <a:p>
            <a:endParaRPr lang="en-US">
              <a:cs typeface="Calibri"/>
            </a:endParaRPr>
          </a:p>
          <a:p>
            <a:r>
              <a:rPr lang="en-US">
                <a:cs typeface="Calibri"/>
              </a:rPr>
              <a:t>Project Rationale: The project will reduce high-pressure zones to extend the useful life of water infrastructure and reduce damage associated with main line breaks. </a:t>
            </a:r>
          </a:p>
          <a:p>
            <a:endParaRPr lang="en-US">
              <a:cs typeface="Calibri"/>
            </a:endParaRPr>
          </a:p>
          <a:p>
            <a:endParaRPr lang="en-US">
              <a:cs typeface="Calibri"/>
            </a:endParaRPr>
          </a:p>
          <a:p>
            <a:endParaRPr lang="en-US">
              <a:cs typeface="Calibri"/>
            </a:endParaRPr>
          </a:p>
          <a:p>
            <a:endParaRPr lang="en-US">
              <a:cs typeface="Calibri"/>
            </a:endParaRPr>
          </a:p>
        </p:txBody>
      </p:sp>
      <p:pic>
        <p:nvPicPr>
          <p:cNvPr id="8" name="Picture 7">
            <a:extLst>
              <a:ext uri="{FF2B5EF4-FFF2-40B4-BE49-F238E27FC236}">
                <a16:creationId xmlns:a16="http://schemas.microsoft.com/office/drawing/2014/main" id="{B6ECA1FE-C175-C15F-6647-C85E269D9C2B}"/>
              </a:ext>
            </a:extLst>
          </p:cNvPr>
          <p:cNvPicPr>
            <a:picLocks noChangeAspect="1"/>
          </p:cNvPicPr>
          <p:nvPr/>
        </p:nvPicPr>
        <p:blipFill>
          <a:blip r:embed="rId3"/>
          <a:stretch>
            <a:fillRect/>
          </a:stretch>
        </p:blipFill>
        <p:spPr>
          <a:xfrm>
            <a:off x="835053" y="1476266"/>
            <a:ext cx="4704014" cy="2861592"/>
          </a:xfrm>
          <a:prstGeom prst="rect">
            <a:avLst/>
          </a:prstGeom>
        </p:spPr>
      </p:pic>
    </p:spTree>
    <p:extLst>
      <p:ext uri="{BB962C8B-B14F-4D97-AF65-F5344CB8AC3E}">
        <p14:creationId xmlns:p14="http://schemas.microsoft.com/office/powerpoint/2010/main" val="7284906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p:txBody>
          <a:bodyPr/>
          <a:lstStyle/>
          <a:p>
            <a:r>
              <a:rPr lang="en-US">
                <a:latin typeface="Helvetica"/>
                <a:cs typeface="Helvetica"/>
              </a:rPr>
              <a:t>Camino Del Rey Waterline Relocation (600026)</a:t>
            </a:r>
            <a:endParaRPr lang="en-US"/>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249485097"/>
              </p:ext>
            </p:extLst>
          </p:nvPr>
        </p:nvGraphicFramePr>
        <p:xfrm>
          <a:off x="841683" y="4726888"/>
          <a:ext cx="9643030" cy="1381759"/>
        </p:xfrm>
        <a:graphic>
          <a:graphicData uri="http://schemas.openxmlformats.org/drawingml/2006/table">
            <a:tbl>
              <a:tblPr firstRow="1" bandRow="1">
                <a:tableStyleId>{BC89EF96-8CEA-46FF-86C4-4CE0E7609802}</a:tableStyleId>
              </a:tblPr>
              <a:tblGrid>
                <a:gridCol w="1365167">
                  <a:extLst>
                    <a:ext uri="{9D8B030D-6E8A-4147-A177-3AD203B41FA5}">
                      <a16:colId xmlns:a16="http://schemas.microsoft.com/office/drawing/2014/main" val="758028940"/>
                    </a:ext>
                  </a:extLst>
                </a:gridCol>
                <a:gridCol w="1365167">
                  <a:extLst>
                    <a:ext uri="{9D8B030D-6E8A-4147-A177-3AD203B41FA5}">
                      <a16:colId xmlns:a16="http://schemas.microsoft.com/office/drawing/2014/main" val="1107423637"/>
                    </a:ext>
                  </a:extLst>
                </a:gridCol>
                <a:gridCol w="1399297">
                  <a:extLst>
                    <a:ext uri="{9D8B030D-6E8A-4147-A177-3AD203B41FA5}">
                      <a16:colId xmlns:a16="http://schemas.microsoft.com/office/drawing/2014/main" val="2500592060"/>
                    </a:ext>
                  </a:extLst>
                </a:gridCol>
                <a:gridCol w="1399297">
                  <a:extLst>
                    <a:ext uri="{9D8B030D-6E8A-4147-A177-3AD203B41FA5}">
                      <a16:colId xmlns:a16="http://schemas.microsoft.com/office/drawing/2014/main" val="2604109984"/>
                    </a:ext>
                  </a:extLst>
                </a:gridCol>
                <a:gridCol w="1167217">
                  <a:extLst>
                    <a:ext uri="{9D8B030D-6E8A-4147-A177-3AD203B41FA5}">
                      <a16:colId xmlns:a16="http://schemas.microsoft.com/office/drawing/2014/main" val="614125002"/>
                    </a:ext>
                  </a:extLst>
                </a:gridCol>
                <a:gridCol w="1255916">
                  <a:extLst>
                    <a:ext uri="{9D8B030D-6E8A-4147-A177-3AD203B41FA5}">
                      <a16:colId xmlns:a16="http://schemas.microsoft.com/office/drawing/2014/main" val="1441566333"/>
                    </a:ext>
                  </a:extLst>
                </a:gridCol>
                <a:gridCol w="1690969">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r>
                        <a:rPr lang="en-US">
                          <a:solidFill>
                            <a:srgbClr val="000000"/>
                          </a:solidFill>
                        </a:rPr>
                        <a:t>Year 4    (FY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600026</a:t>
                      </a:r>
                    </a:p>
                  </a:txBody>
                  <a:tcPr/>
                </a:tc>
                <a:tc>
                  <a:txBody>
                    <a:bodyPr/>
                    <a:lstStyle/>
                    <a:p>
                      <a:r>
                        <a:rPr lang="en-US">
                          <a:solidFill>
                            <a:srgbClr val="000000"/>
                          </a:solidFill>
                        </a:rPr>
                        <a:t>$100,000</a:t>
                      </a:r>
                    </a:p>
                  </a:txBody>
                  <a:tcPr/>
                </a:tc>
                <a:tc>
                  <a:txBody>
                    <a:bodyPr/>
                    <a:lstStyle/>
                    <a:p>
                      <a:r>
                        <a:rPr lang="en-US">
                          <a:solidFill>
                            <a:srgbClr val="000000"/>
                          </a:solidFill>
                        </a:rPr>
                        <a:t>$25,000</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pPr lvl="0">
                        <a:buNone/>
                      </a:pPr>
                      <a:r>
                        <a:rPr lang="en-US">
                          <a:solidFill>
                            <a:srgbClr val="000000"/>
                          </a:solidFill>
                        </a:rPr>
                        <a:t>$125,000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5842256" y="1538543"/>
            <a:ext cx="4642140"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Relocate existing water and sewer infrastructure due to the County of San Diego's Road Improvement Project. </a:t>
            </a:r>
            <a:endParaRPr lang="en-US"/>
          </a:p>
          <a:p>
            <a:endParaRPr lang="en-US">
              <a:cs typeface="Calibri"/>
            </a:endParaRPr>
          </a:p>
          <a:p>
            <a:r>
              <a:rPr lang="en-US">
                <a:cs typeface="Calibri"/>
              </a:rPr>
              <a:t>Project Rationale: The project will ensure continuity of service during the County-initiated construction project and upgrade water facilities. </a:t>
            </a:r>
          </a:p>
          <a:p>
            <a:endParaRPr lang="en-US">
              <a:cs typeface="Calibri"/>
            </a:endParaRPr>
          </a:p>
          <a:p>
            <a:endParaRPr lang="en-US">
              <a:cs typeface="Calibri"/>
            </a:endParaRPr>
          </a:p>
          <a:p>
            <a:endParaRPr lang="en-US">
              <a:cs typeface="Calibri"/>
            </a:endParaRPr>
          </a:p>
          <a:p>
            <a:endParaRPr lang="en-US">
              <a:cs typeface="Calibri"/>
            </a:endParaRPr>
          </a:p>
        </p:txBody>
      </p:sp>
      <p:pic>
        <p:nvPicPr>
          <p:cNvPr id="6" name="Picture 3">
            <a:extLst>
              <a:ext uri="{FF2B5EF4-FFF2-40B4-BE49-F238E27FC236}">
                <a16:creationId xmlns:a16="http://schemas.microsoft.com/office/drawing/2014/main" id="{3AFDB0F6-F849-1CC9-85BD-1DE9817032A4}"/>
              </a:ext>
            </a:extLst>
          </p:cNvPr>
          <p:cNvPicPr>
            <a:picLocks noChangeAspect="1"/>
          </p:cNvPicPr>
          <p:nvPr/>
        </p:nvPicPr>
        <p:blipFill rotWithShape="1">
          <a:blip r:embed="rId2"/>
          <a:srcRect r="16512" b="-267"/>
          <a:stretch/>
        </p:blipFill>
        <p:spPr>
          <a:xfrm>
            <a:off x="836952" y="1497761"/>
            <a:ext cx="4810129" cy="2944261"/>
          </a:xfrm>
          <a:prstGeom prst="rect">
            <a:avLst/>
          </a:prstGeom>
        </p:spPr>
      </p:pic>
    </p:spTree>
    <p:extLst>
      <p:ext uri="{BB962C8B-B14F-4D97-AF65-F5344CB8AC3E}">
        <p14:creationId xmlns:p14="http://schemas.microsoft.com/office/powerpoint/2010/main" val="173824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B70DA0A4-4760-F8DE-7563-FAAE185B6B3A}"/>
              </a:ext>
            </a:extLst>
          </p:cNvPr>
          <p:cNvGraphicFramePr>
            <a:graphicFrameLocks/>
          </p:cNvGraphicFramePr>
          <p:nvPr>
            <p:extLst>
              <p:ext uri="{D42A27DB-BD31-4B8C-83A1-F6EECF244321}">
                <p14:modId xmlns:p14="http://schemas.microsoft.com/office/powerpoint/2010/main" val="1936740190"/>
              </p:ext>
            </p:extLst>
          </p:nvPr>
        </p:nvGraphicFramePr>
        <p:xfrm>
          <a:off x="838200" y="1826581"/>
          <a:ext cx="10515600" cy="4591974"/>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B097C589-4ABB-9CEE-C6EC-8AB9320140E9}"/>
              </a:ext>
            </a:extLst>
          </p:cNvPr>
          <p:cNvSpPr>
            <a:spLocks noGrp="1"/>
          </p:cNvSpPr>
          <p:nvPr>
            <p:ph type="title"/>
          </p:nvPr>
        </p:nvSpPr>
        <p:spPr/>
        <p:txBody>
          <a:bodyPr/>
          <a:lstStyle/>
          <a:p>
            <a:r>
              <a:rPr lang="en-US">
                <a:latin typeface="Helvetica"/>
                <a:cs typeface="Helvetica"/>
              </a:rPr>
              <a:t>Projected 5 Year CIP Overview </a:t>
            </a:r>
            <a:endParaRPr lang="en-US"/>
          </a:p>
        </p:txBody>
      </p:sp>
      <p:sp>
        <p:nvSpPr>
          <p:cNvPr id="4" name="TextBox 3">
            <a:extLst>
              <a:ext uri="{FF2B5EF4-FFF2-40B4-BE49-F238E27FC236}">
                <a16:creationId xmlns:a16="http://schemas.microsoft.com/office/drawing/2014/main" id="{30730CD3-9531-9CA1-3812-F3E80D140FA9}"/>
              </a:ext>
            </a:extLst>
          </p:cNvPr>
          <p:cNvSpPr txBox="1"/>
          <p:nvPr/>
        </p:nvSpPr>
        <p:spPr>
          <a:xfrm>
            <a:off x="1281087" y="2269853"/>
            <a:ext cx="2200154" cy="923330"/>
          </a:xfrm>
          <a:prstGeom prst="rect">
            <a:avLst/>
          </a:prstGeom>
          <a:noFill/>
        </p:spPr>
        <p:txBody>
          <a:bodyPr wrap="none" rtlCol="0">
            <a:spAutoFit/>
          </a:bodyPr>
          <a:lstStyle/>
          <a:p>
            <a:r>
              <a:rPr lang="en-US" b="1">
                <a:solidFill>
                  <a:srgbClr val="00B0F0"/>
                </a:solidFill>
              </a:rPr>
              <a:t>Total Water - $40.7M</a:t>
            </a:r>
          </a:p>
          <a:p>
            <a:r>
              <a:rPr lang="en-US" b="1">
                <a:solidFill>
                  <a:srgbClr val="92D050"/>
                </a:solidFill>
              </a:rPr>
              <a:t>Total Sewer - $22.8M</a:t>
            </a:r>
          </a:p>
          <a:p>
            <a:r>
              <a:rPr lang="en-US" b="1">
                <a:solidFill>
                  <a:schemeClr val="bg1"/>
                </a:solidFill>
              </a:rPr>
              <a:t>Total CIP      - $63.5M</a:t>
            </a:r>
          </a:p>
        </p:txBody>
      </p:sp>
    </p:spTree>
    <p:extLst>
      <p:ext uri="{BB962C8B-B14F-4D97-AF65-F5344CB8AC3E}">
        <p14:creationId xmlns:p14="http://schemas.microsoft.com/office/powerpoint/2010/main" val="2701158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p:txBody>
          <a:bodyPr>
            <a:normAutofit/>
          </a:bodyPr>
          <a:lstStyle/>
          <a:p>
            <a:r>
              <a:rPr lang="en-US">
                <a:latin typeface="Helvetica"/>
                <a:cs typeface="Helvetica"/>
              </a:rPr>
              <a:t>Manual Transfer Switches (600058)</a:t>
            </a:r>
            <a:endParaRPr lang="en-US"/>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2930711201"/>
              </p:ext>
            </p:extLst>
          </p:nvPr>
        </p:nvGraphicFramePr>
        <p:xfrm>
          <a:off x="836279" y="4900299"/>
          <a:ext cx="9643030" cy="1381759"/>
        </p:xfrm>
        <a:graphic>
          <a:graphicData uri="http://schemas.openxmlformats.org/drawingml/2006/table">
            <a:tbl>
              <a:tblPr firstRow="1" bandRow="1">
                <a:tableStyleId>{BC89EF96-8CEA-46FF-86C4-4CE0E7609802}</a:tableStyleId>
              </a:tblPr>
              <a:tblGrid>
                <a:gridCol w="1365167">
                  <a:extLst>
                    <a:ext uri="{9D8B030D-6E8A-4147-A177-3AD203B41FA5}">
                      <a16:colId xmlns:a16="http://schemas.microsoft.com/office/drawing/2014/main" val="758028940"/>
                    </a:ext>
                  </a:extLst>
                </a:gridCol>
                <a:gridCol w="1365167">
                  <a:extLst>
                    <a:ext uri="{9D8B030D-6E8A-4147-A177-3AD203B41FA5}">
                      <a16:colId xmlns:a16="http://schemas.microsoft.com/office/drawing/2014/main" val="1107423637"/>
                    </a:ext>
                  </a:extLst>
                </a:gridCol>
                <a:gridCol w="1399297">
                  <a:extLst>
                    <a:ext uri="{9D8B030D-6E8A-4147-A177-3AD203B41FA5}">
                      <a16:colId xmlns:a16="http://schemas.microsoft.com/office/drawing/2014/main" val="2500592060"/>
                    </a:ext>
                  </a:extLst>
                </a:gridCol>
                <a:gridCol w="1399297">
                  <a:extLst>
                    <a:ext uri="{9D8B030D-6E8A-4147-A177-3AD203B41FA5}">
                      <a16:colId xmlns:a16="http://schemas.microsoft.com/office/drawing/2014/main" val="2604109984"/>
                    </a:ext>
                  </a:extLst>
                </a:gridCol>
                <a:gridCol w="1167217">
                  <a:extLst>
                    <a:ext uri="{9D8B030D-6E8A-4147-A177-3AD203B41FA5}">
                      <a16:colId xmlns:a16="http://schemas.microsoft.com/office/drawing/2014/main" val="614125002"/>
                    </a:ext>
                  </a:extLst>
                </a:gridCol>
                <a:gridCol w="1255916">
                  <a:extLst>
                    <a:ext uri="{9D8B030D-6E8A-4147-A177-3AD203B41FA5}">
                      <a16:colId xmlns:a16="http://schemas.microsoft.com/office/drawing/2014/main" val="1441566333"/>
                    </a:ext>
                  </a:extLst>
                </a:gridCol>
                <a:gridCol w="1690969">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r>
                        <a:rPr lang="en-US">
                          <a:solidFill>
                            <a:srgbClr val="000000"/>
                          </a:solidFill>
                        </a:rPr>
                        <a:t>Year 4   (FY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600058</a:t>
                      </a:r>
                    </a:p>
                  </a:txBody>
                  <a:tcPr/>
                </a:tc>
                <a:tc>
                  <a:txBody>
                    <a:bodyPr/>
                    <a:lstStyle/>
                    <a:p>
                      <a:r>
                        <a:rPr lang="en-US">
                          <a:solidFill>
                            <a:srgbClr val="000000"/>
                          </a:solidFill>
                        </a:rPr>
                        <a:t>$200,000</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pPr lvl="0">
                        <a:buNone/>
                      </a:pPr>
                      <a:r>
                        <a:rPr lang="en-US">
                          <a:solidFill>
                            <a:srgbClr val="000000"/>
                          </a:solidFill>
                        </a:rPr>
                        <a:t>$200,000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6026476" y="1521796"/>
            <a:ext cx="4433701"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Install manual transfer switches at Morro Hills Pump Station, Rainbow Hills Pump Station, and Vallecitos Pump Station.  </a:t>
            </a:r>
            <a:endParaRPr lang="en-US"/>
          </a:p>
          <a:p>
            <a:endParaRPr lang="en-US">
              <a:cs typeface="Calibri"/>
            </a:endParaRPr>
          </a:p>
          <a:p>
            <a:r>
              <a:rPr lang="en-US">
                <a:cs typeface="Calibri"/>
              </a:rPr>
              <a:t>Project Rationale: The project will ensure the safety of District staff when switching to backup power during emergencies. </a:t>
            </a:r>
          </a:p>
          <a:p>
            <a:endParaRPr lang="en-US">
              <a:cs typeface="Calibri"/>
            </a:endParaRPr>
          </a:p>
          <a:p>
            <a:endParaRPr lang="en-US">
              <a:cs typeface="Calibri"/>
            </a:endParaRPr>
          </a:p>
          <a:p>
            <a:endParaRPr lang="en-US">
              <a:cs typeface="Calibri"/>
            </a:endParaRPr>
          </a:p>
        </p:txBody>
      </p:sp>
      <p:pic>
        <p:nvPicPr>
          <p:cNvPr id="6" name="Picture 7" descr="IMG_0262.jpg">
            <a:extLst>
              <a:ext uri="{FF2B5EF4-FFF2-40B4-BE49-F238E27FC236}">
                <a16:creationId xmlns:a16="http://schemas.microsoft.com/office/drawing/2014/main" id="{9B021748-AEA8-1A96-6864-CDCCCECCD22A}"/>
              </a:ext>
            </a:extLst>
          </p:cNvPr>
          <p:cNvPicPr>
            <a:picLocks noChangeAspect="1"/>
          </p:cNvPicPr>
          <p:nvPr/>
        </p:nvPicPr>
        <p:blipFill>
          <a:blip r:embed="rId2"/>
          <a:stretch>
            <a:fillRect/>
          </a:stretch>
        </p:blipFill>
        <p:spPr>
          <a:xfrm rot="5400000">
            <a:off x="418718" y="1901545"/>
            <a:ext cx="3247086" cy="2409040"/>
          </a:xfrm>
          <a:prstGeom prst="rect">
            <a:avLst/>
          </a:prstGeom>
        </p:spPr>
      </p:pic>
      <p:pic>
        <p:nvPicPr>
          <p:cNvPr id="8" name="Picture 9">
            <a:extLst>
              <a:ext uri="{FF2B5EF4-FFF2-40B4-BE49-F238E27FC236}">
                <a16:creationId xmlns:a16="http://schemas.microsoft.com/office/drawing/2014/main" id="{EA1E0D56-4AED-4A8E-8FAA-90AA6808AA57}"/>
              </a:ext>
            </a:extLst>
          </p:cNvPr>
          <p:cNvPicPr>
            <a:picLocks noChangeAspect="1"/>
          </p:cNvPicPr>
          <p:nvPr/>
        </p:nvPicPr>
        <p:blipFill>
          <a:blip r:embed="rId3"/>
          <a:stretch>
            <a:fillRect/>
          </a:stretch>
        </p:blipFill>
        <p:spPr>
          <a:xfrm rot="5400000">
            <a:off x="3006814" y="1880831"/>
            <a:ext cx="3234472" cy="2430159"/>
          </a:xfrm>
          <a:prstGeom prst="rect">
            <a:avLst/>
          </a:prstGeom>
        </p:spPr>
      </p:pic>
    </p:spTree>
    <p:extLst>
      <p:ext uri="{BB962C8B-B14F-4D97-AF65-F5344CB8AC3E}">
        <p14:creationId xmlns:p14="http://schemas.microsoft.com/office/powerpoint/2010/main" val="19021871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p:txBody>
          <a:bodyPr/>
          <a:lstStyle/>
          <a:p>
            <a:r>
              <a:rPr lang="en-US">
                <a:latin typeface="Helvetica"/>
                <a:cs typeface="Helvetica"/>
              </a:rPr>
              <a:t>District Headquarters (300008)</a:t>
            </a:r>
            <a:endParaRPr lang="en-US"/>
          </a:p>
        </p:txBody>
      </p:sp>
      <p:pic>
        <p:nvPicPr>
          <p:cNvPr id="7" name="Picture 6">
            <a:extLst>
              <a:ext uri="{FF2B5EF4-FFF2-40B4-BE49-F238E27FC236}">
                <a16:creationId xmlns:a16="http://schemas.microsoft.com/office/drawing/2014/main" id="{78032720-93AB-2314-575F-01F0347D1EBF}"/>
              </a:ext>
            </a:extLst>
          </p:cNvPr>
          <p:cNvPicPr>
            <a:picLocks noChangeAspect="1"/>
          </p:cNvPicPr>
          <p:nvPr/>
        </p:nvPicPr>
        <p:blipFill rotWithShape="1">
          <a:blip r:embed="rId2"/>
          <a:srcRect r="10044" b="267"/>
          <a:stretch/>
        </p:blipFill>
        <p:spPr>
          <a:xfrm>
            <a:off x="835656" y="1422797"/>
            <a:ext cx="4945176" cy="3008079"/>
          </a:xfrm>
          <a:prstGeom prst="rect">
            <a:avLst/>
          </a:prstGeom>
        </p:spPr>
      </p:pic>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3607106442"/>
              </p:ext>
            </p:extLst>
          </p:nvPr>
        </p:nvGraphicFramePr>
        <p:xfrm>
          <a:off x="835581" y="4805363"/>
          <a:ext cx="9643013" cy="1371600"/>
        </p:xfrm>
        <a:graphic>
          <a:graphicData uri="http://schemas.openxmlformats.org/drawingml/2006/table">
            <a:tbl>
              <a:tblPr firstRow="1" bandRow="1">
                <a:tableStyleId>{BC89EF96-8CEA-46FF-86C4-4CE0E7609802}</a:tableStyleId>
              </a:tblPr>
              <a:tblGrid>
                <a:gridCol w="1365165">
                  <a:extLst>
                    <a:ext uri="{9D8B030D-6E8A-4147-A177-3AD203B41FA5}">
                      <a16:colId xmlns:a16="http://schemas.microsoft.com/office/drawing/2014/main" val="758028940"/>
                    </a:ext>
                  </a:extLst>
                </a:gridCol>
                <a:gridCol w="1365165">
                  <a:extLst>
                    <a:ext uri="{9D8B030D-6E8A-4147-A177-3AD203B41FA5}">
                      <a16:colId xmlns:a16="http://schemas.microsoft.com/office/drawing/2014/main" val="1107423637"/>
                    </a:ext>
                  </a:extLst>
                </a:gridCol>
                <a:gridCol w="1399295">
                  <a:extLst>
                    <a:ext uri="{9D8B030D-6E8A-4147-A177-3AD203B41FA5}">
                      <a16:colId xmlns:a16="http://schemas.microsoft.com/office/drawing/2014/main" val="2500592060"/>
                    </a:ext>
                  </a:extLst>
                </a:gridCol>
                <a:gridCol w="1399295">
                  <a:extLst>
                    <a:ext uri="{9D8B030D-6E8A-4147-A177-3AD203B41FA5}">
                      <a16:colId xmlns:a16="http://schemas.microsoft.com/office/drawing/2014/main" val="2604109984"/>
                    </a:ext>
                  </a:extLst>
                </a:gridCol>
                <a:gridCol w="1382232">
                  <a:extLst>
                    <a:ext uri="{9D8B030D-6E8A-4147-A177-3AD203B41FA5}">
                      <a16:colId xmlns:a16="http://schemas.microsoft.com/office/drawing/2014/main" val="614125002"/>
                    </a:ext>
                  </a:extLst>
                </a:gridCol>
                <a:gridCol w="1283456">
                  <a:extLst>
                    <a:ext uri="{9D8B030D-6E8A-4147-A177-3AD203B41FA5}">
                      <a16:colId xmlns:a16="http://schemas.microsoft.com/office/drawing/2014/main" val="1441566333"/>
                    </a:ext>
                  </a:extLst>
                </a:gridCol>
                <a:gridCol w="1448405">
                  <a:extLst>
                    <a:ext uri="{9D8B030D-6E8A-4147-A177-3AD203B41FA5}">
                      <a16:colId xmlns:a16="http://schemas.microsoft.com/office/drawing/2014/main" val="2468732103"/>
                    </a:ext>
                  </a:extLst>
                </a:gridCol>
              </a:tblGrid>
              <a:tr h="24602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430551">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rPr>
                        <a:t>Year 4       (FY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246029">
                <a:tc>
                  <a:txBody>
                    <a:bodyPr/>
                    <a:lstStyle/>
                    <a:p>
                      <a:pPr lvl="0">
                        <a:buNone/>
                      </a:pPr>
                      <a:r>
                        <a:rPr lang="en-US">
                          <a:solidFill>
                            <a:srgbClr val="000000"/>
                          </a:solidFill>
                        </a:rPr>
                        <a:t>300008</a:t>
                      </a:r>
                    </a:p>
                  </a:txBody>
                  <a:tcPr/>
                </a:tc>
                <a:tc>
                  <a:txBody>
                    <a:bodyPr/>
                    <a:lstStyle/>
                    <a:p>
                      <a:r>
                        <a:rPr lang="en-US">
                          <a:solidFill>
                            <a:srgbClr val="000000"/>
                          </a:solidFill>
                        </a:rPr>
                        <a:t>$600,000</a:t>
                      </a:r>
                      <a:endParaRPr lang="en-US" sz="1800">
                        <a:solidFill>
                          <a:srgbClr val="000000"/>
                        </a:solidFill>
                      </a:endParaRPr>
                    </a:p>
                  </a:txBody>
                  <a:tcPr/>
                </a:tc>
                <a:tc>
                  <a:txBody>
                    <a:bodyPr/>
                    <a:lstStyle/>
                    <a:p>
                      <a:r>
                        <a:rPr lang="en-US">
                          <a:solidFill>
                            <a:srgbClr val="000000"/>
                          </a:solidFill>
                        </a:rPr>
                        <a:t>$500,000</a:t>
                      </a:r>
                    </a:p>
                  </a:txBody>
                  <a:tcPr/>
                </a:tc>
                <a:tc>
                  <a:txBody>
                    <a:bodyPr/>
                    <a:lstStyle/>
                    <a:p>
                      <a:r>
                        <a:rPr lang="en-US">
                          <a:solidFill>
                            <a:srgbClr val="000000"/>
                          </a:solidFill>
                        </a:rPr>
                        <a:t>$1,000,000*</a:t>
                      </a:r>
                    </a:p>
                  </a:txBody>
                  <a:tcPr/>
                </a:tc>
                <a:tc>
                  <a:txBody>
                    <a:bodyPr/>
                    <a:lstStyle/>
                    <a:p>
                      <a:r>
                        <a:rPr lang="en-US">
                          <a:solidFill>
                            <a:srgbClr val="000000"/>
                          </a:solidFill>
                        </a:rPr>
                        <a:t>$4,000,000*</a:t>
                      </a:r>
                    </a:p>
                  </a:txBody>
                  <a:tcPr/>
                </a:tc>
                <a:tc>
                  <a:txBody>
                    <a:bodyPr/>
                    <a:lstStyle/>
                    <a:p>
                      <a:r>
                        <a:rPr lang="en-US">
                          <a:solidFill>
                            <a:srgbClr val="000000"/>
                          </a:solidFill>
                        </a:rPr>
                        <a:t>$0</a:t>
                      </a:r>
                    </a:p>
                  </a:txBody>
                  <a:tcPr/>
                </a:tc>
                <a:tc>
                  <a:txBody>
                    <a:bodyPr/>
                    <a:lstStyle/>
                    <a:p>
                      <a:pPr lvl="0">
                        <a:buNone/>
                      </a:pPr>
                      <a:r>
                        <a:rPr lang="en-US" dirty="0">
                          <a:solidFill>
                            <a:srgbClr val="000000"/>
                          </a:solidFill>
                        </a:rPr>
                        <a:t>$ 6,100,000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5921489" y="1286457"/>
            <a:ext cx="5180143"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cs typeface="Calibri"/>
              </a:rPr>
              <a:t>Scope of Work: Repair and replace necessary facilities for on-going operations and explore options for long-term District facilities plan with the recently re-established Ad-Hoc committee. </a:t>
            </a:r>
          </a:p>
          <a:p>
            <a:endParaRPr lang="en-US" sz="1600">
              <a:cs typeface="Calibri"/>
            </a:endParaRPr>
          </a:p>
          <a:p>
            <a:r>
              <a:rPr lang="en-US" sz="1600">
                <a:cs typeface="Calibri"/>
              </a:rPr>
              <a:t>Project Rationale: </a:t>
            </a:r>
            <a:r>
              <a:rPr lang="en-US" sz="1600">
                <a:latin typeface="Calibri"/>
                <a:cs typeface="Helvetica"/>
              </a:rPr>
              <a:t>The project will fund roof and HVAC upgrades in the Admin Building in FY24/25 to maintain adequate facilities in the near-term and explore feasibility of a long-term facilities solution of either re-development of the existing site and relocation of District facilities or extending the useful life of existing facilities through significant upgrades. Facilities support day-to-day administration and operations of the District. </a:t>
            </a:r>
          </a:p>
        </p:txBody>
      </p:sp>
      <p:sp>
        <p:nvSpPr>
          <p:cNvPr id="3" name="TextBox 2">
            <a:extLst>
              <a:ext uri="{FF2B5EF4-FFF2-40B4-BE49-F238E27FC236}">
                <a16:creationId xmlns:a16="http://schemas.microsoft.com/office/drawing/2014/main" id="{0E74537B-6DC9-3D85-9FD8-3A7237C29A9F}"/>
              </a:ext>
            </a:extLst>
          </p:cNvPr>
          <p:cNvSpPr txBox="1"/>
          <p:nvPr/>
        </p:nvSpPr>
        <p:spPr>
          <a:xfrm>
            <a:off x="835581" y="6239457"/>
            <a:ext cx="1032807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Calibri"/>
                <a:cs typeface="Calibri"/>
              </a:rPr>
              <a:t>*Assumes a significant investment will occur starting in FY26/27 to either fund major activities associated with re-development of the site (EIR and entitlements) or existing facilities rehabilitation</a:t>
            </a:r>
            <a:r>
              <a:rPr lang="en-US" sz="1600">
                <a:latin typeface="Calibri"/>
                <a:cs typeface="Calibri"/>
              </a:rPr>
              <a:t>.</a:t>
            </a:r>
          </a:p>
        </p:txBody>
      </p:sp>
    </p:spTree>
    <p:extLst>
      <p:ext uri="{BB962C8B-B14F-4D97-AF65-F5344CB8AC3E}">
        <p14:creationId xmlns:p14="http://schemas.microsoft.com/office/powerpoint/2010/main" val="35945457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775AC-3D9E-9A21-B845-481D16512C16}"/>
              </a:ext>
            </a:extLst>
          </p:cNvPr>
          <p:cNvSpPr>
            <a:spLocks noGrp="1"/>
          </p:cNvSpPr>
          <p:nvPr>
            <p:ph type="ctrTitle"/>
          </p:nvPr>
        </p:nvSpPr>
        <p:spPr/>
        <p:txBody>
          <a:bodyPr/>
          <a:lstStyle/>
          <a:p>
            <a:r>
              <a:rPr lang="en-US"/>
              <a:t>Sewer Projects</a:t>
            </a:r>
            <a:br>
              <a:rPr lang="en-US"/>
            </a:br>
            <a:r>
              <a:rPr lang="en-US"/>
              <a:t> FY 24/25</a:t>
            </a:r>
          </a:p>
        </p:txBody>
      </p:sp>
    </p:spTree>
    <p:extLst>
      <p:ext uri="{BB962C8B-B14F-4D97-AF65-F5344CB8AC3E}">
        <p14:creationId xmlns:p14="http://schemas.microsoft.com/office/powerpoint/2010/main" val="13365409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a:xfrm>
            <a:off x="838200" y="471649"/>
            <a:ext cx="10515600" cy="607890"/>
          </a:xfrm>
        </p:spPr>
        <p:txBody>
          <a:bodyPr>
            <a:normAutofit fontScale="90000"/>
          </a:bodyPr>
          <a:lstStyle/>
          <a:p>
            <a:r>
              <a:rPr lang="en-US">
                <a:latin typeface="Helvetica"/>
                <a:cs typeface="Helvetica"/>
              </a:rPr>
              <a:t>Rancho Monserate, Rancho Viejo, and HQ B-Plant Emergency Generators (530023)</a:t>
            </a:r>
            <a:endParaRPr lang="en-US">
              <a:cs typeface="Helvetica"/>
            </a:endParaRPr>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3926769864"/>
              </p:ext>
            </p:extLst>
          </p:nvPr>
        </p:nvGraphicFramePr>
        <p:xfrm>
          <a:off x="836279" y="4908673"/>
          <a:ext cx="9643030" cy="1381759"/>
        </p:xfrm>
        <a:graphic>
          <a:graphicData uri="http://schemas.openxmlformats.org/drawingml/2006/table">
            <a:tbl>
              <a:tblPr firstRow="1" bandRow="1">
                <a:tableStyleId>{BC89EF96-8CEA-46FF-86C4-4CE0E7609802}</a:tableStyleId>
              </a:tblPr>
              <a:tblGrid>
                <a:gridCol w="1365167">
                  <a:extLst>
                    <a:ext uri="{9D8B030D-6E8A-4147-A177-3AD203B41FA5}">
                      <a16:colId xmlns:a16="http://schemas.microsoft.com/office/drawing/2014/main" val="758028940"/>
                    </a:ext>
                  </a:extLst>
                </a:gridCol>
                <a:gridCol w="1365167">
                  <a:extLst>
                    <a:ext uri="{9D8B030D-6E8A-4147-A177-3AD203B41FA5}">
                      <a16:colId xmlns:a16="http://schemas.microsoft.com/office/drawing/2014/main" val="1107423637"/>
                    </a:ext>
                  </a:extLst>
                </a:gridCol>
                <a:gridCol w="1399297">
                  <a:extLst>
                    <a:ext uri="{9D8B030D-6E8A-4147-A177-3AD203B41FA5}">
                      <a16:colId xmlns:a16="http://schemas.microsoft.com/office/drawing/2014/main" val="2500592060"/>
                    </a:ext>
                  </a:extLst>
                </a:gridCol>
                <a:gridCol w="1399297">
                  <a:extLst>
                    <a:ext uri="{9D8B030D-6E8A-4147-A177-3AD203B41FA5}">
                      <a16:colId xmlns:a16="http://schemas.microsoft.com/office/drawing/2014/main" val="2604109984"/>
                    </a:ext>
                  </a:extLst>
                </a:gridCol>
                <a:gridCol w="1167217">
                  <a:extLst>
                    <a:ext uri="{9D8B030D-6E8A-4147-A177-3AD203B41FA5}">
                      <a16:colId xmlns:a16="http://schemas.microsoft.com/office/drawing/2014/main" val="614125002"/>
                    </a:ext>
                  </a:extLst>
                </a:gridCol>
                <a:gridCol w="1255916">
                  <a:extLst>
                    <a:ext uri="{9D8B030D-6E8A-4147-A177-3AD203B41FA5}">
                      <a16:colId xmlns:a16="http://schemas.microsoft.com/office/drawing/2014/main" val="1441566333"/>
                    </a:ext>
                  </a:extLst>
                </a:gridCol>
                <a:gridCol w="1690969">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r>
                        <a:rPr lang="en-US">
                          <a:solidFill>
                            <a:srgbClr val="000000"/>
                          </a:solidFill>
                        </a:rPr>
                        <a:t>Year 4  </a:t>
                      </a:r>
                    </a:p>
                    <a:p>
                      <a:r>
                        <a:rPr lang="en-US">
                          <a:solidFill>
                            <a:srgbClr val="000000"/>
                          </a:solidFill>
                        </a:rPr>
                        <a:t>(FY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530023</a:t>
                      </a:r>
                    </a:p>
                  </a:txBody>
                  <a:tcPr/>
                </a:tc>
                <a:tc>
                  <a:txBody>
                    <a:bodyPr/>
                    <a:lstStyle/>
                    <a:p>
                      <a:r>
                        <a:rPr lang="en-US">
                          <a:solidFill>
                            <a:srgbClr val="000000"/>
                          </a:solidFill>
                        </a:rPr>
                        <a:t>$525,000*</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pPr lvl="0">
                        <a:buNone/>
                      </a:pPr>
                      <a:r>
                        <a:rPr lang="en-US">
                          <a:solidFill>
                            <a:srgbClr val="000000"/>
                          </a:solidFill>
                        </a:rPr>
                        <a:t>$525,000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4112123" y="1465616"/>
            <a:ext cx="6365850"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This project proposes to in-kind replacements of the obsolete emergency generators at Rancho </a:t>
            </a:r>
            <a:r>
              <a:rPr lang="en-US" err="1">
                <a:cs typeface="Calibri"/>
              </a:rPr>
              <a:t>Monserate</a:t>
            </a:r>
            <a:r>
              <a:rPr lang="en-US">
                <a:cs typeface="Calibri"/>
              </a:rPr>
              <a:t>, Rancho Viejos, and HQ B-Plant lift stations.</a:t>
            </a:r>
            <a:endParaRPr lang="en-US"/>
          </a:p>
          <a:p>
            <a:endParaRPr lang="en-US">
              <a:cs typeface="Calibri"/>
            </a:endParaRPr>
          </a:p>
          <a:p>
            <a:r>
              <a:rPr lang="en-US">
                <a:cs typeface="Calibri"/>
              </a:rPr>
              <a:t>Project Rationale: The project will provide a backup power source for critical sewer infrastructure. Existing equipment </a:t>
            </a:r>
            <a:r>
              <a:rPr lang="en-US" err="1">
                <a:cs typeface="Calibri"/>
              </a:rPr>
              <a:t>hhas</a:t>
            </a:r>
            <a:r>
              <a:rPr lang="en-US">
                <a:cs typeface="Calibri"/>
              </a:rPr>
              <a:t> exceeded its useful life. </a:t>
            </a:r>
          </a:p>
          <a:p>
            <a:endParaRPr lang="en-US">
              <a:cs typeface="Calibri"/>
            </a:endParaRPr>
          </a:p>
          <a:p>
            <a:endParaRPr lang="en-US">
              <a:cs typeface="Calibri"/>
            </a:endParaRPr>
          </a:p>
        </p:txBody>
      </p:sp>
      <p:pic>
        <p:nvPicPr>
          <p:cNvPr id="3" name="Picture 2">
            <a:extLst>
              <a:ext uri="{FF2B5EF4-FFF2-40B4-BE49-F238E27FC236}">
                <a16:creationId xmlns:a16="http://schemas.microsoft.com/office/drawing/2014/main" id="{5F1E6A6E-6A5A-67D2-30F2-6781956D7D0E}"/>
              </a:ext>
            </a:extLst>
          </p:cNvPr>
          <p:cNvPicPr>
            <a:picLocks noChangeAspect="1"/>
          </p:cNvPicPr>
          <p:nvPr/>
        </p:nvPicPr>
        <p:blipFill>
          <a:blip r:embed="rId2"/>
          <a:stretch>
            <a:fillRect/>
          </a:stretch>
        </p:blipFill>
        <p:spPr>
          <a:xfrm>
            <a:off x="839549" y="1420136"/>
            <a:ext cx="3028950" cy="3312354"/>
          </a:xfrm>
          <a:prstGeom prst="rect">
            <a:avLst/>
          </a:prstGeom>
        </p:spPr>
      </p:pic>
      <p:sp>
        <p:nvSpPr>
          <p:cNvPr id="6" name="TextBox 5">
            <a:extLst>
              <a:ext uri="{FF2B5EF4-FFF2-40B4-BE49-F238E27FC236}">
                <a16:creationId xmlns:a16="http://schemas.microsoft.com/office/drawing/2014/main" id="{64697D81-CCF6-2183-F2DE-9EDE67E11790}"/>
              </a:ext>
            </a:extLst>
          </p:cNvPr>
          <p:cNvSpPr txBox="1"/>
          <p:nvPr/>
        </p:nvSpPr>
        <p:spPr>
          <a:xfrm>
            <a:off x="824890" y="6374314"/>
            <a:ext cx="22191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*Grant funding dependent</a:t>
            </a:r>
            <a:endParaRPr lang="en-US" sz="1400"/>
          </a:p>
        </p:txBody>
      </p:sp>
    </p:spTree>
    <p:extLst>
      <p:ext uri="{BB962C8B-B14F-4D97-AF65-F5344CB8AC3E}">
        <p14:creationId xmlns:p14="http://schemas.microsoft.com/office/powerpoint/2010/main" val="33899440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775AC-3D9E-9A21-B845-481D16512C16}"/>
              </a:ext>
            </a:extLst>
          </p:cNvPr>
          <p:cNvSpPr>
            <a:spLocks noGrp="1"/>
          </p:cNvSpPr>
          <p:nvPr>
            <p:ph type="ctrTitle"/>
          </p:nvPr>
        </p:nvSpPr>
        <p:spPr>
          <a:xfrm>
            <a:off x="823912" y="997981"/>
            <a:ext cx="10073473" cy="2387600"/>
          </a:xfrm>
        </p:spPr>
        <p:txBody>
          <a:bodyPr/>
          <a:lstStyle/>
          <a:p>
            <a:r>
              <a:rPr lang="en-US"/>
              <a:t>Pipeline Replacement Projects </a:t>
            </a:r>
            <a:br>
              <a:rPr lang="en-US"/>
            </a:br>
            <a:r>
              <a:rPr lang="en-US"/>
              <a:t>Years 2-10</a:t>
            </a:r>
          </a:p>
        </p:txBody>
      </p:sp>
    </p:spTree>
    <p:extLst>
      <p:ext uri="{BB962C8B-B14F-4D97-AF65-F5344CB8AC3E}">
        <p14:creationId xmlns:p14="http://schemas.microsoft.com/office/powerpoint/2010/main" val="10042660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p:txBody>
          <a:bodyPr>
            <a:normAutofit fontScale="90000"/>
          </a:bodyPr>
          <a:lstStyle/>
          <a:p>
            <a:r>
              <a:rPr lang="en-US">
                <a:latin typeface="Helvetica"/>
                <a:cs typeface="Helvetica"/>
              </a:rPr>
              <a:t>Gird to West Lilac Pipeline Rehabilitation (600085)</a:t>
            </a:r>
            <a:endParaRPr lang="en-US"/>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2122976185"/>
              </p:ext>
            </p:extLst>
          </p:nvPr>
        </p:nvGraphicFramePr>
        <p:xfrm>
          <a:off x="841691" y="4909592"/>
          <a:ext cx="9643030" cy="1381759"/>
        </p:xfrm>
        <a:graphic>
          <a:graphicData uri="http://schemas.openxmlformats.org/drawingml/2006/table">
            <a:tbl>
              <a:tblPr firstRow="1" bandRow="1">
                <a:tableStyleId>{BC89EF96-8CEA-46FF-86C4-4CE0E7609802}</a:tableStyleId>
              </a:tblPr>
              <a:tblGrid>
                <a:gridCol w="1365167">
                  <a:extLst>
                    <a:ext uri="{9D8B030D-6E8A-4147-A177-3AD203B41FA5}">
                      <a16:colId xmlns:a16="http://schemas.microsoft.com/office/drawing/2014/main" val="758028940"/>
                    </a:ext>
                  </a:extLst>
                </a:gridCol>
                <a:gridCol w="1365167">
                  <a:extLst>
                    <a:ext uri="{9D8B030D-6E8A-4147-A177-3AD203B41FA5}">
                      <a16:colId xmlns:a16="http://schemas.microsoft.com/office/drawing/2014/main" val="1107423637"/>
                    </a:ext>
                  </a:extLst>
                </a:gridCol>
                <a:gridCol w="1399297">
                  <a:extLst>
                    <a:ext uri="{9D8B030D-6E8A-4147-A177-3AD203B41FA5}">
                      <a16:colId xmlns:a16="http://schemas.microsoft.com/office/drawing/2014/main" val="2500592060"/>
                    </a:ext>
                  </a:extLst>
                </a:gridCol>
                <a:gridCol w="1399297">
                  <a:extLst>
                    <a:ext uri="{9D8B030D-6E8A-4147-A177-3AD203B41FA5}">
                      <a16:colId xmlns:a16="http://schemas.microsoft.com/office/drawing/2014/main" val="2604109984"/>
                    </a:ext>
                  </a:extLst>
                </a:gridCol>
                <a:gridCol w="1167217">
                  <a:extLst>
                    <a:ext uri="{9D8B030D-6E8A-4147-A177-3AD203B41FA5}">
                      <a16:colId xmlns:a16="http://schemas.microsoft.com/office/drawing/2014/main" val="614125002"/>
                    </a:ext>
                  </a:extLst>
                </a:gridCol>
                <a:gridCol w="1255916">
                  <a:extLst>
                    <a:ext uri="{9D8B030D-6E8A-4147-A177-3AD203B41FA5}">
                      <a16:colId xmlns:a16="http://schemas.microsoft.com/office/drawing/2014/main" val="1441566333"/>
                    </a:ext>
                  </a:extLst>
                </a:gridCol>
                <a:gridCol w="1690969">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r>
                        <a:rPr lang="en-US">
                          <a:solidFill>
                            <a:srgbClr val="000000"/>
                          </a:solidFill>
                        </a:rPr>
                        <a:t>Year 4   (FY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600085</a:t>
                      </a:r>
                    </a:p>
                  </a:txBody>
                  <a:tcPr/>
                </a:tc>
                <a:tc>
                  <a:txBody>
                    <a:bodyPr/>
                    <a:lstStyle/>
                    <a:p>
                      <a:endParaRPr lang="en-US">
                        <a:solidFill>
                          <a:srgbClr val="000000"/>
                        </a:solidFill>
                      </a:endParaRPr>
                    </a:p>
                  </a:txBody>
                  <a:tcPr/>
                </a:tc>
                <a:tc>
                  <a:txBody>
                    <a:bodyPr/>
                    <a:lstStyle/>
                    <a:p>
                      <a:r>
                        <a:rPr lang="en-US">
                          <a:solidFill>
                            <a:srgbClr val="000000"/>
                          </a:solidFill>
                        </a:rPr>
                        <a:t>$125,000</a:t>
                      </a:r>
                    </a:p>
                  </a:txBody>
                  <a:tcPr/>
                </a:tc>
                <a:tc>
                  <a:txBody>
                    <a:bodyPr/>
                    <a:lstStyle/>
                    <a:p>
                      <a:r>
                        <a:rPr lang="en-US">
                          <a:solidFill>
                            <a:srgbClr val="000000"/>
                          </a:solidFill>
                        </a:rPr>
                        <a:t>$1,235,000</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pPr lvl="0">
                        <a:buNone/>
                      </a:pPr>
                      <a:r>
                        <a:rPr lang="en-US">
                          <a:solidFill>
                            <a:srgbClr val="000000"/>
                          </a:solidFill>
                        </a:rPr>
                        <a:t>$1,360,000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5827244" y="1523022"/>
            <a:ext cx="5117275"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Pipeline is currently abandoned in place with end caps at the North and South. To avoid environmental impacts and permitting issues, Cure-in-Place (CIPP) technologies will be utilized. </a:t>
            </a:r>
            <a:endParaRPr lang="en-US"/>
          </a:p>
          <a:p>
            <a:endParaRPr lang="en-US">
              <a:cs typeface="Calibri"/>
            </a:endParaRPr>
          </a:p>
          <a:p>
            <a:r>
              <a:rPr lang="en-US">
                <a:cs typeface="Calibri"/>
              </a:rPr>
              <a:t>Project Rationale: With this waterline out of service more customers are affected by shutdowns as well as it limits operational flexibility to move water throughout the system. </a:t>
            </a:r>
          </a:p>
          <a:p>
            <a:endParaRPr lang="en-US">
              <a:cs typeface="Calibri"/>
            </a:endParaRPr>
          </a:p>
          <a:p>
            <a:endParaRPr lang="en-US">
              <a:cs typeface="Calibri"/>
            </a:endParaRPr>
          </a:p>
        </p:txBody>
      </p:sp>
      <p:pic>
        <p:nvPicPr>
          <p:cNvPr id="6" name="Picture 5">
            <a:extLst>
              <a:ext uri="{FF2B5EF4-FFF2-40B4-BE49-F238E27FC236}">
                <a16:creationId xmlns:a16="http://schemas.microsoft.com/office/drawing/2014/main" id="{4B2CAAF1-4D1B-1EC0-C1D5-37F61E86A409}"/>
              </a:ext>
            </a:extLst>
          </p:cNvPr>
          <p:cNvPicPr>
            <a:picLocks noChangeAspect="1"/>
          </p:cNvPicPr>
          <p:nvPr/>
        </p:nvPicPr>
        <p:blipFill rotWithShape="1">
          <a:blip r:embed="rId2"/>
          <a:srcRect l="-433" r="8658" b="13353"/>
          <a:stretch/>
        </p:blipFill>
        <p:spPr>
          <a:xfrm>
            <a:off x="841691" y="1526693"/>
            <a:ext cx="4679957" cy="3219806"/>
          </a:xfrm>
          <a:prstGeom prst="rect">
            <a:avLst/>
          </a:prstGeom>
        </p:spPr>
      </p:pic>
    </p:spTree>
    <p:extLst>
      <p:ext uri="{BB962C8B-B14F-4D97-AF65-F5344CB8AC3E}">
        <p14:creationId xmlns:p14="http://schemas.microsoft.com/office/powerpoint/2010/main" val="6852303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a:xfrm>
            <a:off x="838200" y="497038"/>
            <a:ext cx="10515600" cy="607890"/>
          </a:xfrm>
        </p:spPr>
        <p:txBody>
          <a:bodyPr>
            <a:normAutofit fontScale="90000"/>
          </a:bodyPr>
          <a:lstStyle/>
          <a:p>
            <a:r>
              <a:rPr lang="en-US">
                <a:latin typeface="Helvetica"/>
                <a:cs typeface="Helvetica"/>
              </a:rPr>
              <a:t>Gopher Canyon Water Pipeline Improvements (600045)</a:t>
            </a:r>
            <a:endParaRPr lang="en-US"/>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2330441784"/>
              </p:ext>
            </p:extLst>
          </p:nvPr>
        </p:nvGraphicFramePr>
        <p:xfrm>
          <a:off x="836279" y="4678249"/>
          <a:ext cx="9643014" cy="1381759"/>
        </p:xfrm>
        <a:graphic>
          <a:graphicData uri="http://schemas.openxmlformats.org/drawingml/2006/table">
            <a:tbl>
              <a:tblPr firstRow="1" bandRow="1">
                <a:tableStyleId>{BC89EF96-8CEA-46FF-86C4-4CE0E7609802}</a:tableStyleId>
              </a:tblPr>
              <a:tblGrid>
                <a:gridCol w="1365165">
                  <a:extLst>
                    <a:ext uri="{9D8B030D-6E8A-4147-A177-3AD203B41FA5}">
                      <a16:colId xmlns:a16="http://schemas.microsoft.com/office/drawing/2014/main" val="758028940"/>
                    </a:ext>
                  </a:extLst>
                </a:gridCol>
                <a:gridCol w="1365165">
                  <a:extLst>
                    <a:ext uri="{9D8B030D-6E8A-4147-A177-3AD203B41FA5}">
                      <a16:colId xmlns:a16="http://schemas.microsoft.com/office/drawing/2014/main" val="1107423637"/>
                    </a:ext>
                  </a:extLst>
                </a:gridCol>
                <a:gridCol w="1399295">
                  <a:extLst>
                    <a:ext uri="{9D8B030D-6E8A-4147-A177-3AD203B41FA5}">
                      <a16:colId xmlns:a16="http://schemas.microsoft.com/office/drawing/2014/main" val="2500592060"/>
                    </a:ext>
                  </a:extLst>
                </a:gridCol>
                <a:gridCol w="1399295">
                  <a:extLst>
                    <a:ext uri="{9D8B030D-6E8A-4147-A177-3AD203B41FA5}">
                      <a16:colId xmlns:a16="http://schemas.microsoft.com/office/drawing/2014/main" val="2604109984"/>
                    </a:ext>
                  </a:extLst>
                </a:gridCol>
                <a:gridCol w="1435652">
                  <a:extLst>
                    <a:ext uri="{9D8B030D-6E8A-4147-A177-3AD203B41FA5}">
                      <a16:colId xmlns:a16="http://schemas.microsoft.com/office/drawing/2014/main" val="614125002"/>
                    </a:ext>
                  </a:extLst>
                </a:gridCol>
                <a:gridCol w="1272321">
                  <a:extLst>
                    <a:ext uri="{9D8B030D-6E8A-4147-A177-3AD203B41FA5}">
                      <a16:colId xmlns:a16="http://schemas.microsoft.com/office/drawing/2014/main" val="1441566333"/>
                    </a:ext>
                  </a:extLst>
                </a:gridCol>
                <a:gridCol w="1406121">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r>
                        <a:rPr lang="en-US">
                          <a:solidFill>
                            <a:srgbClr val="000000"/>
                          </a:solidFill>
                        </a:rPr>
                        <a:t>Year 4        (FY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600045</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r>
                        <a:rPr lang="en-US">
                          <a:solidFill>
                            <a:srgbClr val="000000"/>
                          </a:solidFill>
                        </a:rPr>
                        <a:t>$138,000</a:t>
                      </a:r>
                    </a:p>
                  </a:txBody>
                  <a:tcPr/>
                </a:tc>
                <a:tc>
                  <a:txBody>
                    <a:bodyPr/>
                    <a:lstStyle/>
                    <a:p>
                      <a:r>
                        <a:rPr lang="en-US">
                          <a:solidFill>
                            <a:srgbClr val="000000"/>
                          </a:solidFill>
                        </a:rPr>
                        <a:t>$2,760,000</a:t>
                      </a:r>
                    </a:p>
                  </a:txBody>
                  <a:tcPr/>
                </a:tc>
                <a:tc>
                  <a:txBody>
                    <a:bodyPr/>
                    <a:lstStyle/>
                    <a:p>
                      <a:endParaRPr lang="en-US">
                        <a:solidFill>
                          <a:srgbClr val="000000"/>
                        </a:solidFill>
                      </a:endParaRPr>
                    </a:p>
                  </a:txBody>
                  <a:tcPr/>
                </a:tc>
                <a:tc>
                  <a:txBody>
                    <a:bodyPr/>
                    <a:lstStyle/>
                    <a:p>
                      <a:pPr lvl="0">
                        <a:buNone/>
                      </a:pPr>
                      <a:r>
                        <a:rPr lang="en-US">
                          <a:solidFill>
                            <a:srgbClr val="000000"/>
                          </a:solidFill>
                        </a:rPr>
                        <a:t>$2,898,000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6656483" y="1538873"/>
            <a:ext cx="3824499"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Install multiple pipe segments within Gopher Canyon Road, </a:t>
            </a:r>
            <a:r>
              <a:rPr lang="en-US" err="1">
                <a:cs typeface="Calibri"/>
              </a:rPr>
              <a:t>Margale</a:t>
            </a:r>
            <a:r>
              <a:rPr lang="en-US">
                <a:cs typeface="Calibri"/>
              </a:rPr>
              <a:t> Lane, and Integrity Ct.</a:t>
            </a:r>
            <a:endParaRPr lang="en-US"/>
          </a:p>
          <a:p>
            <a:endParaRPr lang="en-US">
              <a:cs typeface="Calibri"/>
            </a:endParaRPr>
          </a:p>
          <a:p>
            <a:r>
              <a:rPr lang="en-US">
                <a:cs typeface="Calibri"/>
              </a:rPr>
              <a:t>Project Rationale: The pipeline is past its useful life. Within this alignment there are several dead ends as well as sections of pipeline crossing private property. The proposed project would create a looped system. </a:t>
            </a:r>
          </a:p>
          <a:p>
            <a:endParaRPr lang="en-US">
              <a:cs typeface="Calibri"/>
            </a:endParaRPr>
          </a:p>
        </p:txBody>
      </p:sp>
      <p:pic>
        <p:nvPicPr>
          <p:cNvPr id="3" name="Picture 2">
            <a:extLst>
              <a:ext uri="{FF2B5EF4-FFF2-40B4-BE49-F238E27FC236}">
                <a16:creationId xmlns:a16="http://schemas.microsoft.com/office/drawing/2014/main" id="{3F6C2021-1949-E343-BAB5-5E757D1096BD}"/>
              </a:ext>
            </a:extLst>
          </p:cNvPr>
          <p:cNvPicPr>
            <a:picLocks noChangeAspect="1"/>
          </p:cNvPicPr>
          <p:nvPr/>
        </p:nvPicPr>
        <p:blipFill>
          <a:blip r:embed="rId2"/>
          <a:stretch>
            <a:fillRect/>
          </a:stretch>
        </p:blipFill>
        <p:spPr>
          <a:xfrm>
            <a:off x="837324" y="1466575"/>
            <a:ext cx="5641808" cy="2807369"/>
          </a:xfrm>
          <a:prstGeom prst="rect">
            <a:avLst/>
          </a:prstGeom>
        </p:spPr>
      </p:pic>
    </p:spTree>
    <p:extLst>
      <p:ext uri="{BB962C8B-B14F-4D97-AF65-F5344CB8AC3E}">
        <p14:creationId xmlns:p14="http://schemas.microsoft.com/office/powerpoint/2010/main" val="26339947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p:txBody>
          <a:bodyPr>
            <a:normAutofit/>
          </a:bodyPr>
          <a:lstStyle/>
          <a:p>
            <a:r>
              <a:rPr lang="en-US">
                <a:latin typeface="Helvetica"/>
                <a:cs typeface="Helvetica"/>
              </a:rPr>
              <a:t>Roy Line Extension (600075)</a:t>
            </a:r>
            <a:endParaRPr lang="en-US"/>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870857097"/>
              </p:ext>
            </p:extLst>
          </p:nvPr>
        </p:nvGraphicFramePr>
        <p:xfrm>
          <a:off x="836279" y="4858431"/>
          <a:ext cx="9643024" cy="1381759"/>
        </p:xfrm>
        <a:graphic>
          <a:graphicData uri="http://schemas.openxmlformats.org/drawingml/2006/table">
            <a:tbl>
              <a:tblPr firstRow="1" bandRow="1">
                <a:tableStyleId>{BC89EF96-8CEA-46FF-86C4-4CE0E7609802}</a:tableStyleId>
              </a:tblPr>
              <a:tblGrid>
                <a:gridCol w="1365166">
                  <a:extLst>
                    <a:ext uri="{9D8B030D-6E8A-4147-A177-3AD203B41FA5}">
                      <a16:colId xmlns:a16="http://schemas.microsoft.com/office/drawing/2014/main" val="758028940"/>
                    </a:ext>
                  </a:extLst>
                </a:gridCol>
                <a:gridCol w="1365166">
                  <a:extLst>
                    <a:ext uri="{9D8B030D-6E8A-4147-A177-3AD203B41FA5}">
                      <a16:colId xmlns:a16="http://schemas.microsoft.com/office/drawing/2014/main" val="1107423637"/>
                    </a:ext>
                  </a:extLst>
                </a:gridCol>
                <a:gridCol w="1399296">
                  <a:extLst>
                    <a:ext uri="{9D8B030D-6E8A-4147-A177-3AD203B41FA5}">
                      <a16:colId xmlns:a16="http://schemas.microsoft.com/office/drawing/2014/main" val="2500592060"/>
                    </a:ext>
                  </a:extLst>
                </a:gridCol>
                <a:gridCol w="1399296">
                  <a:extLst>
                    <a:ext uri="{9D8B030D-6E8A-4147-A177-3AD203B41FA5}">
                      <a16:colId xmlns:a16="http://schemas.microsoft.com/office/drawing/2014/main" val="2604109984"/>
                    </a:ext>
                  </a:extLst>
                </a:gridCol>
                <a:gridCol w="1273342">
                  <a:extLst>
                    <a:ext uri="{9D8B030D-6E8A-4147-A177-3AD203B41FA5}">
                      <a16:colId xmlns:a16="http://schemas.microsoft.com/office/drawing/2014/main" val="614125002"/>
                    </a:ext>
                  </a:extLst>
                </a:gridCol>
                <a:gridCol w="1149790">
                  <a:extLst>
                    <a:ext uri="{9D8B030D-6E8A-4147-A177-3AD203B41FA5}">
                      <a16:colId xmlns:a16="http://schemas.microsoft.com/office/drawing/2014/main" val="1441566333"/>
                    </a:ext>
                  </a:extLst>
                </a:gridCol>
                <a:gridCol w="1690968">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0000"/>
                          </a:solidFill>
                        </a:rPr>
                        <a:t>Year 4     (FY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600075</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r>
                        <a:rPr lang="en-US">
                          <a:solidFill>
                            <a:srgbClr val="000000"/>
                          </a:solidFill>
                        </a:rPr>
                        <a:t>$150,000</a:t>
                      </a:r>
                    </a:p>
                  </a:txBody>
                  <a:tcPr/>
                </a:tc>
                <a:tc>
                  <a:txBody>
                    <a:bodyPr/>
                    <a:lstStyle/>
                    <a:p>
                      <a:r>
                        <a:rPr lang="en-US">
                          <a:solidFill>
                            <a:srgbClr val="000000"/>
                          </a:solidFill>
                        </a:rPr>
                        <a:t>$2,000,000</a:t>
                      </a:r>
                    </a:p>
                  </a:txBody>
                  <a:tcPr/>
                </a:tc>
                <a:tc>
                  <a:txBody>
                    <a:bodyPr/>
                    <a:lstStyle/>
                    <a:p>
                      <a:endParaRPr lang="en-US">
                        <a:solidFill>
                          <a:srgbClr val="000000"/>
                        </a:solidFill>
                      </a:endParaRPr>
                    </a:p>
                  </a:txBody>
                  <a:tcPr/>
                </a:tc>
                <a:tc>
                  <a:txBody>
                    <a:bodyPr/>
                    <a:lstStyle/>
                    <a:p>
                      <a:pPr lvl="0">
                        <a:buNone/>
                      </a:pPr>
                      <a:r>
                        <a:rPr lang="en-US">
                          <a:solidFill>
                            <a:srgbClr val="000000"/>
                          </a:solidFill>
                        </a:rPr>
                        <a:t>$2,150,000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5750147" y="1446433"/>
            <a:ext cx="4735151"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Replace 1,056 feet of 6-inch pipe on Emerald Hills Road  near North River Road as identified in the Condition Assessment as High Risk.</a:t>
            </a:r>
            <a:endParaRPr lang="en-US"/>
          </a:p>
          <a:p>
            <a:endParaRPr lang="en-US">
              <a:cs typeface="Calibri"/>
            </a:endParaRPr>
          </a:p>
          <a:p>
            <a:r>
              <a:rPr lang="en-US">
                <a:cs typeface="Calibri"/>
              </a:rPr>
              <a:t>Project Rationale: </a:t>
            </a:r>
            <a:r>
              <a:rPr lang="en-US">
                <a:ea typeface="+mn-lt"/>
                <a:cs typeface="+mn-lt"/>
              </a:rPr>
              <a:t>The project will prevent future costs associated with leaks or main breaks and reduce service interruptions.</a:t>
            </a:r>
          </a:p>
          <a:p>
            <a:endParaRPr lang="en-US">
              <a:cs typeface="Calibri"/>
            </a:endParaRPr>
          </a:p>
          <a:p>
            <a:endParaRPr lang="en-US">
              <a:cs typeface="Calibri"/>
            </a:endParaRPr>
          </a:p>
        </p:txBody>
      </p:sp>
      <p:pic>
        <p:nvPicPr>
          <p:cNvPr id="3" name="Picture 2">
            <a:extLst>
              <a:ext uri="{FF2B5EF4-FFF2-40B4-BE49-F238E27FC236}">
                <a16:creationId xmlns:a16="http://schemas.microsoft.com/office/drawing/2014/main" id="{EDB4593B-B30C-10AB-2860-6005C7F6D798}"/>
              </a:ext>
            </a:extLst>
          </p:cNvPr>
          <p:cNvPicPr>
            <a:picLocks noChangeAspect="1"/>
          </p:cNvPicPr>
          <p:nvPr/>
        </p:nvPicPr>
        <p:blipFill>
          <a:blip r:embed="rId2"/>
          <a:stretch>
            <a:fillRect/>
          </a:stretch>
        </p:blipFill>
        <p:spPr>
          <a:xfrm>
            <a:off x="839954" y="1443661"/>
            <a:ext cx="4678707" cy="3246783"/>
          </a:xfrm>
          <a:prstGeom prst="rect">
            <a:avLst/>
          </a:prstGeom>
        </p:spPr>
      </p:pic>
    </p:spTree>
    <p:extLst>
      <p:ext uri="{BB962C8B-B14F-4D97-AF65-F5344CB8AC3E}">
        <p14:creationId xmlns:p14="http://schemas.microsoft.com/office/powerpoint/2010/main" val="6509926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a:xfrm>
            <a:off x="838200" y="469755"/>
            <a:ext cx="10515600" cy="607890"/>
          </a:xfrm>
        </p:spPr>
        <p:txBody>
          <a:bodyPr>
            <a:normAutofit fontScale="90000"/>
          </a:bodyPr>
          <a:lstStyle/>
          <a:p>
            <a:r>
              <a:rPr lang="en-US">
                <a:latin typeface="Helvetica"/>
                <a:cs typeface="Helvetica"/>
              </a:rPr>
              <a:t>FPUD Bonita Valle to RMWD Del Valle (Morro Tank)</a:t>
            </a:r>
            <a:endParaRPr lang="en-US">
              <a:cs typeface="Helvetica"/>
            </a:endParaRPr>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702058254"/>
              </p:ext>
            </p:extLst>
          </p:nvPr>
        </p:nvGraphicFramePr>
        <p:xfrm>
          <a:off x="878147" y="4824936"/>
          <a:ext cx="9643024" cy="1381759"/>
        </p:xfrm>
        <a:graphic>
          <a:graphicData uri="http://schemas.openxmlformats.org/drawingml/2006/table">
            <a:tbl>
              <a:tblPr firstRow="1" bandRow="1">
                <a:tableStyleId>{BC89EF96-8CEA-46FF-86C4-4CE0E7609802}</a:tableStyleId>
              </a:tblPr>
              <a:tblGrid>
                <a:gridCol w="1365166">
                  <a:extLst>
                    <a:ext uri="{9D8B030D-6E8A-4147-A177-3AD203B41FA5}">
                      <a16:colId xmlns:a16="http://schemas.microsoft.com/office/drawing/2014/main" val="758028940"/>
                    </a:ext>
                  </a:extLst>
                </a:gridCol>
                <a:gridCol w="1365166">
                  <a:extLst>
                    <a:ext uri="{9D8B030D-6E8A-4147-A177-3AD203B41FA5}">
                      <a16:colId xmlns:a16="http://schemas.microsoft.com/office/drawing/2014/main" val="1107423637"/>
                    </a:ext>
                  </a:extLst>
                </a:gridCol>
                <a:gridCol w="1399296">
                  <a:extLst>
                    <a:ext uri="{9D8B030D-6E8A-4147-A177-3AD203B41FA5}">
                      <a16:colId xmlns:a16="http://schemas.microsoft.com/office/drawing/2014/main" val="2500592060"/>
                    </a:ext>
                  </a:extLst>
                </a:gridCol>
                <a:gridCol w="1399296">
                  <a:extLst>
                    <a:ext uri="{9D8B030D-6E8A-4147-A177-3AD203B41FA5}">
                      <a16:colId xmlns:a16="http://schemas.microsoft.com/office/drawing/2014/main" val="2604109984"/>
                    </a:ext>
                  </a:extLst>
                </a:gridCol>
                <a:gridCol w="1336260">
                  <a:extLst>
                    <a:ext uri="{9D8B030D-6E8A-4147-A177-3AD203B41FA5}">
                      <a16:colId xmlns:a16="http://schemas.microsoft.com/office/drawing/2014/main" val="614125002"/>
                    </a:ext>
                  </a:extLst>
                </a:gridCol>
                <a:gridCol w="1161183">
                  <a:extLst>
                    <a:ext uri="{9D8B030D-6E8A-4147-A177-3AD203B41FA5}">
                      <a16:colId xmlns:a16="http://schemas.microsoft.com/office/drawing/2014/main" val="1441566333"/>
                    </a:ext>
                  </a:extLst>
                </a:gridCol>
                <a:gridCol w="1616657">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r>
                        <a:rPr lang="en-US">
                          <a:solidFill>
                            <a:srgbClr val="000000"/>
                          </a:solidFill>
                        </a:rPr>
                        <a:t>Year 4      (FY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TBD</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r>
                        <a:rPr lang="en-US">
                          <a:solidFill>
                            <a:srgbClr val="000000"/>
                          </a:solidFill>
                        </a:rPr>
                        <a:t>$170,000</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pPr lvl="0">
                        <a:buNone/>
                      </a:pPr>
                      <a:r>
                        <a:rPr lang="en-US">
                          <a:solidFill>
                            <a:srgbClr val="000000"/>
                          </a:solidFill>
                        </a:rPr>
                        <a:t>$170,000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4851140" y="1496972"/>
            <a:ext cx="5511350"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Install 600 LF of C900 to connect FPUD and RMWD potable water systems.</a:t>
            </a:r>
          </a:p>
          <a:p>
            <a:endParaRPr lang="en-US">
              <a:cs typeface="Calibri"/>
            </a:endParaRPr>
          </a:p>
          <a:p>
            <a:r>
              <a:rPr lang="en-US">
                <a:cs typeface="Calibri"/>
              </a:rPr>
              <a:t>Project Rationale: </a:t>
            </a:r>
            <a:r>
              <a:rPr lang="en-US">
                <a:ea typeface="+mn-lt"/>
                <a:cs typeface="+mn-lt"/>
              </a:rPr>
              <a:t>The project will assist in transporting critical water supply to Morro Tank. Once fully disconnected from the SDCWA this project will be reassessed. </a:t>
            </a:r>
          </a:p>
          <a:p>
            <a:endParaRPr lang="en-US">
              <a:cs typeface="Calibri"/>
            </a:endParaRPr>
          </a:p>
          <a:p>
            <a:endParaRPr lang="en-US">
              <a:cs typeface="Calibri"/>
            </a:endParaRPr>
          </a:p>
          <a:p>
            <a:endParaRPr lang="en-US">
              <a:cs typeface="Calibri"/>
            </a:endParaRPr>
          </a:p>
        </p:txBody>
      </p:sp>
      <p:pic>
        <p:nvPicPr>
          <p:cNvPr id="3" name="Picture 2">
            <a:extLst>
              <a:ext uri="{FF2B5EF4-FFF2-40B4-BE49-F238E27FC236}">
                <a16:creationId xmlns:a16="http://schemas.microsoft.com/office/drawing/2014/main" id="{87B9D6B7-8117-93DC-0A3A-DFDF31BC9670}"/>
              </a:ext>
            </a:extLst>
          </p:cNvPr>
          <p:cNvPicPr>
            <a:picLocks noChangeAspect="1"/>
          </p:cNvPicPr>
          <p:nvPr/>
        </p:nvPicPr>
        <p:blipFill>
          <a:blip r:embed="rId2"/>
          <a:stretch>
            <a:fillRect/>
          </a:stretch>
        </p:blipFill>
        <p:spPr>
          <a:xfrm>
            <a:off x="837832" y="1420850"/>
            <a:ext cx="3683637" cy="3208670"/>
          </a:xfrm>
          <a:prstGeom prst="rect">
            <a:avLst/>
          </a:prstGeom>
        </p:spPr>
      </p:pic>
    </p:spTree>
    <p:extLst>
      <p:ext uri="{BB962C8B-B14F-4D97-AF65-F5344CB8AC3E}">
        <p14:creationId xmlns:p14="http://schemas.microsoft.com/office/powerpoint/2010/main" val="11355024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a:xfrm>
            <a:off x="863321" y="496817"/>
            <a:ext cx="10515600" cy="607890"/>
          </a:xfrm>
        </p:spPr>
        <p:txBody>
          <a:bodyPr>
            <a:normAutofit fontScale="90000"/>
          </a:bodyPr>
          <a:lstStyle/>
          <a:p>
            <a:r>
              <a:rPr lang="en-US">
                <a:latin typeface="Helvetica"/>
                <a:cs typeface="Helvetica"/>
              </a:rPr>
              <a:t>FPUD Olive Hill to RMWD Spanish Spur (Morro Reservoir)</a:t>
            </a:r>
            <a:endParaRPr lang="en-US"/>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214916544"/>
              </p:ext>
            </p:extLst>
          </p:nvPr>
        </p:nvGraphicFramePr>
        <p:xfrm>
          <a:off x="861400" y="4900299"/>
          <a:ext cx="9643024" cy="1381759"/>
        </p:xfrm>
        <a:graphic>
          <a:graphicData uri="http://schemas.openxmlformats.org/drawingml/2006/table">
            <a:tbl>
              <a:tblPr firstRow="1" bandRow="1">
                <a:tableStyleId>{BC89EF96-8CEA-46FF-86C4-4CE0E7609802}</a:tableStyleId>
              </a:tblPr>
              <a:tblGrid>
                <a:gridCol w="1365166">
                  <a:extLst>
                    <a:ext uri="{9D8B030D-6E8A-4147-A177-3AD203B41FA5}">
                      <a16:colId xmlns:a16="http://schemas.microsoft.com/office/drawing/2014/main" val="758028940"/>
                    </a:ext>
                  </a:extLst>
                </a:gridCol>
                <a:gridCol w="1365166">
                  <a:extLst>
                    <a:ext uri="{9D8B030D-6E8A-4147-A177-3AD203B41FA5}">
                      <a16:colId xmlns:a16="http://schemas.microsoft.com/office/drawing/2014/main" val="1107423637"/>
                    </a:ext>
                  </a:extLst>
                </a:gridCol>
                <a:gridCol w="1399296">
                  <a:extLst>
                    <a:ext uri="{9D8B030D-6E8A-4147-A177-3AD203B41FA5}">
                      <a16:colId xmlns:a16="http://schemas.microsoft.com/office/drawing/2014/main" val="2500592060"/>
                    </a:ext>
                  </a:extLst>
                </a:gridCol>
                <a:gridCol w="1399296">
                  <a:extLst>
                    <a:ext uri="{9D8B030D-6E8A-4147-A177-3AD203B41FA5}">
                      <a16:colId xmlns:a16="http://schemas.microsoft.com/office/drawing/2014/main" val="2604109984"/>
                    </a:ext>
                  </a:extLst>
                </a:gridCol>
                <a:gridCol w="1336260">
                  <a:extLst>
                    <a:ext uri="{9D8B030D-6E8A-4147-A177-3AD203B41FA5}">
                      <a16:colId xmlns:a16="http://schemas.microsoft.com/office/drawing/2014/main" val="614125002"/>
                    </a:ext>
                  </a:extLst>
                </a:gridCol>
                <a:gridCol w="1199702">
                  <a:extLst>
                    <a:ext uri="{9D8B030D-6E8A-4147-A177-3AD203B41FA5}">
                      <a16:colId xmlns:a16="http://schemas.microsoft.com/office/drawing/2014/main" val="1441566333"/>
                    </a:ext>
                  </a:extLst>
                </a:gridCol>
                <a:gridCol w="1578138">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r>
                        <a:rPr lang="en-US">
                          <a:solidFill>
                            <a:srgbClr val="000000"/>
                          </a:solidFill>
                        </a:rPr>
                        <a:t>Year 4      (FY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TBD</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r>
                        <a:rPr lang="en-US">
                          <a:solidFill>
                            <a:srgbClr val="000000"/>
                          </a:solidFill>
                        </a:rPr>
                        <a:t>$155,000</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pPr lvl="0">
                        <a:buNone/>
                      </a:pPr>
                      <a:r>
                        <a:rPr lang="en-US">
                          <a:solidFill>
                            <a:srgbClr val="000000"/>
                          </a:solidFill>
                        </a:rPr>
                        <a:t>$155,000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5348213" y="1412939"/>
            <a:ext cx="5302008"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Install 550 LF of C900 to connect FPUD and RMWD potable water systems.</a:t>
            </a:r>
          </a:p>
          <a:p>
            <a:endParaRPr lang="en-US">
              <a:cs typeface="Calibri"/>
            </a:endParaRPr>
          </a:p>
          <a:p>
            <a:r>
              <a:rPr lang="en-US">
                <a:cs typeface="Calibri"/>
              </a:rPr>
              <a:t>Project Rationale: </a:t>
            </a:r>
            <a:r>
              <a:rPr lang="en-US">
                <a:ea typeface="+mn-lt"/>
                <a:cs typeface="+mn-lt"/>
              </a:rPr>
              <a:t>The project will assist in transporting critical water supply to Morro Reservoir. Once fully disconnected from the SDCWA this project will be reassessed. </a:t>
            </a:r>
          </a:p>
          <a:p>
            <a:endParaRPr lang="en-US">
              <a:cs typeface="Calibri"/>
            </a:endParaRPr>
          </a:p>
          <a:p>
            <a:endParaRPr lang="en-US">
              <a:cs typeface="Calibri"/>
            </a:endParaRPr>
          </a:p>
          <a:p>
            <a:endParaRPr lang="en-US">
              <a:cs typeface="Calibri"/>
            </a:endParaRPr>
          </a:p>
        </p:txBody>
      </p:sp>
      <p:pic>
        <p:nvPicPr>
          <p:cNvPr id="3" name="Picture 2">
            <a:extLst>
              <a:ext uri="{FF2B5EF4-FFF2-40B4-BE49-F238E27FC236}">
                <a16:creationId xmlns:a16="http://schemas.microsoft.com/office/drawing/2014/main" id="{3A36B429-FCC7-72A7-8D68-6A0CD27B2E1F}"/>
              </a:ext>
            </a:extLst>
          </p:cNvPr>
          <p:cNvPicPr>
            <a:picLocks noChangeAspect="1"/>
          </p:cNvPicPr>
          <p:nvPr/>
        </p:nvPicPr>
        <p:blipFill>
          <a:blip r:embed="rId2"/>
          <a:stretch>
            <a:fillRect/>
          </a:stretch>
        </p:blipFill>
        <p:spPr>
          <a:xfrm>
            <a:off x="861863" y="1412646"/>
            <a:ext cx="4183684" cy="3353353"/>
          </a:xfrm>
          <a:prstGeom prst="rect">
            <a:avLst/>
          </a:prstGeom>
        </p:spPr>
      </p:pic>
    </p:spTree>
    <p:extLst>
      <p:ext uri="{BB962C8B-B14F-4D97-AF65-F5344CB8AC3E}">
        <p14:creationId xmlns:p14="http://schemas.microsoft.com/office/powerpoint/2010/main" val="36524330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7C589-4ABB-9CEE-C6EC-8AB9320140E9}"/>
              </a:ext>
            </a:extLst>
          </p:cNvPr>
          <p:cNvSpPr>
            <a:spLocks noGrp="1"/>
          </p:cNvSpPr>
          <p:nvPr>
            <p:ph type="title"/>
          </p:nvPr>
        </p:nvSpPr>
        <p:spPr/>
        <p:txBody>
          <a:bodyPr/>
          <a:lstStyle/>
          <a:p>
            <a:r>
              <a:rPr lang="en-US">
                <a:latin typeface="Helvetica"/>
                <a:cs typeface="Helvetica"/>
              </a:rPr>
              <a:t>Water 5 Year CIP by Driver (in $ Millions)</a:t>
            </a:r>
            <a:endParaRPr lang="en-US"/>
          </a:p>
        </p:txBody>
      </p:sp>
      <p:graphicFrame>
        <p:nvGraphicFramePr>
          <p:cNvPr id="4" name="Chart 3">
            <a:extLst>
              <a:ext uri="{FF2B5EF4-FFF2-40B4-BE49-F238E27FC236}">
                <a16:creationId xmlns:a16="http://schemas.microsoft.com/office/drawing/2014/main" id="{7F9D04F1-857F-D682-D959-91E5DBE026CE}"/>
              </a:ext>
            </a:extLst>
          </p:cNvPr>
          <p:cNvGraphicFramePr>
            <a:graphicFrameLocks/>
          </p:cNvGraphicFramePr>
          <p:nvPr>
            <p:extLst>
              <p:ext uri="{D42A27DB-BD31-4B8C-83A1-F6EECF244321}">
                <p14:modId xmlns:p14="http://schemas.microsoft.com/office/powerpoint/2010/main" val="347283316"/>
              </p:ext>
            </p:extLst>
          </p:nvPr>
        </p:nvGraphicFramePr>
        <p:xfrm>
          <a:off x="838200" y="1750218"/>
          <a:ext cx="10515600" cy="463153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766829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a:xfrm>
            <a:off x="838200" y="505191"/>
            <a:ext cx="10515600" cy="607890"/>
          </a:xfrm>
        </p:spPr>
        <p:txBody>
          <a:bodyPr>
            <a:normAutofit fontScale="90000"/>
          </a:bodyPr>
          <a:lstStyle/>
          <a:p>
            <a:r>
              <a:rPr lang="en-US">
                <a:latin typeface="Helvetica"/>
                <a:cs typeface="Helvetica"/>
              </a:rPr>
              <a:t>FPUD Burma Rd. to RMWD Sleeping Indian (Morro Tank)</a:t>
            </a:r>
            <a:endParaRPr lang="en-US"/>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2197917611"/>
              </p:ext>
            </p:extLst>
          </p:nvPr>
        </p:nvGraphicFramePr>
        <p:xfrm>
          <a:off x="836279" y="4858431"/>
          <a:ext cx="9643024" cy="1381759"/>
        </p:xfrm>
        <a:graphic>
          <a:graphicData uri="http://schemas.openxmlformats.org/drawingml/2006/table">
            <a:tbl>
              <a:tblPr firstRow="1" bandRow="1">
                <a:tableStyleId>{BC89EF96-8CEA-46FF-86C4-4CE0E7609802}</a:tableStyleId>
              </a:tblPr>
              <a:tblGrid>
                <a:gridCol w="1365166">
                  <a:extLst>
                    <a:ext uri="{9D8B030D-6E8A-4147-A177-3AD203B41FA5}">
                      <a16:colId xmlns:a16="http://schemas.microsoft.com/office/drawing/2014/main" val="758028940"/>
                    </a:ext>
                  </a:extLst>
                </a:gridCol>
                <a:gridCol w="1365166">
                  <a:extLst>
                    <a:ext uri="{9D8B030D-6E8A-4147-A177-3AD203B41FA5}">
                      <a16:colId xmlns:a16="http://schemas.microsoft.com/office/drawing/2014/main" val="1107423637"/>
                    </a:ext>
                  </a:extLst>
                </a:gridCol>
                <a:gridCol w="1399296">
                  <a:extLst>
                    <a:ext uri="{9D8B030D-6E8A-4147-A177-3AD203B41FA5}">
                      <a16:colId xmlns:a16="http://schemas.microsoft.com/office/drawing/2014/main" val="2500592060"/>
                    </a:ext>
                  </a:extLst>
                </a:gridCol>
                <a:gridCol w="1399296">
                  <a:extLst>
                    <a:ext uri="{9D8B030D-6E8A-4147-A177-3AD203B41FA5}">
                      <a16:colId xmlns:a16="http://schemas.microsoft.com/office/drawing/2014/main" val="2604109984"/>
                    </a:ext>
                  </a:extLst>
                </a:gridCol>
                <a:gridCol w="1336260">
                  <a:extLst>
                    <a:ext uri="{9D8B030D-6E8A-4147-A177-3AD203B41FA5}">
                      <a16:colId xmlns:a16="http://schemas.microsoft.com/office/drawing/2014/main" val="614125002"/>
                    </a:ext>
                  </a:extLst>
                </a:gridCol>
                <a:gridCol w="1159508">
                  <a:extLst>
                    <a:ext uri="{9D8B030D-6E8A-4147-A177-3AD203B41FA5}">
                      <a16:colId xmlns:a16="http://schemas.microsoft.com/office/drawing/2014/main" val="1441566333"/>
                    </a:ext>
                  </a:extLst>
                </a:gridCol>
                <a:gridCol w="1618332">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r>
                        <a:rPr lang="en-US">
                          <a:solidFill>
                            <a:srgbClr val="000000"/>
                          </a:solidFill>
                        </a:rPr>
                        <a:t>Year 4      (FY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TBD</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r>
                        <a:rPr lang="en-US">
                          <a:solidFill>
                            <a:srgbClr val="000000"/>
                          </a:solidFill>
                        </a:rPr>
                        <a:t>$345,000</a:t>
                      </a:r>
                      <a:endParaRPr lang="en-US"/>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pPr lvl="0">
                        <a:buNone/>
                      </a:pPr>
                      <a:r>
                        <a:rPr lang="en-US">
                          <a:solidFill>
                            <a:srgbClr val="000000"/>
                          </a:solidFill>
                        </a:rPr>
                        <a:t>$345,000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5507312" y="1396191"/>
            <a:ext cx="4975438"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Install 1,217 LF of C900 to connect FPUD and RMWD potable water systems.</a:t>
            </a:r>
          </a:p>
          <a:p>
            <a:endParaRPr lang="en-US">
              <a:cs typeface="Calibri"/>
            </a:endParaRPr>
          </a:p>
          <a:p>
            <a:r>
              <a:rPr lang="en-US">
                <a:cs typeface="Calibri"/>
              </a:rPr>
              <a:t>Project Rationale: </a:t>
            </a:r>
            <a:r>
              <a:rPr lang="en-US">
                <a:ea typeface="+mn-lt"/>
                <a:cs typeface="+mn-lt"/>
              </a:rPr>
              <a:t>The project will assist in transporting critical water supply to Morro Tank. Once fully disconnected from the SDCWA this project will be reassessed. </a:t>
            </a:r>
          </a:p>
          <a:p>
            <a:endParaRPr lang="en-US">
              <a:ea typeface="+mn-lt"/>
              <a:cs typeface="+mn-lt"/>
            </a:endParaRPr>
          </a:p>
          <a:p>
            <a:endParaRPr lang="en-US">
              <a:cs typeface="Calibri"/>
            </a:endParaRPr>
          </a:p>
          <a:p>
            <a:endParaRPr lang="en-US">
              <a:cs typeface="Calibri"/>
            </a:endParaRPr>
          </a:p>
          <a:p>
            <a:endParaRPr lang="en-US">
              <a:cs typeface="Calibri"/>
            </a:endParaRPr>
          </a:p>
        </p:txBody>
      </p:sp>
      <p:pic>
        <p:nvPicPr>
          <p:cNvPr id="3" name="Picture 2">
            <a:extLst>
              <a:ext uri="{FF2B5EF4-FFF2-40B4-BE49-F238E27FC236}">
                <a16:creationId xmlns:a16="http://schemas.microsoft.com/office/drawing/2014/main" id="{839E210C-25C8-9F7F-599E-A432E99AED0C}"/>
              </a:ext>
            </a:extLst>
          </p:cNvPr>
          <p:cNvPicPr>
            <a:picLocks noChangeAspect="1"/>
          </p:cNvPicPr>
          <p:nvPr/>
        </p:nvPicPr>
        <p:blipFill rotWithShape="1">
          <a:blip r:embed="rId2"/>
          <a:srcRect r="253" b="6940"/>
          <a:stretch/>
        </p:blipFill>
        <p:spPr>
          <a:xfrm>
            <a:off x="840141" y="1398204"/>
            <a:ext cx="4349344" cy="3254233"/>
          </a:xfrm>
          <a:prstGeom prst="rect">
            <a:avLst/>
          </a:prstGeom>
        </p:spPr>
      </p:pic>
    </p:spTree>
    <p:extLst>
      <p:ext uri="{BB962C8B-B14F-4D97-AF65-F5344CB8AC3E}">
        <p14:creationId xmlns:p14="http://schemas.microsoft.com/office/powerpoint/2010/main" val="19903724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a:xfrm>
            <a:off x="838200" y="513564"/>
            <a:ext cx="10515600" cy="607890"/>
          </a:xfrm>
        </p:spPr>
        <p:txBody>
          <a:bodyPr>
            <a:normAutofit fontScale="90000"/>
          </a:bodyPr>
          <a:lstStyle/>
          <a:p>
            <a:r>
              <a:rPr lang="en-US">
                <a:latin typeface="Helvetica"/>
                <a:cs typeface="Helvetica"/>
              </a:rPr>
              <a:t>FPUD Sanchez Zone to RMWD Northside Zone (Rainbow Hills Reservoir)</a:t>
            </a:r>
            <a:endParaRPr lang="en-US"/>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2665780080"/>
              </p:ext>
            </p:extLst>
          </p:nvPr>
        </p:nvGraphicFramePr>
        <p:xfrm>
          <a:off x="836279" y="4841684"/>
          <a:ext cx="9643024" cy="1381759"/>
        </p:xfrm>
        <a:graphic>
          <a:graphicData uri="http://schemas.openxmlformats.org/drawingml/2006/table">
            <a:tbl>
              <a:tblPr firstRow="1" bandRow="1">
                <a:tableStyleId>{BC89EF96-8CEA-46FF-86C4-4CE0E7609802}</a:tableStyleId>
              </a:tblPr>
              <a:tblGrid>
                <a:gridCol w="1365166">
                  <a:extLst>
                    <a:ext uri="{9D8B030D-6E8A-4147-A177-3AD203B41FA5}">
                      <a16:colId xmlns:a16="http://schemas.microsoft.com/office/drawing/2014/main" val="758028940"/>
                    </a:ext>
                  </a:extLst>
                </a:gridCol>
                <a:gridCol w="1365166">
                  <a:extLst>
                    <a:ext uri="{9D8B030D-6E8A-4147-A177-3AD203B41FA5}">
                      <a16:colId xmlns:a16="http://schemas.microsoft.com/office/drawing/2014/main" val="1107423637"/>
                    </a:ext>
                  </a:extLst>
                </a:gridCol>
                <a:gridCol w="1399296">
                  <a:extLst>
                    <a:ext uri="{9D8B030D-6E8A-4147-A177-3AD203B41FA5}">
                      <a16:colId xmlns:a16="http://schemas.microsoft.com/office/drawing/2014/main" val="2500592060"/>
                    </a:ext>
                  </a:extLst>
                </a:gridCol>
                <a:gridCol w="1399296">
                  <a:extLst>
                    <a:ext uri="{9D8B030D-6E8A-4147-A177-3AD203B41FA5}">
                      <a16:colId xmlns:a16="http://schemas.microsoft.com/office/drawing/2014/main" val="2604109984"/>
                    </a:ext>
                  </a:extLst>
                </a:gridCol>
                <a:gridCol w="1336260">
                  <a:extLst>
                    <a:ext uri="{9D8B030D-6E8A-4147-A177-3AD203B41FA5}">
                      <a16:colId xmlns:a16="http://schemas.microsoft.com/office/drawing/2014/main" val="614125002"/>
                    </a:ext>
                  </a:extLst>
                </a:gridCol>
                <a:gridCol w="1181280">
                  <a:extLst>
                    <a:ext uri="{9D8B030D-6E8A-4147-A177-3AD203B41FA5}">
                      <a16:colId xmlns:a16="http://schemas.microsoft.com/office/drawing/2014/main" val="1441566333"/>
                    </a:ext>
                  </a:extLst>
                </a:gridCol>
                <a:gridCol w="1596560">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r>
                        <a:rPr lang="en-US">
                          <a:solidFill>
                            <a:srgbClr val="000000"/>
                          </a:solidFill>
                        </a:rPr>
                        <a:t>Year 4      (FY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TBD</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r>
                        <a:rPr lang="en-US">
                          <a:solidFill>
                            <a:srgbClr val="000000"/>
                          </a:solidFill>
                        </a:rPr>
                        <a:t>$60,000</a:t>
                      </a:r>
                      <a:endParaRPr lang="en-US"/>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pPr lvl="0">
                        <a:buNone/>
                      </a:pPr>
                      <a:r>
                        <a:rPr lang="en-US">
                          <a:solidFill>
                            <a:srgbClr val="000000"/>
                          </a:solidFill>
                        </a:rPr>
                        <a:t>$60,000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5683158" y="1488301"/>
            <a:ext cx="4799592"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Install 180 LF of C900 to connect FPUD and RMWD potable water systems.</a:t>
            </a:r>
          </a:p>
          <a:p>
            <a:endParaRPr lang="en-US">
              <a:cs typeface="Calibri"/>
            </a:endParaRPr>
          </a:p>
          <a:p>
            <a:r>
              <a:rPr lang="en-US">
                <a:cs typeface="Calibri"/>
              </a:rPr>
              <a:t>Project Rationale: The project will assist in critical water supply to Rainbow Hills Reservoir. </a:t>
            </a:r>
            <a:r>
              <a:rPr lang="en-US">
                <a:ea typeface="+mn-lt"/>
                <a:cs typeface="+mn-lt"/>
              </a:rPr>
              <a:t>Once fully disconnected from the SDCWA this project will be reassessed. </a:t>
            </a:r>
          </a:p>
          <a:p>
            <a:endParaRPr lang="en-US">
              <a:cs typeface="Calibri"/>
            </a:endParaRPr>
          </a:p>
          <a:p>
            <a:endParaRPr lang="en-US">
              <a:cs typeface="Calibri"/>
            </a:endParaRPr>
          </a:p>
          <a:p>
            <a:endParaRPr lang="en-US">
              <a:cs typeface="Calibri"/>
            </a:endParaRPr>
          </a:p>
          <a:p>
            <a:endParaRPr lang="en-US">
              <a:cs typeface="Calibri"/>
            </a:endParaRPr>
          </a:p>
        </p:txBody>
      </p:sp>
      <p:pic>
        <p:nvPicPr>
          <p:cNvPr id="3" name="Picture 2">
            <a:extLst>
              <a:ext uri="{FF2B5EF4-FFF2-40B4-BE49-F238E27FC236}">
                <a16:creationId xmlns:a16="http://schemas.microsoft.com/office/drawing/2014/main" id="{37CAE409-5E42-03CA-4C7E-8363DB450BC7}"/>
              </a:ext>
            </a:extLst>
          </p:cNvPr>
          <p:cNvPicPr>
            <a:picLocks noChangeAspect="1"/>
          </p:cNvPicPr>
          <p:nvPr/>
        </p:nvPicPr>
        <p:blipFill rotWithShape="1">
          <a:blip r:embed="rId2"/>
          <a:srcRect r="220" b="33407"/>
          <a:stretch/>
        </p:blipFill>
        <p:spPr>
          <a:xfrm>
            <a:off x="841311" y="1485836"/>
            <a:ext cx="4677343" cy="3109197"/>
          </a:xfrm>
          <a:prstGeom prst="rect">
            <a:avLst/>
          </a:prstGeom>
        </p:spPr>
      </p:pic>
    </p:spTree>
    <p:extLst>
      <p:ext uri="{BB962C8B-B14F-4D97-AF65-F5344CB8AC3E}">
        <p14:creationId xmlns:p14="http://schemas.microsoft.com/office/powerpoint/2010/main" val="32640161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p:txBody>
          <a:bodyPr>
            <a:normAutofit fontScale="90000"/>
          </a:bodyPr>
          <a:lstStyle/>
          <a:p>
            <a:r>
              <a:rPr lang="en-US">
                <a:latin typeface="Helvetica"/>
                <a:cs typeface="Helvetica"/>
              </a:rPr>
              <a:t>Eagle's Perch Water Pipeline Improvements (600043)</a:t>
            </a:r>
            <a:endParaRPr lang="en-US"/>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3926517391"/>
              </p:ext>
            </p:extLst>
          </p:nvPr>
        </p:nvGraphicFramePr>
        <p:xfrm>
          <a:off x="836279" y="4942167"/>
          <a:ext cx="9643030" cy="1381759"/>
        </p:xfrm>
        <a:graphic>
          <a:graphicData uri="http://schemas.openxmlformats.org/drawingml/2006/table">
            <a:tbl>
              <a:tblPr firstRow="1" bandRow="1">
                <a:tableStyleId>{BC89EF96-8CEA-46FF-86C4-4CE0E7609802}</a:tableStyleId>
              </a:tblPr>
              <a:tblGrid>
                <a:gridCol w="1365167">
                  <a:extLst>
                    <a:ext uri="{9D8B030D-6E8A-4147-A177-3AD203B41FA5}">
                      <a16:colId xmlns:a16="http://schemas.microsoft.com/office/drawing/2014/main" val="758028940"/>
                    </a:ext>
                  </a:extLst>
                </a:gridCol>
                <a:gridCol w="1365167">
                  <a:extLst>
                    <a:ext uri="{9D8B030D-6E8A-4147-A177-3AD203B41FA5}">
                      <a16:colId xmlns:a16="http://schemas.microsoft.com/office/drawing/2014/main" val="1107423637"/>
                    </a:ext>
                  </a:extLst>
                </a:gridCol>
                <a:gridCol w="1399297">
                  <a:extLst>
                    <a:ext uri="{9D8B030D-6E8A-4147-A177-3AD203B41FA5}">
                      <a16:colId xmlns:a16="http://schemas.microsoft.com/office/drawing/2014/main" val="2500592060"/>
                    </a:ext>
                  </a:extLst>
                </a:gridCol>
                <a:gridCol w="1399297">
                  <a:extLst>
                    <a:ext uri="{9D8B030D-6E8A-4147-A177-3AD203B41FA5}">
                      <a16:colId xmlns:a16="http://schemas.microsoft.com/office/drawing/2014/main" val="2604109984"/>
                    </a:ext>
                  </a:extLst>
                </a:gridCol>
                <a:gridCol w="1167217">
                  <a:extLst>
                    <a:ext uri="{9D8B030D-6E8A-4147-A177-3AD203B41FA5}">
                      <a16:colId xmlns:a16="http://schemas.microsoft.com/office/drawing/2014/main" val="614125002"/>
                    </a:ext>
                  </a:extLst>
                </a:gridCol>
                <a:gridCol w="1255916">
                  <a:extLst>
                    <a:ext uri="{9D8B030D-6E8A-4147-A177-3AD203B41FA5}">
                      <a16:colId xmlns:a16="http://schemas.microsoft.com/office/drawing/2014/main" val="1441566333"/>
                    </a:ext>
                  </a:extLst>
                </a:gridCol>
                <a:gridCol w="1690969">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r>
                        <a:rPr lang="en-US">
                          <a:solidFill>
                            <a:srgbClr val="000000"/>
                          </a:solidFill>
                        </a:rPr>
                        <a:t>Year 4   (FY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600043</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r>
                        <a:rPr lang="en-US">
                          <a:solidFill>
                            <a:srgbClr val="000000"/>
                          </a:solidFill>
                        </a:rPr>
                        <a:t>$96,000</a:t>
                      </a:r>
                    </a:p>
                  </a:txBody>
                  <a:tcPr/>
                </a:tc>
                <a:tc>
                  <a:txBody>
                    <a:bodyPr/>
                    <a:lstStyle/>
                    <a:p>
                      <a:r>
                        <a:rPr lang="en-US">
                          <a:solidFill>
                            <a:srgbClr val="000000"/>
                          </a:solidFill>
                        </a:rPr>
                        <a:t>$1,920,000</a:t>
                      </a:r>
                    </a:p>
                  </a:txBody>
                  <a:tcPr/>
                </a:tc>
                <a:tc>
                  <a:txBody>
                    <a:bodyPr/>
                    <a:lstStyle/>
                    <a:p>
                      <a:pPr lvl="0">
                        <a:buNone/>
                      </a:pPr>
                      <a:r>
                        <a:rPr lang="en-US">
                          <a:solidFill>
                            <a:srgbClr val="000000"/>
                          </a:solidFill>
                        </a:rPr>
                        <a:t>$2,016,000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6059971" y="1438060"/>
            <a:ext cx="4422994"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Replace and relocate water pipelines in difficult-to-access easements to a new alignment within a roadway and private driveway. </a:t>
            </a:r>
            <a:endParaRPr lang="en-US"/>
          </a:p>
          <a:p>
            <a:endParaRPr lang="en-US">
              <a:cs typeface="Calibri"/>
            </a:endParaRPr>
          </a:p>
          <a:p>
            <a:r>
              <a:rPr lang="en-US">
                <a:cs typeface="Calibri"/>
              </a:rPr>
              <a:t>Project Rationale: The pipeline has exceeded its useful life. Within this alignment there are several dead ends as well as sections of pipeline crossing private property. The proposed project would also remove a District asset from private property.</a:t>
            </a:r>
          </a:p>
          <a:p>
            <a:endParaRPr lang="en-US">
              <a:cs typeface="Calibri"/>
            </a:endParaRPr>
          </a:p>
          <a:p>
            <a:endParaRPr lang="en-US">
              <a:cs typeface="Calibri"/>
            </a:endParaRPr>
          </a:p>
        </p:txBody>
      </p:sp>
      <p:pic>
        <p:nvPicPr>
          <p:cNvPr id="3" name="Picture 2">
            <a:extLst>
              <a:ext uri="{FF2B5EF4-FFF2-40B4-BE49-F238E27FC236}">
                <a16:creationId xmlns:a16="http://schemas.microsoft.com/office/drawing/2014/main" id="{81BCF451-2CB3-0F5A-0F0A-0E09543BD338}"/>
              </a:ext>
            </a:extLst>
          </p:cNvPr>
          <p:cNvPicPr>
            <a:picLocks noChangeAspect="1"/>
          </p:cNvPicPr>
          <p:nvPr/>
        </p:nvPicPr>
        <p:blipFill rotWithShape="1">
          <a:blip r:embed="rId2"/>
          <a:srcRect r="10672" b="-337"/>
          <a:stretch/>
        </p:blipFill>
        <p:spPr>
          <a:xfrm>
            <a:off x="838247" y="1440461"/>
            <a:ext cx="4982160" cy="3297747"/>
          </a:xfrm>
          <a:prstGeom prst="rect">
            <a:avLst/>
          </a:prstGeom>
        </p:spPr>
      </p:pic>
    </p:spTree>
    <p:extLst>
      <p:ext uri="{BB962C8B-B14F-4D97-AF65-F5344CB8AC3E}">
        <p14:creationId xmlns:p14="http://schemas.microsoft.com/office/powerpoint/2010/main" val="4168646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p:txBody>
          <a:bodyPr>
            <a:normAutofit/>
          </a:bodyPr>
          <a:lstStyle/>
          <a:p>
            <a:r>
              <a:rPr lang="en-US">
                <a:latin typeface="Helvetica"/>
                <a:cs typeface="Helvetica"/>
              </a:rPr>
              <a:t>Rice Canyon Main Replacement (600061)</a:t>
            </a:r>
            <a:endParaRPr lang="en-US"/>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1529061383"/>
              </p:ext>
            </p:extLst>
          </p:nvPr>
        </p:nvGraphicFramePr>
        <p:xfrm>
          <a:off x="836279" y="4582101"/>
          <a:ext cx="9643024" cy="1381759"/>
        </p:xfrm>
        <a:graphic>
          <a:graphicData uri="http://schemas.openxmlformats.org/drawingml/2006/table">
            <a:tbl>
              <a:tblPr firstRow="1" bandRow="1">
                <a:tableStyleId>{BC89EF96-8CEA-46FF-86C4-4CE0E7609802}</a:tableStyleId>
              </a:tblPr>
              <a:tblGrid>
                <a:gridCol w="1365166">
                  <a:extLst>
                    <a:ext uri="{9D8B030D-6E8A-4147-A177-3AD203B41FA5}">
                      <a16:colId xmlns:a16="http://schemas.microsoft.com/office/drawing/2014/main" val="758028940"/>
                    </a:ext>
                  </a:extLst>
                </a:gridCol>
                <a:gridCol w="1365166">
                  <a:extLst>
                    <a:ext uri="{9D8B030D-6E8A-4147-A177-3AD203B41FA5}">
                      <a16:colId xmlns:a16="http://schemas.microsoft.com/office/drawing/2014/main" val="1107423637"/>
                    </a:ext>
                  </a:extLst>
                </a:gridCol>
                <a:gridCol w="1399296">
                  <a:extLst>
                    <a:ext uri="{9D8B030D-6E8A-4147-A177-3AD203B41FA5}">
                      <a16:colId xmlns:a16="http://schemas.microsoft.com/office/drawing/2014/main" val="2500592060"/>
                    </a:ext>
                  </a:extLst>
                </a:gridCol>
                <a:gridCol w="1399296">
                  <a:extLst>
                    <a:ext uri="{9D8B030D-6E8A-4147-A177-3AD203B41FA5}">
                      <a16:colId xmlns:a16="http://schemas.microsoft.com/office/drawing/2014/main" val="2604109984"/>
                    </a:ext>
                  </a:extLst>
                </a:gridCol>
                <a:gridCol w="1281043">
                  <a:extLst>
                    <a:ext uri="{9D8B030D-6E8A-4147-A177-3AD203B41FA5}">
                      <a16:colId xmlns:a16="http://schemas.microsoft.com/office/drawing/2014/main" val="614125002"/>
                    </a:ext>
                  </a:extLst>
                </a:gridCol>
                <a:gridCol w="1192954">
                  <a:extLst>
                    <a:ext uri="{9D8B030D-6E8A-4147-A177-3AD203B41FA5}">
                      <a16:colId xmlns:a16="http://schemas.microsoft.com/office/drawing/2014/main" val="1441566333"/>
                    </a:ext>
                  </a:extLst>
                </a:gridCol>
                <a:gridCol w="1640103">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a:t>
                      </a:r>
                    </a:p>
                    <a:p>
                      <a:pPr lvl="0">
                        <a:buNone/>
                      </a:pPr>
                      <a:r>
                        <a:rPr lang="en-US">
                          <a:solidFill>
                            <a:srgbClr val="000000"/>
                          </a:solidFill>
                        </a:rPr>
                        <a:t>(FY 26/27)</a:t>
                      </a:r>
                    </a:p>
                  </a:txBody>
                  <a:tcPr>
                    <a:noFill/>
                  </a:tcPr>
                </a:tc>
                <a:tc>
                  <a:txBody>
                    <a:bodyPr/>
                    <a:lstStyle/>
                    <a:p>
                      <a:r>
                        <a:rPr lang="en-US">
                          <a:solidFill>
                            <a:srgbClr val="000000"/>
                          </a:solidFill>
                        </a:rPr>
                        <a:t>Year 4</a:t>
                      </a:r>
                      <a:endParaRPr lang="en-US"/>
                    </a:p>
                    <a:p>
                      <a:pPr lvl="0">
                        <a:buNone/>
                      </a:pPr>
                      <a:r>
                        <a:rPr lang="en-US">
                          <a:solidFill>
                            <a:srgbClr val="000000"/>
                          </a:solidFill>
                        </a:rPr>
                        <a:t>(FY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600061</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r>
                        <a:rPr lang="en-US">
                          <a:solidFill>
                            <a:srgbClr val="000000"/>
                          </a:solidFill>
                        </a:rPr>
                        <a:t>$1,500,000</a:t>
                      </a:r>
                    </a:p>
                  </a:txBody>
                  <a:tcPr/>
                </a:tc>
                <a:tc>
                  <a:txBody>
                    <a:bodyPr/>
                    <a:lstStyle/>
                    <a:p>
                      <a:endParaRPr lang="en-US">
                        <a:solidFill>
                          <a:srgbClr val="000000"/>
                        </a:solidFill>
                      </a:endParaRPr>
                    </a:p>
                  </a:txBody>
                  <a:tcPr/>
                </a:tc>
                <a:tc>
                  <a:txBody>
                    <a:bodyPr/>
                    <a:lstStyle/>
                    <a:p>
                      <a:pPr lvl="0">
                        <a:buNone/>
                      </a:pPr>
                      <a:r>
                        <a:rPr lang="en-US">
                          <a:solidFill>
                            <a:srgbClr val="000000"/>
                          </a:solidFill>
                        </a:rPr>
                        <a:t>$1,500,000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6009730" y="1513422"/>
            <a:ext cx="4447051"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Replace 2,149 feet of 8-inch pipe on Rice Canyon Road, north of the Rice Canyon tank.</a:t>
            </a:r>
          </a:p>
          <a:p>
            <a:endParaRPr lang="en-US">
              <a:cs typeface="Calibri"/>
            </a:endParaRPr>
          </a:p>
          <a:p>
            <a:r>
              <a:rPr lang="en-US">
                <a:cs typeface="Calibri"/>
              </a:rPr>
              <a:t>Project Rationale: This pipeline has exceeded its useful life and has had seven (7) main breaks. Any main breaks in this area cause catastrophic damage to the road resulting in full lane closures for repairs.  </a:t>
            </a:r>
          </a:p>
          <a:p>
            <a:endParaRPr lang="en-US">
              <a:cs typeface="Calibri"/>
            </a:endParaRPr>
          </a:p>
          <a:p>
            <a:endParaRPr lang="en-US">
              <a:cs typeface="Calibri"/>
            </a:endParaRPr>
          </a:p>
        </p:txBody>
      </p:sp>
      <p:pic>
        <p:nvPicPr>
          <p:cNvPr id="3" name="Picture 2">
            <a:extLst>
              <a:ext uri="{FF2B5EF4-FFF2-40B4-BE49-F238E27FC236}">
                <a16:creationId xmlns:a16="http://schemas.microsoft.com/office/drawing/2014/main" id="{BC3D2A2B-8EE0-CC0F-6110-459EC166E409}"/>
              </a:ext>
            </a:extLst>
          </p:cNvPr>
          <p:cNvPicPr>
            <a:picLocks noChangeAspect="1"/>
          </p:cNvPicPr>
          <p:nvPr/>
        </p:nvPicPr>
        <p:blipFill rotWithShape="1">
          <a:blip r:embed="rId2"/>
          <a:srcRect r="7010" b="-402"/>
          <a:stretch/>
        </p:blipFill>
        <p:spPr>
          <a:xfrm>
            <a:off x="838552" y="1513260"/>
            <a:ext cx="4974446" cy="2770130"/>
          </a:xfrm>
          <a:prstGeom prst="rect">
            <a:avLst/>
          </a:prstGeom>
        </p:spPr>
      </p:pic>
    </p:spTree>
    <p:extLst>
      <p:ext uri="{BB962C8B-B14F-4D97-AF65-F5344CB8AC3E}">
        <p14:creationId xmlns:p14="http://schemas.microsoft.com/office/powerpoint/2010/main" val="31798491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p:txBody>
          <a:bodyPr>
            <a:normAutofit/>
          </a:bodyPr>
          <a:lstStyle/>
          <a:p>
            <a:r>
              <a:rPr lang="en-US">
                <a:latin typeface="Helvetica"/>
                <a:cs typeface="Helvetica"/>
              </a:rPr>
              <a:t>Pala Mesa Fairways Community (600067)</a:t>
            </a:r>
            <a:endParaRPr lang="en-US"/>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609594516"/>
              </p:ext>
            </p:extLst>
          </p:nvPr>
        </p:nvGraphicFramePr>
        <p:xfrm>
          <a:off x="836279" y="4531860"/>
          <a:ext cx="9643030" cy="1381759"/>
        </p:xfrm>
        <a:graphic>
          <a:graphicData uri="http://schemas.openxmlformats.org/drawingml/2006/table">
            <a:tbl>
              <a:tblPr firstRow="1" bandRow="1">
                <a:tableStyleId>{BC89EF96-8CEA-46FF-86C4-4CE0E7609802}</a:tableStyleId>
              </a:tblPr>
              <a:tblGrid>
                <a:gridCol w="1365167">
                  <a:extLst>
                    <a:ext uri="{9D8B030D-6E8A-4147-A177-3AD203B41FA5}">
                      <a16:colId xmlns:a16="http://schemas.microsoft.com/office/drawing/2014/main" val="758028940"/>
                    </a:ext>
                  </a:extLst>
                </a:gridCol>
                <a:gridCol w="1365167">
                  <a:extLst>
                    <a:ext uri="{9D8B030D-6E8A-4147-A177-3AD203B41FA5}">
                      <a16:colId xmlns:a16="http://schemas.microsoft.com/office/drawing/2014/main" val="1107423637"/>
                    </a:ext>
                  </a:extLst>
                </a:gridCol>
                <a:gridCol w="1399297">
                  <a:extLst>
                    <a:ext uri="{9D8B030D-6E8A-4147-A177-3AD203B41FA5}">
                      <a16:colId xmlns:a16="http://schemas.microsoft.com/office/drawing/2014/main" val="2500592060"/>
                    </a:ext>
                  </a:extLst>
                </a:gridCol>
                <a:gridCol w="1399297">
                  <a:extLst>
                    <a:ext uri="{9D8B030D-6E8A-4147-A177-3AD203B41FA5}">
                      <a16:colId xmlns:a16="http://schemas.microsoft.com/office/drawing/2014/main" val="2604109984"/>
                    </a:ext>
                  </a:extLst>
                </a:gridCol>
                <a:gridCol w="1167217">
                  <a:extLst>
                    <a:ext uri="{9D8B030D-6E8A-4147-A177-3AD203B41FA5}">
                      <a16:colId xmlns:a16="http://schemas.microsoft.com/office/drawing/2014/main" val="614125002"/>
                    </a:ext>
                  </a:extLst>
                </a:gridCol>
                <a:gridCol w="1285005">
                  <a:extLst>
                    <a:ext uri="{9D8B030D-6E8A-4147-A177-3AD203B41FA5}">
                      <a16:colId xmlns:a16="http://schemas.microsoft.com/office/drawing/2014/main" val="1441566333"/>
                    </a:ext>
                  </a:extLst>
                </a:gridCol>
                <a:gridCol w="1661880">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0000"/>
                          </a:solidFill>
                        </a:rPr>
                        <a:t>Year 4     (FY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600067</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r>
                        <a:rPr lang="en-US">
                          <a:solidFill>
                            <a:srgbClr val="000000"/>
                          </a:solidFill>
                        </a:rPr>
                        <a:t>$71,250</a:t>
                      </a:r>
                    </a:p>
                  </a:txBody>
                  <a:tcPr/>
                </a:tc>
                <a:tc>
                  <a:txBody>
                    <a:bodyPr/>
                    <a:lstStyle/>
                    <a:p>
                      <a:r>
                        <a:rPr lang="en-US">
                          <a:solidFill>
                            <a:srgbClr val="000000"/>
                          </a:solidFill>
                        </a:rPr>
                        <a:t>$2,500,000</a:t>
                      </a:r>
                    </a:p>
                  </a:txBody>
                  <a:tcPr/>
                </a:tc>
                <a:tc>
                  <a:txBody>
                    <a:bodyPr/>
                    <a:lstStyle/>
                    <a:p>
                      <a:pPr lvl="0">
                        <a:buNone/>
                      </a:pPr>
                      <a:r>
                        <a:rPr lang="en-US">
                          <a:solidFill>
                            <a:srgbClr val="000000"/>
                          </a:solidFill>
                        </a:rPr>
                        <a:t>$2,571,250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6099170" y="1488301"/>
            <a:ext cx="4411250"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Replace 1,500 feet of 8-inch pipe identified by the Condition Assessment as High Risk.</a:t>
            </a:r>
          </a:p>
          <a:p>
            <a:endParaRPr lang="en-US">
              <a:cs typeface="Calibri"/>
            </a:endParaRPr>
          </a:p>
          <a:p>
            <a:r>
              <a:rPr lang="en-US">
                <a:cs typeface="Calibri"/>
              </a:rPr>
              <a:t>Project Rationale:  This pipeline has exceeded its useful life and has experienced 14 mainline leaks. </a:t>
            </a:r>
          </a:p>
          <a:p>
            <a:endParaRPr lang="en-US">
              <a:cs typeface="Calibri"/>
            </a:endParaRPr>
          </a:p>
          <a:p>
            <a:endParaRPr lang="en-US">
              <a:cs typeface="Calibri"/>
            </a:endParaRPr>
          </a:p>
          <a:p>
            <a:endParaRPr lang="en-US">
              <a:cs typeface="Calibri"/>
            </a:endParaRPr>
          </a:p>
        </p:txBody>
      </p:sp>
      <p:pic>
        <p:nvPicPr>
          <p:cNvPr id="3" name="Picture 2">
            <a:extLst>
              <a:ext uri="{FF2B5EF4-FFF2-40B4-BE49-F238E27FC236}">
                <a16:creationId xmlns:a16="http://schemas.microsoft.com/office/drawing/2014/main" id="{09328A5D-514D-D600-05AC-147050FECDEC}"/>
              </a:ext>
            </a:extLst>
          </p:cNvPr>
          <p:cNvPicPr>
            <a:picLocks noChangeAspect="1"/>
          </p:cNvPicPr>
          <p:nvPr/>
        </p:nvPicPr>
        <p:blipFill rotWithShape="1">
          <a:blip r:embed="rId2"/>
          <a:srcRect l="1728" r="216" b="405"/>
          <a:stretch/>
        </p:blipFill>
        <p:spPr>
          <a:xfrm>
            <a:off x="840484" y="1488231"/>
            <a:ext cx="5003461" cy="2712161"/>
          </a:xfrm>
          <a:prstGeom prst="rect">
            <a:avLst/>
          </a:prstGeom>
        </p:spPr>
      </p:pic>
    </p:spTree>
    <p:extLst>
      <p:ext uri="{BB962C8B-B14F-4D97-AF65-F5344CB8AC3E}">
        <p14:creationId xmlns:p14="http://schemas.microsoft.com/office/powerpoint/2010/main" val="28185362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a:xfrm>
            <a:off x="747963" y="525463"/>
            <a:ext cx="10916652" cy="607890"/>
          </a:xfrm>
        </p:spPr>
        <p:txBody>
          <a:bodyPr>
            <a:normAutofit fontScale="90000"/>
          </a:bodyPr>
          <a:lstStyle/>
          <a:p>
            <a:r>
              <a:rPr lang="en-US">
                <a:latin typeface="Helvetica"/>
                <a:cs typeface="Helvetica"/>
              </a:rPr>
              <a:t>Sarah Ann Entire Community and Fallbrook Oaks Force Main, and Manhole Replacement (600068 and 530018)</a:t>
            </a:r>
            <a:endParaRPr lang="en-US"/>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1635589683"/>
              </p:ext>
            </p:extLst>
          </p:nvPr>
        </p:nvGraphicFramePr>
        <p:xfrm>
          <a:off x="869774" y="4850057"/>
          <a:ext cx="9643017" cy="1752598"/>
        </p:xfrm>
        <a:graphic>
          <a:graphicData uri="http://schemas.openxmlformats.org/drawingml/2006/table">
            <a:tbl>
              <a:tblPr firstRow="1" bandRow="1">
                <a:tableStyleId>{BC89EF96-8CEA-46FF-86C4-4CE0E7609802}</a:tableStyleId>
              </a:tblPr>
              <a:tblGrid>
                <a:gridCol w="1365165">
                  <a:extLst>
                    <a:ext uri="{9D8B030D-6E8A-4147-A177-3AD203B41FA5}">
                      <a16:colId xmlns:a16="http://schemas.microsoft.com/office/drawing/2014/main" val="758028940"/>
                    </a:ext>
                  </a:extLst>
                </a:gridCol>
                <a:gridCol w="1365165">
                  <a:extLst>
                    <a:ext uri="{9D8B030D-6E8A-4147-A177-3AD203B41FA5}">
                      <a16:colId xmlns:a16="http://schemas.microsoft.com/office/drawing/2014/main" val="1107423637"/>
                    </a:ext>
                  </a:extLst>
                </a:gridCol>
                <a:gridCol w="1399295">
                  <a:extLst>
                    <a:ext uri="{9D8B030D-6E8A-4147-A177-3AD203B41FA5}">
                      <a16:colId xmlns:a16="http://schemas.microsoft.com/office/drawing/2014/main" val="2500592060"/>
                    </a:ext>
                  </a:extLst>
                </a:gridCol>
                <a:gridCol w="1399295">
                  <a:extLst>
                    <a:ext uri="{9D8B030D-6E8A-4147-A177-3AD203B41FA5}">
                      <a16:colId xmlns:a16="http://schemas.microsoft.com/office/drawing/2014/main" val="2604109984"/>
                    </a:ext>
                  </a:extLst>
                </a:gridCol>
                <a:gridCol w="1153026">
                  <a:extLst>
                    <a:ext uri="{9D8B030D-6E8A-4147-A177-3AD203B41FA5}">
                      <a16:colId xmlns:a16="http://schemas.microsoft.com/office/drawing/2014/main" val="614125002"/>
                    </a:ext>
                  </a:extLst>
                </a:gridCol>
                <a:gridCol w="1363576">
                  <a:extLst>
                    <a:ext uri="{9D8B030D-6E8A-4147-A177-3AD203B41FA5}">
                      <a16:colId xmlns:a16="http://schemas.microsoft.com/office/drawing/2014/main" val="1441566333"/>
                    </a:ext>
                  </a:extLst>
                </a:gridCol>
                <a:gridCol w="1597495">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5</a:t>
                      </a:r>
                    </a:p>
                    <a:p>
                      <a:pPr lvl="0">
                        <a:buNone/>
                      </a:pPr>
                      <a:r>
                        <a:rPr lang="en-US">
                          <a:solidFill>
                            <a:srgbClr val="000000"/>
                          </a:solidFill>
                        </a:rPr>
                        <a:t>(FY 28/29) </a:t>
                      </a:r>
                    </a:p>
                  </a:txBody>
                  <a:tcPr>
                    <a:noFill/>
                  </a:tcPr>
                </a:tc>
                <a:tc>
                  <a:txBody>
                    <a:bodyPr/>
                    <a:lstStyle/>
                    <a:p>
                      <a:r>
                        <a:rPr lang="en-US">
                          <a:solidFill>
                            <a:srgbClr val="000000"/>
                          </a:solidFill>
                        </a:rPr>
                        <a:t>Year 6</a:t>
                      </a:r>
                    </a:p>
                    <a:p>
                      <a:pPr lvl="0">
                        <a:buNone/>
                      </a:pPr>
                      <a:r>
                        <a:rPr lang="en-US">
                          <a:solidFill>
                            <a:srgbClr val="000000"/>
                          </a:solidFill>
                        </a:rPr>
                        <a:t>(FY 29/30) </a:t>
                      </a:r>
                    </a:p>
                  </a:txBody>
                  <a:tcPr>
                    <a:noFill/>
                  </a:tcPr>
                </a:tc>
                <a:tc>
                  <a:txBody>
                    <a:bodyPr/>
                    <a:lstStyle/>
                    <a:p>
                      <a:r>
                        <a:rPr lang="en-US">
                          <a:solidFill>
                            <a:srgbClr val="000000"/>
                          </a:solidFill>
                        </a:rPr>
                        <a:t>Year 7</a:t>
                      </a:r>
                    </a:p>
                    <a:p>
                      <a:pPr lvl="0">
                        <a:buNone/>
                      </a:pPr>
                      <a:r>
                        <a:rPr lang="en-US">
                          <a:solidFill>
                            <a:srgbClr val="000000"/>
                          </a:solidFill>
                        </a:rPr>
                        <a:t>(FY 30/31)</a:t>
                      </a:r>
                    </a:p>
                  </a:txBody>
                  <a:tcPr>
                    <a:noFill/>
                  </a:tcPr>
                </a:tc>
                <a:tc>
                  <a:txBody>
                    <a:bodyPr/>
                    <a:lstStyle/>
                    <a:p>
                      <a:r>
                        <a:rPr lang="en-US">
                          <a:solidFill>
                            <a:srgbClr val="000000"/>
                          </a:solidFill>
                        </a:rPr>
                        <a:t>Year 8</a:t>
                      </a:r>
                    </a:p>
                    <a:p>
                      <a:pPr lvl="0">
                        <a:buNone/>
                      </a:pPr>
                      <a:r>
                        <a:rPr lang="en-US">
                          <a:solidFill>
                            <a:srgbClr val="000000"/>
                          </a:solidFill>
                        </a:rPr>
                        <a:t>(FY 31/32)</a:t>
                      </a:r>
                    </a:p>
                  </a:txBody>
                  <a:tcPr>
                    <a:noFill/>
                  </a:tcPr>
                </a:tc>
                <a:tc>
                  <a:txBody>
                    <a:bodyPr/>
                    <a:lstStyle/>
                    <a:p>
                      <a:r>
                        <a:rPr lang="en-US">
                          <a:solidFill>
                            <a:srgbClr val="000000"/>
                          </a:solidFill>
                        </a:rPr>
                        <a:t>Year 9</a:t>
                      </a:r>
                    </a:p>
                    <a:p>
                      <a:pPr lvl="0">
                        <a:buNone/>
                      </a:pPr>
                      <a:r>
                        <a:rPr lang="en-US">
                          <a:solidFill>
                            <a:srgbClr val="000000"/>
                          </a:solidFill>
                        </a:rPr>
                        <a:t>(FY 32/33)</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600068</a:t>
                      </a:r>
                    </a:p>
                  </a:txBody>
                  <a:tcPr/>
                </a:tc>
                <a:tc>
                  <a:txBody>
                    <a:bodyPr/>
                    <a:lstStyle/>
                    <a:p>
                      <a:r>
                        <a:rPr lang="en-US">
                          <a:solidFill>
                            <a:srgbClr val="000000"/>
                          </a:solidFill>
                        </a:rPr>
                        <a:t>$200,000</a:t>
                      </a:r>
                    </a:p>
                  </a:txBody>
                  <a:tcPr/>
                </a:tc>
                <a:tc>
                  <a:txBody>
                    <a:bodyPr/>
                    <a:lstStyle/>
                    <a:p>
                      <a:r>
                        <a:rPr lang="en-US">
                          <a:solidFill>
                            <a:srgbClr val="000000"/>
                          </a:solidFill>
                        </a:rPr>
                        <a:t>$4,000,000</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pPr lvl="0">
                        <a:buNone/>
                      </a:pPr>
                      <a:r>
                        <a:rPr lang="en-US">
                          <a:solidFill>
                            <a:srgbClr val="000000"/>
                          </a:solidFill>
                        </a:rPr>
                        <a:t>$4,200,000</a:t>
                      </a:r>
                    </a:p>
                  </a:txBody>
                  <a:tcPr/>
                </a:tc>
                <a:extLst>
                  <a:ext uri="{0D108BD9-81ED-4DB2-BD59-A6C34878D82A}">
                    <a16:rowId xmlns:a16="http://schemas.microsoft.com/office/drawing/2014/main" val="1419032601"/>
                  </a:ext>
                </a:extLst>
              </a:tr>
              <a:tr h="370839">
                <a:tc>
                  <a:txBody>
                    <a:bodyPr/>
                    <a:lstStyle/>
                    <a:p>
                      <a:pPr lvl="0">
                        <a:buNone/>
                      </a:pPr>
                      <a:r>
                        <a:rPr lang="en-US">
                          <a:solidFill>
                            <a:srgbClr val="000000"/>
                          </a:solidFill>
                        </a:rPr>
                        <a:t>530018</a:t>
                      </a:r>
                    </a:p>
                  </a:txBody>
                  <a:tcPr/>
                </a:tc>
                <a:tc>
                  <a:txBody>
                    <a:bodyPr/>
                    <a:lstStyle/>
                    <a:p>
                      <a:pPr lvl="0">
                        <a:buNone/>
                      </a:pPr>
                      <a:endParaRPr lang="en-US">
                        <a:solidFill>
                          <a:srgbClr val="000000"/>
                        </a:solidFill>
                      </a:endParaRPr>
                    </a:p>
                  </a:txBody>
                  <a:tcPr/>
                </a:tc>
                <a:tc>
                  <a:txBody>
                    <a:bodyPr/>
                    <a:lstStyle/>
                    <a:p>
                      <a:pPr lvl="0">
                        <a:buNone/>
                      </a:pPr>
                      <a:r>
                        <a:rPr lang="en-US">
                          <a:solidFill>
                            <a:srgbClr val="000000"/>
                          </a:solidFill>
                        </a:rPr>
                        <a:t>$1,650,000</a:t>
                      </a:r>
                    </a:p>
                  </a:txBody>
                  <a:tcPr/>
                </a:tc>
                <a:tc>
                  <a:txBody>
                    <a:bodyPr/>
                    <a:lstStyle/>
                    <a:p>
                      <a:pPr lvl="0">
                        <a:buNone/>
                      </a:pPr>
                      <a:endParaRPr lang="en-US">
                        <a:solidFill>
                          <a:srgbClr val="000000"/>
                        </a:solidFill>
                      </a:endParaRPr>
                    </a:p>
                  </a:txBody>
                  <a:tcPr/>
                </a:tc>
                <a:tc>
                  <a:txBody>
                    <a:bodyPr/>
                    <a:lstStyle/>
                    <a:p>
                      <a:pPr lvl="0">
                        <a:buNone/>
                      </a:pPr>
                      <a:endParaRPr lang="en-US">
                        <a:solidFill>
                          <a:srgbClr val="000000"/>
                        </a:solidFill>
                      </a:endParaRPr>
                    </a:p>
                  </a:txBody>
                  <a:tcPr/>
                </a:tc>
                <a:tc>
                  <a:txBody>
                    <a:bodyPr/>
                    <a:lstStyle/>
                    <a:p>
                      <a:pPr lvl="0">
                        <a:buNone/>
                      </a:pPr>
                      <a:endParaRPr lang="en-US">
                        <a:solidFill>
                          <a:srgbClr val="000000"/>
                        </a:solidFill>
                      </a:endParaRPr>
                    </a:p>
                  </a:txBody>
                  <a:tcPr/>
                </a:tc>
                <a:tc>
                  <a:txBody>
                    <a:bodyPr/>
                    <a:lstStyle/>
                    <a:p>
                      <a:pPr lvl="0">
                        <a:buNone/>
                      </a:pPr>
                      <a:r>
                        <a:rPr lang="en-US">
                          <a:solidFill>
                            <a:srgbClr val="000000"/>
                          </a:solidFill>
                        </a:rPr>
                        <a:t>$1,650,000</a:t>
                      </a:r>
                    </a:p>
                  </a:txBody>
                  <a:tcPr/>
                </a:tc>
                <a:extLst>
                  <a:ext uri="{0D108BD9-81ED-4DB2-BD59-A6C34878D82A}">
                    <a16:rowId xmlns:a16="http://schemas.microsoft.com/office/drawing/2014/main" val="112072604"/>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4787314" y="1421943"/>
            <a:ext cx="5724020"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Replace pumps, suction piping, manholes, electrical, motor controls, and 800 feet of 6-inch force main at Fallbrook Oaks Lift Station. Additionally, the  8-inch water line will be replaced within Sarah Ann community. </a:t>
            </a:r>
            <a:endParaRPr lang="en-US"/>
          </a:p>
          <a:p>
            <a:endParaRPr lang="en-US">
              <a:cs typeface="Calibri"/>
            </a:endParaRPr>
          </a:p>
          <a:p>
            <a:r>
              <a:rPr lang="en-US">
                <a:cs typeface="Calibri"/>
              </a:rPr>
              <a:t>Project Rationale: The existing lift station is obsolete. The existing force main alignment runs adjacent to channel. The existing pipeline for the entire community has experienced 26 mainline leaks. </a:t>
            </a:r>
          </a:p>
          <a:p>
            <a:endParaRPr lang="en-US">
              <a:cs typeface="Calibri"/>
            </a:endParaRPr>
          </a:p>
          <a:p>
            <a:endParaRPr lang="en-US">
              <a:cs typeface="Calibri"/>
            </a:endParaRPr>
          </a:p>
        </p:txBody>
      </p:sp>
      <p:pic>
        <p:nvPicPr>
          <p:cNvPr id="6" name="Picture 5">
            <a:extLst>
              <a:ext uri="{FF2B5EF4-FFF2-40B4-BE49-F238E27FC236}">
                <a16:creationId xmlns:a16="http://schemas.microsoft.com/office/drawing/2014/main" id="{27D5219A-4E41-A586-611C-4530076C1243}"/>
              </a:ext>
            </a:extLst>
          </p:cNvPr>
          <p:cNvPicPr>
            <a:picLocks noChangeAspect="1"/>
          </p:cNvPicPr>
          <p:nvPr/>
        </p:nvPicPr>
        <p:blipFill>
          <a:blip r:embed="rId2"/>
          <a:stretch>
            <a:fillRect/>
          </a:stretch>
        </p:blipFill>
        <p:spPr>
          <a:xfrm>
            <a:off x="868488" y="1421614"/>
            <a:ext cx="3694634" cy="3354993"/>
          </a:xfrm>
          <a:prstGeom prst="rect">
            <a:avLst/>
          </a:prstGeom>
        </p:spPr>
      </p:pic>
    </p:spTree>
    <p:extLst>
      <p:ext uri="{BB962C8B-B14F-4D97-AF65-F5344CB8AC3E}">
        <p14:creationId xmlns:p14="http://schemas.microsoft.com/office/powerpoint/2010/main" val="23415940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p:txBody>
          <a:bodyPr>
            <a:normAutofit/>
          </a:bodyPr>
          <a:lstStyle/>
          <a:p>
            <a:r>
              <a:rPr lang="en-US">
                <a:latin typeface="Helvetica"/>
                <a:cs typeface="Helvetica"/>
              </a:rPr>
              <a:t>Thibido Water Main Replacement (600066)</a:t>
            </a:r>
            <a:endParaRPr lang="en-US"/>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321087668"/>
              </p:ext>
            </p:extLst>
          </p:nvPr>
        </p:nvGraphicFramePr>
        <p:xfrm>
          <a:off x="836279" y="4833310"/>
          <a:ext cx="9643024" cy="1381759"/>
        </p:xfrm>
        <a:graphic>
          <a:graphicData uri="http://schemas.openxmlformats.org/drawingml/2006/table">
            <a:tbl>
              <a:tblPr firstRow="1" bandRow="1">
                <a:tableStyleId>{BC89EF96-8CEA-46FF-86C4-4CE0E7609802}</a:tableStyleId>
              </a:tblPr>
              <a:tblGrid>
                <a:gridCol w="1365166">
                  <a:extLst>
                    <a:ext uri="{9D8B030D-6E8A-4147-A177-3AD203B41FA5}">
                      <a16:colId xmlns:a16="http://schemas.microsoft.com/office/drawing/2014/main" val="758028940"/>
                    </a:ext>
                  </a:extLst>
                </a:gridCol>
                <a:gridCol w="1365166">
                  <a:extLst>
                    <a:ext uri="{9D8B030D-6E8A-4147-A177-3AD203B41FA5}">
                      <a16:colId xmlns:a16="http://schemas.microsoft.com/office/drawing/2014/main" val="1107423637"/>
                    </a:ext>
                  </a:extLst>
                </a:gridCol>
                <a:gridCol w="1399296">
                  <a:extLst>
                    <a:ext uri="{9D8B030D-6E8A-4147-A177-3AD203B41FA5}">
                      <a16:colId xmlns:a16="http://schemas.microsoft.com/office/drawing/2014/main" val="2500592060"/>
                    </a:ext>
                  </a:extLst>
                </a:gridCol>
                <a:gridCol w="1399296">
                  <a:extLst>
                    <a:ext uri="{9D8B030D-6E8A-4147-A177-3AD203B41FA5}">
                      <a16:colId xmlns:a16="http://schemas.microsoft.com/office/drawing/2014/main" val="2604109984"/>
                    </a:ext>
                  </a:extLst>
                </a:gridCol>
                <a:gridCol w="1281043">
                  <a:extLst>
                    <a:ext uri="{9D8B030D-6E8A-4147-A177-3AD203B41FA5}">
                      <a16:colId xmlns:a16="http://schemas.microsoft.com/office/drawing/2014/main" val="614125002"/>
                    </a:ext>
                  </a:extLst>
                </a:gridCol>
                <a:gridCol w="1312697">
                  <a:extLst>
                    <a:ext uri="{9D8B030D-6E8A-4147-A177-3AD203B41FA5}">
                      <a16:colId xmlns:a16="http://schemas.microsoft.com/office/drawing/2014/main" val="1441566333"/>
                    </a:ext>
                  </a:extLst>
                </a:gridCol>
                <a:gridCol w="1520360">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6 </a:t>
                      </a:r>
                    </a:p>
                    <a:p>
                      <a:pPr lvl="0">
                        <a:buNone/>
                      </a:pPr>
                      <a:r>
                        <a:rPr lang="en-US">
                          <a:solidFill>
                            <a:srgbClr val="000000"/>
                          </a:solidFill>
                        </a:rPr>
                        <a:t>(FY 29/30) </a:t>
                      </a:r>
                    </a:p>
                  </a:txBody>
                  <a:tcPr>
                    <a:noFill/>
                  </a:tcPr>
                </a:tc>
                <a:tc>
                  <a:txBody>
                    <a:bodyPr/>
                    <a:lstStyle/>
                    <a:p>
                      <a:r>
                        <a:rPr lang="en-US">
                          <a:solidFill>
                            <a:srgbClr val="000000"/>
                          </a:solidFill>
                        </a:rPr>
                        <a:t>Year 7 </a:t>
                      </a:r>
                    </a:p>
                    <a:p>
                      <a:pPr lvl="0">
                        <a:buNone/>
                      </a:pPr>
                      <a:r>
                        <a:rPr lang="en-US">
                          <a:solidFill>
                            <a:srgbClr val="000000"/>
                          </a:solidFill>
                        </a:rPr>
                        <a:t>(FY 30/31) </a:t>
                      </a:r>
                    </a:p>
                  </a:txBody>
                  <a:tcPr>
                    <a:noFill/>
                  </a:tcPr>
                </a:tc>
                <a:tc>
                  <a:txBody>
                    <a:bodyPr/>
                    <a:lstStyle/>
                    <a:p>
                      <a:r>
                        <a:rPr lang="en-US">
                          <a:solidFill>
                            <a:srgbClr val="000000"/>
                          </a:solidFill>
                        </a:rPr>
                        <a:t>Year 8</a:t>
                      </a:r>
                    </a:p>
                    <a:p>
                      <a:pPr lvl="0">
                        <a:buNone/>
                      </a:pPr>
                      <a:r>
                        <a:rPr lang="en-US">
                          <a:solidFill>
                            <a:srgbClr val="000000"/>
                          </a:solidFill>
                        </a:rPr>
                        <a:t>(FY 31/32)</a:t>
                      </a:r>
                    </a:p>
                  </a:txBody>
                  <a:tcPr>
                    <a:noFill/>
                  </a:tcPr>
                </a:tc>
                <a:tc>
                  <a:txBody>
                    <a:bodyPr/>
                    <a:lstStyle/>
                    <a:p>
                      <a:r>
                        <a:rPr lang="en-US">
                          <a:solidFill>
                            <a:srgbClr val="000000"/>
                          </a:solidFill>
                        </a:rPr>
                        <a:t>Year 9 </a:t>
                      </a:r>
                      <a:endParaRPr lang="en-US"/>
                    </a:p>
                    <a:p>
                      <a:pPr lvl="0">
                        <a:buNone/>
                      </a:pPr>
                      <a:r>
                        <a:rPr lang="en-US">
                          <a:solidFill>
                            <a:srgbClr val="000000"/>
                          </a:solidFill>
                        </a:rPr>
                        <a:t>(FY 32/33)</a:t>
                      </a:r>
                    </a:p>
                  </a:txBody>
                  <a:tcPr>
                    <a:noFill/>
                  </a:tcPr>
                </a:tc>
                <a:tc>
                  <a:txBody>
                    <a:bodyPr/>
                    <a:lstStyle/>
                    <a:p>
                      <a:r>
                        <a:rPr lang="en-US">
                          <a:solidFill>
                            <a:srgbClr val="000000"/>
                          </a:solidFill>
                        </a:rPr>
                        <a:t>Year 10 </a:t>
                      </a:r>
                    </a:p>
                    <a:p>
                      <a:pPr lvl="0">
                        <a:buNone/>
                      </a:pPr>
                      <a:r>
                        <a:rPr lang="en-US">
                          <a:solidFill>
                            <a:srgbClr val="000000"/>
                          </a:solidFill>
                        </a:rPr>
                        <a:t>(FY 33/34)</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600066</a:t>
                      </a:r>
                    </a:p>
                  </a:txBody>
                  <a:tcPr/>
                </a:tc>
                <a:tc>
                  <a:txBody>
                    <a:bodyPr/>
                    <a:lstStyle/>
                    <a:p>
                      <a:r>
                        <a:rPr lang="en-US">
                          <a:solidFill>
                            <a:srgbClr val="000000"/>
                          </a:solidFill>
                        </a:rPr>
                        <a:t>$700,000</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pPr lvl="0">
                        <a:buNone/>
                      </a:pPr>
                      <a:r>
                        <a:rPr lang="en-US">
                          <a:solidFill>
                            <a:srgbClr val="000000"/>
                          </a:solidFill>
                        </a:rPr>
                        <a:t>$700,000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6048928" y="1496675"/>
            <a:ext cx="4428482"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Replace 940 feet of 6-inch pipe identified in the Condition Assessment as High Risk.</a:t>
            </a:r>
          </a:p>
          <a:p>
            <a:endParaRPr lang="en-US">
              <a:cs typeface="Calibri"/>
            </a:endParaRPr>
          </a:p>
          <a:p>
            <a:r>
              <a:rPr lang="en-US">
                <a:cs typeface="Calibri"/>
              </a:rPr>
              <a:t>Project Rationale: </a:t>
            </a:r>
            <a:r>
              <a:rPr lang="en-US">
                <a:ea typeface="+mn-lt"/>
                <a:cs typeface="+mn-lt"/>
              </a:rPr>
              <a:t>The project will prevent future costs associated with leaks or main breaks and reduce service interruptions</a:t>
            </a:r>
            <a:r>
              <a:rPr lang="en-US" sz="1600">
                <a:ea typeface="+mn-lt"/>
                <a:cs typeface="+mn-lt"/>
              </a:rPr>
              <a:t>. </a:t>
            </a:r>
            <a:r>
              <a:rPr lang="en-US">
                <a:ea typeface="+mn-lt"/>
                <a:cs typeface="+mn-lt"/>
              </a:rPr>
              <a:t>Ingress/egress does not accommodate vehicles or heavy equipment. </a:t>
            </a:r>
          </a:p>
          <a:p>
            <a:endParaRPr lang="en-US">
              <a:cs typeface="Calibri"/>
            </a:endParaRPr>
          </a:p>
          <a:p>
            <a:endParaRPr lang="en-US">
              <a:cs typeface="Calibri"/>
            </a:endParaRPr>
          </a:p>
          <a:p>
            <a:endParaRPr lang="en-US">
              <a:cs typeface="Calibri"/>
            </a:endParaRPr>
          </a:p>
          <a:p>
            <a:endParaRPr lang="en-US">
              <a:cs typeface="Calibri"/>
            </a:endParaRPr>
          </a:p>
        </p:txBody>
      </p:sp>
      <p:pic>
        <p:nvPicPr>
          <p:cNvPr id="3" name="Picture 2">
            <a:extLst>
              <a:ext uri="{FF2B5EF4-FFF2-40B4-BE49-F238E27FC236}">
                <a16:creationId xmlns:a16="http://schemas.microsoft.com/office/drawing/2014/main" id="{E29A48A1-88C4-B748-CA64-712294153F2E}"/>
              </a:ext>
            </a:extLst>
          </p:cNvPr>
          <p:cNvPicPr>
            <a:picLocks noChangeAspect="1"/>
          </p:cNvPicPr>
          <p:nvPr/>
        </p:nvPicPr>
        <p:blipFill rotWithShape="1">
          <a:blip r:embed="rId2"/>
          <a:srcRect l="-39" r="14867" b="365"/>
          <a:stretch/>
        </p:blipFill>
        <p:spPr>
          <a:xfrm>
            <a:off x="836279" y="1492603"/>
            <a:ext cx="5017084" cy="3005734"/>
          </a:xfrm>
          <a:prstGeom prst="rect">
            <a:avLst/>
          </a:prstGeom>
        </p:spPr>
      </p:pic>
    </p:spTree>
    <p:extLst>
      <p:ext uri="{BB962C8B-B14F-4D97-AF65-F5344CB8AC3E}">
        <p14:creationId xmlns:p14="http://schemas.microsoft.com/office/powerpoint/2010/main" val="23155165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a:xfrm>
            <a:off x="838200" y="505191"/>
            <a:ext cx="10515600" cy="607890"/>
          </a:xfrm>
        </p:spPr>
        <p:txBody>
          <a:bodyPr>
            <a:normAutofit fontScale="90000"/>
          </a:bodyPr>
          <a:lstStyle/>
          <a:p>
            <a:r>
              <a:rPr lang="en-US">
                <a:latin typeface="Helvetica"/>
                <a:cs typeface="Helvetica"/>
              </a:rPr>
              <a:t>North Feeder and Rainbow Hills Water Line Replacements (600051)</a:t>
            </a:r>
            <a:endParaRPr lang="en-US"/>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1384161043"/>
              </p:ext>
            </p:extLst>
          </p:nvPr>
        </p:nvGraphicFramePr>
        <p:xfrm>
          <a:off x="836279" y="4364386"/>
          <a:ext cx="9643024" cy="1381758"/>
        </p:xfrm>
        <a:graphic>
          <a:graphicData uri="http://schemas.openxmlformats.org/drawingml/2006/table">
            <a:tbl>
              <a:tblPr firstRow="1" bandRow="1">
                <a:tableStyleId>{BC89EF96-8CEA-46FF-86C4-4CE0E7609802}</a:tableStyleId>
              </a:tblPr>
              <a:tblGrid>
                <a:gridCol w="1365166">
                  <a:extLst>
                    <a:ext uri="{9D8B030D-6E8A-4147-A177-3AD203B41FA5}">
                      <a16:colId xmlns:a16="http://schemas.microsoft.com/office/drawing/2014/main" val="758028940"/>
                    </a:ext>
                  </a:extLst>
                </a:gridCol>
                <a:gridCol w="1365166">
                  <a:extLst>
                    <a:ext uri="{9D8B030D-6E8A-4147-A177-3AD203B41FA5}">
                      <a16:colId xmlns:a16="http://schemas.microsoft.com/office/drawing/2014/main" val="1107423637"/>
                    </a:ext>
                  </a:extLst>
                </a:gridCol>
                <a:gridCol w="1399296">
                  <a:extLst>
                    <a:ext uri="{9D8B030D-6E8A-4147-A177-3AD203B41FA5}">
                      <a16:colId xmlns:a16="http://schemas.microsoft.com/office/drawing/2014/main" val="2500592060"/>
                    </a:ext>
                  </a:extLst>
                </a:gridCol>
                <a:gridCol w="1399296">
                  <a:extLst>
                    <a:ext uri="{9D8B030D-6E8A-4147-A177-3AD203B41FA5}">
                      <a16:colId xmlns:a16="http://schemas.microsoft.com/office/drawing/2014/main" val="2604109984"/>
                    </a:ext>
                  </a:extLst>
                </a:gridCol>
                <a:gridCol w="1314173">
                  <a:extLst>
                    <a:ext uri="{9D8B030D-6E8A-4147-A177-3AD203B41FA5}">
                      <a16:colId xmlns:a16="http://schemas.microsoft.com/office/drawing/2014/main" val="614125002"/>
                    </a:ext>
                  </a:extLst>
                </a:gridCol>
                <a:gridCol w="1148938">
                  <a:extLst>
                    <a:ext uri="{9D8B030D-6E8A-4147-A177-3AD203B41FA5}">
                      <a16:colId xmlns:a16="http://schemas.microsoft.com/office/drawing/2014/main" val="1441566333"/>
                    </a:ext>
                  </a:extLst>
                </a:gridCol>
                <a:gridCol w="1650989">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38">
                <a:tc>
                  <a:txBody>
                    <a:bodyPr/>
                    <a:lstStyle/>
                    <a:p>
                      <a:pPr lvl="0">
                        <a:buNone/>
                      </a:pPr>
                      <a:r>
                        <a:rPr lang="en-US" sz="1700" b="0" i="0" u="none" strike="noStrike" noProof="0">
                          <a:solidFill>
                            <a:srgbClr val="000000"/>
                          </a:solidFill>
                          <a:latin typeface="Calibri"/>
                        </a:rPr>
                        <a:t>Project </a:t>
                      </a:r>
                      <a:endParaRPr lang="en-US"/>
                    </a:p>
                  </a:txBody>
                  <a:tcPr>
                    <a:noFill/>
                  </a:tcPr>
                </a:tc>
                <a:tc>
                  <a:txBody>
                    <a:bodyPr/>
                    <a:lstStyle/>
                    <a:p>
                      <a:r>
                        <a:rPr lang="en-US">
                          <a:solidFill>
                            <a:srgbClr val="000000"/>
                          </a:solidFill>
                        </a:rPr>
                        <a:t>Year 6 </a:t>
                      </a:r>
                    </a:p>
                    <a:p>
                      <a:pPr lvl="0">
                        <a:buNone/>
                      </a:pPr>
                      <a:r>
                        <a:rPr lang="en-US">
                          <a:solidFill>
                            <a:srgbClr val="000000"/>
                          </a:solidFill>
                        </a:rPr>
                        <a:t>(FY 29/30) </a:t>
                      </a:r>
                    </a:p>
                  </a:txBody>
                  <a:tcPr>
                    <a:noFill/>
                  </a:tcPr>
                </a:tc>
                <a:tc>
                  <a:txBody>
                    <a:bodyPr/>
                    <a:lstStyle/>
                    <a:p>
                      <a:r>
                        <a:rPr lang="en-US">
                          <a:solidFill>
                            <a:srgbClr val="000000"/>
                          </a:solidFill>
                        </a:rPr>
                        <a:t>Year 7</a:t>
                      </a:r>
                    </a:p>
                    <a:p>
                      <a:pPr lvl="0">
                        <a:buNone/>
                      </a:pPr>
                      <a:r>
                        <a:rPr lang="en-US">
                          <a:solidFill>
                            <a:srgbClr val="000000"/>
                          </a:solidFill>
                        </a:rPr>
                        <a:t>(FY 30/31) </a:t>
                      </a:r>
                    </a:p>
                  </a:txBody>
                  <a:tcPr>
                    <a:noFill/>
                  </a:tcPr>
                </a:tc>
                <a:tc>
                  <a:txBody>
                    <a:bodyPr/>
                    <a:lstStyle/>
                    <a:p>
                      <a:r>
                        <a:rPr lang="en-US">
                          <a:solidFill>
                            <a:srgbClr val="000000"/>
                          </a:solidFill>
                        </a:rPr>
                        <a:t>Year 8</a:t>
                      </a:r>
                    </a:p>
                    <a:p>
                      <a:pPr lvl="0">
                        <a:buNone/>
                      </a:pPr>
                      <a:r>
                        <a:rPr lang="en-US">
                          <a:solidFill>
                            <a:srgbClr val="000000"/>
                          </a:solidFill>
                        </a:rPr>
                        <a:t>(FY 31/32)</a:t>
                      </a:r>
                    </a:p>
                  </a:txBody>
                  <a:tcPr>
                    <a:noFill/>
                  </a:tcPr>
                </a:tc>
                <a:tc>
                  <a:txBody>
                    <a:bodyPr/>
                    <a:lstStyle/>
                    <a:p>
                      <a:pPr lvl="0">
                        <a:buNone/>
                      </a:pPr>
                      <a:r>
                        <a:rPr lang="en-US" sz="1800" b="0" i="0" u="none" strike="noStrike" noProof="0">
                          <a:solidFill>
                            <a:srgbClr val="000000"/>
                          </a:solidFill>
                          <a:latin typeface="+mn-lt"/>
                        </a:rPr>
                        <a:t>Year 9</a:t>
                      </a:r>
                    </a:p>
                    <a:p>
                      <a:pPr lvl="0">
                        <a:buNone/>
                      </a:pPr>
                      <a:r>
                        <a:rPr lang="en-US" sz="1800" b="0" i="0" u="none" strike="noStrike" noProof="0">
                          <a:solidFill>
                            <a:srgbClr val="000000"/>
                          </a:solidFill>
                          <a:latin typeface="+mn-lt"/>
                        </a:rPr>
                        <a:t>(FY 32/33)</a:t>
                      </a:r>
                      <a:endParaRPr lang="en-US"/>
                    </a:p>
                  </a:txBody>
                  <a:tcPr>
                    <a:noFill/>
                  </a:tcPr>
                </a:tc>
                <a:tc>
                  <a:txBody>
                    <a:bodyPr/>
                    <a:lstStyle/>
                    <a:p>
                      <a:r>
                        <a:rPr lang="en-US">
                          <a:solidFill>
                            <a:srgbClr val="000000"/>
                          </a:solidFill>
                        </a:rPr>
                        <a:t>Year 10</a:t>
                      </a:r>
                    </a:p>
                    <a:p>
                      <a:pPr lvl="0">
                        <a:buNone/>
                      </a:pPr>
                      <a:r>
                        <a:rPr lang="en-US">
                          <a:solidFill>
                            <a:srgbClr val="000000"/>
                          </a:solidFill>
                        </a:rPr>
                        <a:t>(FY 33/34)</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3513855132"/>
                  </a:ext>
                </a:extLst>
              </a:tr>
              <a:tr h="370839">
                <a:tc>
                  <a:txBody>
                    <a:bodyPr/>
                    <a:lstStyle/>
                    <a:p>
                      <a:pPr lvl="0">
                        <a:buNone/>
                      </a:pPr>
                      <a:r>
                        <a:rPr lang="en-US" sz="1700" b="0" i="0" u="none" strike="noStrike" noProof="0">
                          <a:solidFill>
                            <a:srgbClr val="000000"/>
                          </a:solidFill>
                          <a:latin typeface="Calibri"/>
                        </a:rPr>
                        <a:t>600051</a:t>
                      </a:r>
                      <a:endParaRPr lang="en-US"/>
                    </a:p>
                  </a:txBody>
                  <a:tcPr>
                    <a:noFill/>
                  </a:tcPr>
                </a:tc>
                <a:tc>
                  <a:txBody>
                    <a:bodyPr/>
                    <a:lstStyle/>
                    <a:p>
                      <a:endParaRPr lang="en-US">
                        <a:solidFill>
                          <a:srgbClr val="000000"/>
                        </a:solidFill>
                      </a:endParaRPr>
                    </a:p>
                  </a:txBody>
                  <a:tcPr>
                    <a:noFill/>
                  </a:tcPr>
                </a:tc>
                <a:tc>
                  <a:txBody>
                    <a:bodyPr/>
                    <a:lstStyle/>
                    <a:p>
                      <a:r>
                        <a:rPr lang="en-US">
                          <a:solidFill>
                            <a:srgbClr val="000000"/>
                          </a:solidFill>
                        </a:rPr>
                        <a:t>$150,000</a:t>
                      </a:r>
                    </a:p>
                  </a:txBody>
                  <a:tcPr>
                    <a:noFill/>
                  </a:tcPr>
                </a:tc>
                <a:tc>
                  <a:txBody>
                    <a:bodyPr/>
                    <a:lstStyle/>
                    <a:p>
                      <a:r>
                        <a:rPr lang="en-US">
                          <a:solidFill>
                            <a:srgbClr val="000000"/>
                          </a:solidFill>
                        </a:rPr>
                        <a:t>$1,850,000</a:t>
                      </a:r>
                    </a:p>
                  </a:txBody>
                  <a:tcPr>
                    <a:noFill/>
                  </a:tcPr>
                </a:tc>
                <a:tc>
                  <a:txBody>
                    <a:bodyPr/>
                    <a:lstStyle/>
                    <a:p>
                      <a:endParaRPr lang="en-US">
                        <a:solidFill>
                          <a:srgbClr val="000000"/>
                        </a:solidFill>
                      </a:endParaRPr>
                    </a:p>
                  </a:txBody>
                  <a:tcPr>
                    <a:noFill/>
                  </a:tcPr>
                </a:tc>
                <a:tc>
                  <a:txBody>
                    <a:bodyPr/>
                    <a:lstStyle/>
                    <a:p>
                      <a:endParaRPr lang="en-US">
                        <a:solidFill>
                          <a:srgbClr val="000000"/>
                        </a:solidFill>
                      </a:endParaRPr>
                    </a:p>
                  </a:txBody>
                  <a:tcPr>
                    <a:noFill/>
                  </a:tcPr>
                </a:tc>
                <a:tc>
                  <a:txBody>
                    <a:bodyPr/>
                    <a:lstStyle/>
                    <a:p>
                      <a:pPr lvl="0">
                        <a:buNone/>
                      </a:pPr>
                      <a:r>
                        <a:rPr lang="en-US">
                          <a:solidFill>
                            <a:srgbClr val="000000"/>
                          </a:solidFill>
                        </a:rPr>
                        <a:t>$2,400,000</a:t>
                      </a:r>
                    </a:p>
                  </a:txBody>
                  <a:tcPr>
                    <a:noFill/>
                  </a:tcPr>
                </a:tc>
                <a:extLst>
                  <a:ext uri="{0D108BD9-81ED-4DB2-BD59-A6C34878D82A}">
                    <a16:rowId xmlns:a16="http://schemas.microsoft.com/office/drawing/2014/main" val="1191308789"/>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5987229" y="1345173"/>
            <a:ext cx="4492074"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Replace 3,788 feet of 30-inch and 27-inch pipelines that are severely corroded using CIPP technologies. In addition, the project would add three (3) new isolation valves. </a:t>
            </a:r>
            <a:endParaRPr lang="en-US"/>
          </a:p>
          <a:p>
            <a:endParaRPr lang="en-US">
              <a:cs typeface="Calibri"/>
            </a:endParaRPr>
          </a:p>
          <a:p>
            <a:r>
              <a:rPr lang="en-US">
                <a:cs typeface="Calibri"/>
              </a:rPr>
              <a:t>Project Rationale:  The pipeline is at the end of its useful life. The pipeline runs under the highway making access for any repairs or maintenance difficult. </a:t>
            </a:r>
          </a:p>
          <a:p>
            <a:endParaRPr lang="en-US">
              <a:cs typeface="Calibri"/>
            </a:endParaRPr>
          </a:p>
          <a:p>
            <a:endParaRPr lang="en-US">
              <a:cs typeface="Calibri"/>
            </a:endParaRPr>
          </a:p>
        </p:txBody>
      </p:sp>
      <p:pic>
        <p:nvPicPr>
          <p:cNvPr id="3" name="Picture 2">
            <a:extLst>
              <a:ext uri="{FF2B5EF4-FFF2-40B4-BE49-F238E27FC236}">
                <a16:creationId xmlns:a16="http://schemas.microsoft.com/office/drawing/2014/main" id="{6246F40E-614D-300D-2E61-763674365FA0}"/>
              </a:ext>
            </a:extLst>
          </p:cNvPr>
          <p:cNvPicPr>
            <a:picLocks noChangeAspect="1"/>
          </p:cNvPicPr>
          <p:nvPr/>
        </p:nvPicPr>
        <p:blipFill>
          <a:blip r:embed="rId2"/>
          <a:stretch>
            <a:fillRect/>
          </a:stretch>
        </p:blipFill>
        <p:spPr>
          <a:xfrm>
            <a:off x="838552" y="1477005"/>
            <a:ext cx="4962938" cy="2566880"/>
          </a:xfrm>
          <a:prstGeom prst="rect">
            <a:avLst/>
          </a:prstGeom>
        </p:spPr>
      </p:pic>
    </p:spTree>
    <p:extLst>
      <p:ext uri="{BB962C8B-B14F-4D97-AF65-F5344CB8AC3E}">
        <p14:creationId xmlns:p14="http://schemas.microsoft.com/office/powerpoint/2010/main" val="3843227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775AC-3D9E-9A21-B845-481D16512C16}"/>
              </a:ext>
            </a:extLst>
          </p:cNvPr>
          <p:cNvSpPr>
            <a:spLocks noGrp="1"/>
          </p:cNvSpPr>
          <p:nvPr>
            <p:ph type="ctrTitle"/>
          </p:nvPr>
        </p:nvSpPr>
        <p:spPr>
          <a:xfrm>
            <a:off x="703597" y="1178455"/>
            <a:ext cx="10073473" cy="2387600"/>
          </a:xfrm>
        </p:spPr>
        <p:txBody>
          <a:bodyPr/>
          <a:lstStyle/>
          <a:p>
            <a:br>
              <a:rPr lang="en-US"/>
            </a:br>
            <a:r>
              <a:rPr lang="en-US"/>
              <a:t>Water Pump Stations/Electrical Upgrades</a:t>
            </a:r>
            <a:br>
              <a:rPr lang="en-US"/>
            </a:br>
            <a:r>
              <a:rPr lang="en-US"/>
              <a:t>Years 2-10</a:t>
            </a:r>
          </a:p>
        </p:txBody>
      </p:sp>
    </p:spTree>
    <p:extLst>
      <p:ext uri="{BB962C8B-B14F-4D97-AF65-F5344CB8AC3E}">
        <p14:creationId xmlns:p14="http://schemas.microsoft.com/office/powerpoint/2010/main" val="35745734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a:xfrm>
            <a:off x="838200" y="530312"/>
            <a:ext cx="10515600" cy="607890"/>
          </a:xfrm>
        </p:spPr>
        <p:txBody>
          <a:bodyPr>
            <a:normAutofit fontScale="90000"/>
          </a:bodyPr>
          <a:lstStyle/>
          <a:p>
            <a:r>
              <a:rPr lang="en-US">
                <a:latin typeface="Helvetica"/>
                <a:cs typeface="Helvetica"/>
              </a:rPr>
              <a:t>Lookout Mountain Pump Station Electrical Upgrades and New Emergency Generator (600050)</a:t>
            </a:r>
            <a:endParaRPr lang="en-US"/>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1990651904"/>
              </p:ext>
            </p:extLst>
          </p:nvPr>
        </p:nvGraphicFramePr>
        <p:xfrm>
          <a:off x="836279" y="4883552"/>
          <a:ext cx="9643030" cy="1381759"/>
        </p:xfrm>
        <a:graphic>
          <a:graphicData uri="http://schemas.openxmlformats.org/drawingml/2006/table">
            <a:tbl>
              <a:tblPr firstRow="1" bandRow="1">
                <a:tableStyleId>{BC89EF96-8CEA-46FF-86C4-4CE0E7609802}</a:tableStyleId>
              </a:tblPr>
              <a:tblGrid>
                <a:gridCol w="1365167">
                  <a:extLst>
                    <a:ext uri="{9D8B030D-6E8A-4147-A177-3AD203B41FA5}">
                      <a16:colId xmlns:a16="http://schemas.microsoft.com/office/drawing/2014/main" val="758028940"/>
                    </a:ext>
                  </a:extLst>
                </a:gridCol>
                <a:gridCol w="1365167">
                  <a:extLst>
                    <a:ext uri="{9D8B030D-6E8A-4147-A177-3AD203B41FA5}">
                      <a16:colId xmlns:a16="http://schemas.microsoft.com/office/drawing/2014/main" val="1107423637"/>
                    </a:ext>
                  </a:extLst>
                </a:gridCol>
                <a:gridCol w="1399297">
                  <a:extLst>
                    <a:ext uri="{9D8B030D-6E8A-4147-A177-3AD203B41FA5}">
                      <a16:colId xmlns:a16="http://schemas.microsoft.com/office/drawing/2014/main" val="2500592060"/>
                    </a:ext>
                  </a:extLst>
                </a:gridCol>
                <a:gridCol w="1399297">
                  <a:extLst>
                    <a:ext uri="{9D8B030D-6E8A-4147-A177-3AD203B41FA5}">
                      <a16:colId xmlns:a16="http://schemas.microsoft.com/office/drawing/2014/main" val="2604109984"/>
                    </a:ext>
                  </a:extLst>
                </a:gridCol>
                <a:gridCol w="1167217">
                  <a:extLst>
                    <a:ext uri="{9D8B030D-6E8A-4147-A177-3AD203B41FA5}">
                      <a16:colId xmlns:a16="http://schemas.microsoft.com/office/drawing/2014/main" val="614125002"/>
                    </a:ext>
                  </a:extLst>
                </a:gridCol>
                <a:gridCol w="1255916">
                  <a:extLst>
                    <a:ext uri="{9D8B030D-6E8A-4147-A177-3AD203B41FA5}">
                      <a16:colId xmlns:a16="http://schemas.microsoft.com/office/drawing/2014/main" val="1441566333"/>
                    </a:ext>
                  </a:extLst>
                </a:gridCol>
                <a:gridCol w="1690969">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r>
                        <a:rPr lang="en-US">
                          <a:solidFill>
                            <a:srgbClr val="000000"/>
                          </a:solidFill>
                        </a:rPr>
                        <a:t>Year 4   (FY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600050</a:t>
                      </a:r>
                    </a:p>
                  </a:txBody>
                  <a:tcPr/>
                </a:tc>
                <a:tc>
                  <a:txBody>
                    <a:bodyPr/>
                    <a:lstStyle/>
                    <a:p>
                      <a:endParaRPr lang="en-US">
                        <a:solidFill>
                          <a:srgbClr val="000000"/>
                        </a:solidFill>
                      </a:endParaRPr>
                    </a:p>
                  </a:txBody>
                  <a:tcPr/>
                </a:tc>
                <a:tc>
                  <a:txBody>
                    <a:bodyPr/>
                    <a:lstStyle/>
                    <a:p>
                      <a:r>
                        <a:rPr lang="en-US">
                          <a:solidFill>
                            <a:srgbClr val="000000"/>
                          </a:solidFill>
                        </a:rPr>
                        <a:t>$500,000</a:t>
                      </a:r>
                    </a:p>
                  </a:txBody>
                  <a:tcPr/>
                </a:tc>
                <a:tc>
                  <a:txBody>
                    <a:bodyPr/>
                    <a:lstStyle/>
                    <a:p>
                      <a:r>
                        <a:rPr lang="en-US">
                          <a:solidFill>
                            <a:srgbClr val="000000"/>
                          </a:solidFill>
                        </a:rPr>
                        <a:t>$3,000,000</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pPr lvl="0">
                        <a:buNone/>
                      </a:pPr>
                      <a:r>
                        <a:rPr lang="en-US">
                          <a:solidFill>
                            <a:srgbClr val="000000"/>
                          </a:solidFill>
                        </a:rPr>
                        <a:t>$3,500,000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6098437" y="1401001"/>
            <a:ext cx="4368520"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Enclosed facility with upgraded pumps, motor control, electrical components, transfer switch, and a new emergency generator.</a:t>
            </a:r>
          </a:p>
          <a:p>
            <a:endParaRPr lang="en-US">
              <a:cs typeface="Calibri"/>
            </a:endParaRPr>
          </a:p>
          <a:p>
            <a:r>
              <a:rPr lang="en-US">
                <a:cs typeface="Calibri"/>
              </a:rPr>
              <a:t>Project Rationale: The project will ensure reliability of critical water infrastructure during emergencies. Existing equipment is obsolete. </a:t>
            </a:r>
          </a:p>
          <a:p>
            <a:endParaRPr lang="en-US">
              <a:cs typeface="Calibri"/>
            </a:endParaRPr>
          </a:p>
          <a:p>
            <a:endParaRPr lang="en-US">
              <a:cs typeface="Calibri"/>
            </a:endParaRPr>
          </a:p>
          <a:p>
            <a:endParaRPr lang="en-US">
              <a:cs typeface="Calibri"/>
            </a:endParaRPr>
          </a:p>
        </p:txBody>
      </p:sp>
      <p:pic>
        <p:nvPicPr>
          <p:cNvPr id="4098" name="Picture 2">
            <a:extLst>
              <a:ext uri="{FF2B5EF4-FFF2-40B4-BE49-F238E27FC236}">
                <a16:creationId xmlns:a16="http://schemas.microsoft.com/office/drawing/2014/main" id="{086B61D0-D767-9C83-FDA2-2C5193E854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280" y="1395596"/>
            <a:ext cx="5151672" cy="3150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3495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7C589-4ABB-9CEE-C6EC-8AB9320140E9}"/>
              </a:ext>
            </a:extLst>
          </p:cNvPr>
          <p:cNvSpPr>
            <a:spLocks noGrp="1"/>
          </p:cNvSpPr>
          <p:nvPr>
            <p:ph type="title"/>
          </p:nvPr>
        </p:nvSpPr>
        <p:spPr/>
        <p:txBody>
          <a:bodyPr/>
          <a:lstStyle/>
          <a:p>
            <a:r>
              <a:rPr lang="en-US">
                <a:latin typeface="Helvetica"/>
                <a:cs typeface="Helvetica"/>
              </a:rPr>
              <a:t>Water 5 Year CIP by Asset Type ( in $ Millions)</a:t>
            </a:r>
            <a:endParaRPr lang="en-US"/>
          </a:p>
        </p:txBody>
      </p:sp>
      <p:graphicFrame>
        <p:nvGraphicFramePr>
          <p:cNvPr id="6" name="Chart 5">
            <a:extLst>
              <a:ext uri="{FF2B5EF4-FFF2-40B4-BE49-F238E27FC236}">
                <a16:creationId xmlns:a16="http://schemas.microsoft.com/office/drawing/2014/main" id="{5A88E0CD-4916-76CD-DE5A-AC02544219D4}"/>
              </a:ext>
            </a:extLst>
          </p:cNvPr>
          <p:cNvGraphicFramePr>
            <a:graphicFrameLocks/>
          </p:cNvGraphicFramePr>
          <p:nvPr>
            <p:extLst>
              <p:ext uri="{D42A27DB-BD31-4B8C-83A1-F6EECF244321}">
                <p14:modId xmlns:p14="http://schemas.microsoft.com/office/powerpoint/2010/main" val="1046118870"/>
              </p:ext>
            </p:extLst>
          </p:nvPr>
        </p:nvGraphicFramePr>
        <p:xfrm>
          <a:off x="838199" y="1589121"/>
          <a:ext cx="10956235" cy="494420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790607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a:xfrm>
            <a:off x="779585" y="396334"/>
            <a:ext cx="10574215" cy="892593"/>
          </a:xfrm>
        </p:spPr>
        <p:txBody>
          <a:bodyPr>
            <a:normAutofit fontScale="90000"/>
          </a:bodyPr>
          <a:lstStyle/>
          <a:p>
            <a:r>
              <a:rPr lang="en-US">
                <a:latin typeface="Helvetica"/>
                <a:cs typeface="Helvetica"/>
              </a:rPr>
              <a:t>Weese WTP Permanent Emergency Interconnect Pump Station (600008)</a:t>
            </a:r>
            <a:endParaRPr lang="en-US"/>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3725146179"/>
              </p:ext>
            </p:extLst>
          </p:nvPr>
        </p:nvGraphicFramePr>
        <p:xfrm>
          <a:off x="853026" y="4925420"/>
          <a:ext cx="9643030" cy="1381759"/>
        </p:xfrm>
        <a:graphic>
          <a:graphicData uri="http://schemas.openxmlformats.org/drawingml/2006/table">
            <a:tbl>
              <a:tblPr firstRow="1" bandRow="1">
                <a:tableStyleId>{BC89EF96-8CEA-46FF-86C4-4CE0E7609802}</a:tableStyleId>
              </a:tblPr>
              <a:tblGrid>
                <a:gridCol w="1365167">
                  <a:extLst>
                    <a:ext uri="{9D8B030D-6E8A-4147-A177-3AD203B41FA5}">
                      <a16:colId xmlns:a16="http://schemas.microsoft.com/office/drawing/2014/main" val="758028940"/>
                    </a:ext>
                  </a:extLst>
                </a:gridCol>
                <a:gridCol w="1365167">
                  <a:extLst>
                    <a:ext uri="{9D8B030D-6E8A-4147-A177-3AD203B41FA5}">
                      <a16:colId xmlns:a16="http://schemas.microsoft.com/office/drawing/2014/main" val="1107423637"/>
                    </a:ext>
                  </a:extLst>
                </a:gridCol>
                <a:gridCol w="1399297">
                  <a:extLst>
                    <a:ext uri="{9D8B030D-6E8A-4147-A177-3AD203B41FA5}">
                      <a16:colId xmlns:a16="http://schemas.microsoft.com/office/drawing/2014/main" val="2500592060"/>
                    </a:ext>
                  </a:extLst>
                </a:gridCol>
                <a:gridCol w="1399297">
                  <a:extLst>
                    <a:ext uri="{9D8B030D-6E8A-4147-A177-3AD203B41FA5}">
                      <a16:colId xmlns:a16="http://schemas.microsoft.com/office/drawing/2014/main" val="2604109984"/>
                    </a:ext>
                  </a:extLst>
                </a:gridCol>
                <a:gridCol w="1167217">
                  <a:extLst>
                    <a:ext uri="{9D8B030D-6E8A-4147-A177-3AD203B41FA5}">
                      <a16:colId xmlns:a16="http://schemas.microsoft.com/office/drawing/2014/main" val="614125002"/>
                    </a:ext>
                  </a:extLst>
                </a:gridCol>
                <a:gridCol w="1255916">
                  <a:extLst>
                    <a:ext uri="{9D8B030D-6E8A-4147-A177-3AD203B41FA5}">
                      <a16:colId xmlns:a16="http://schemas.microsoft.com/office/drawing/2014/main" val="1441566333"/>
                    </a:ext>
                  </a:extLst>
                </a:gridCol>
                <a:gridCol w="1690969">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r>
                        <a:rPr lang="en-US">
                          <a:solidFill>
                            <a:srgbClr val="000000"/>
                          </a:solidFill>
                        </a:rPr>
                        <a:t>Year 4   (FY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600008</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r>
                        <a:rPr lang="en-US">
                          <a:solidFill>
                            <a:srgbClr val="000000"/>
                          </a:solidFill>
                        </a:rPr>
                        <a:t>$1,725,000</a:t>
                      </a:r>
                    </a:p>
                  </a:txBody>
                  <a:tcPr/>
                </a:tc>
                <a:tc>
                  <a:txBody>
                    <a:bodyPr/>
                    <a:lstStyle/>
                    <a:p>
                      <a:pPr lvl="0">
                        <a:buNone/>
                      </a:pPr>
                      <a:r>
                        <a:rPr lang="en-US">
                          <a:solidFill>
                            <a:srgbClr val="000000"/>
                          </a:solidFill>
                        </a:rPr>
                        <a:t>$1,725,000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5925993" y="1446433"/>
            <a:ext cx="4578015"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Install a pump station to pull water from Oceanside's </a:t>
            </a:r>
            <a:r>
              <a:rPr lang="en-US" err="1">
                <a:cs typeface="Calibri"/>
              </a:rPr>
              <a:t>Weese</a:t>
            </a:r>
            <a:r>
              <a:rPr lang="en-US">
                <a:cs typeface="Calibri"/>
              </a:rPr>
              <a:t> WTP into the District's southern zone.</a:t>
            </a:r>
            <a:endParaRPr lang="en-US"/>
          </a:p>
          <a:p>
            <a:endParaRPr lang="en-US">
              <a:cs typeface="Calibri"/>
            </a:endParaRPr>
          </a:p>
          <a:p>
            <a:r>
              <a:rPr lang="en-US">
                <a:cs typeface="Calibri"/>
              </a:rPr>
              <a:t>Project Rationale: Required operational flexibility to move water without SDCWA connections within the southern zone. </a:t>
            </a:r>
          </a:p>
          <a:p>
            <a:endParaRPr lang="en-US">
              <a:cs typeface="Calibri"/>
            </a:endParaRPr>
          </a:p>
          <a:p>
            <a:endParaRPr lang="en-US">
              <a:cs typeface="Calibri"/>
            </a:endParaRPr>
          </a:p>
        </p:txBody>
      </p:sp>
      <p:pic>
        <p:nvPicPr>
          <p:cNvPr id="3" name="Picture 2">
            <a:extLst>
              <a:ext uri="{FF2B5EF4-FFF2-40B4-BE49-F238E27FC236}">
                <a16:creationId xmlns:a16="http://schemas.microsoft.com/office/drawing/2014/main" id="{CD060922-74DA-5A1B-007F-1D917449B393}"/>
              </a:ext>
            </a:extLst>
          </p:cNvPr>
          <p:cNvPicPr>
            <a:picLocks noChangeAspect="1"/>
          </p:cNvPicPr>
          <p:nvPr/>
        </p:nvPicPr>
        <p:blipFill>
          <a:blip r:embed="rId3"/>
          <a:stretch>
            <a:fillRect/>
          </a:stretch>
        </p:blipFill>
        <p:spPr>
          <a:xfrm>
            <a:off x="852926" y="1446692"/>
            <a:ext cx="4767012" cy="3241814"/>
          </a:xfrm>
          <a:prstGeom prst="rect">
            <a:avLst/>
          </a:prstGeom>
        </p:spPr>
      </p:pic>
    </p:spTree>
    <p:extLst>
      <p:ext uri="{BB962C8B-B14F-4D97-AF65-F5344CB8AC3E}">
        <p14:creationId xmlns:p14="http://schemas.microsoft.com/office/powerpoint/2010/main" val="23892102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p:txBody>
          <a:bodyPr>
            <a:normAutofit/>
          </a:bodyPr>
          <a:lstStyle/>
          <a:p>
            <a:r>
              <a:rPr lang="en-US">
                <a:latin typeface="Helvetica"/>
                <a:cs typeface="Helvetica"/>
              </a:rPr>
              <a:t>Gomez Pump Station Electrical Upgrades</a:t>
            </a:r>
            <a:endParaRPr lang="en-US"/>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42083336"/>
              </p:ext>
            </p:extLst>
          </p:nvPr>
        </p:nvGraphicFramePr>
        <p:xfrm>
          <a:off x="836279" y="4791442"/>
          <a:ext cx="9643023" cy="1381759"/>
        </p:xfrm>
        <a:graphic>
          <a:graphicData uri="http://schemas.openxmlformats.org/drawingml/2006/table">
            <a:tbl>
              <a:tblPr firstRow="1" bandRow="1">
                <a:tableStyleId>{BC89EF96-8CEA-46FF-86C4-4CE0E7609802}</a:tableStyleId>
              </a:tblPr>
              <a:tblGrid>
                <a:gridCol w="1365166">
                  <a:extLst>
                    <a:ext uri="{9D8B030D-6E8A-4147-A177-3AD203B41FA5}">
                      <a16:colId xmlns:a16="http://schemas.microsoft.com/office/drawing/2014/main" val="758028940"/>
                    </a:ext>
                  </a:extLst>
                </a:gridCol>
                <a:gridCol w="1365166">
                  <a:extLst>
                    <a:ext uri="{9D8B030D-6E8A-4147-A177-3AD203B41FA5}">
                      <a16:colId xmlns:a16="http://schemas.microsoft.com/office/drawing/2014/main" val="1107423637"/>
                    </a:ext>
                  </a:extLst>
                </a:gridCol>
                <a:gridCol w="1399296">
                  <a:extLst>
                    <a:ext uri="{9D8B030D-6E8A-4147-A177-3AD203B41FA5}">
                      <a16:colId xmlns:a16="http://schemas.microsoft.com/office/drawing/2014/main" val="2500592060"/>
                    </a:ext>
                  </a:extLst>
                </a:gridCol>
                <a:gridCol w="1399296">
                  <a:extLst>
                    <a:ext uri="{9D8B030D-6E8A-4147-A177-3AD203B41FA5}">
                      <a16:colId xmlns:a16="http://schemas.microsoft.com/office/drawing/2014/main" val="2604109984"/>
                    </a:ext>
                  </a:extLst>
                </a:gridCol>
                <a:gridCol w="1269999">
                  <a:extLst>
                    <a:ext uri="{9D8B030D-6E8A-4147-A177-3AD203B41FA5}">
                      <a16:colId xmlns:a16="http://schemas.microsoft.com/office/drawing/2014/main" val="614125002"/>
                    </a:ext>
                  </a:extLst>
                </a:gridCol>
                <a:gridCol w="1153132">
                  <a:extLst>
                    <a:ext uri="{9D8B030D-6E8A-4147-A177-3AD203B41FA5}">
                      <a16:colId xmlns:a16="http://schemas.microsoft.com/office/drawing/2014/main" val="1441566333"/>
                    </a:ext>
                  </a:extLst>
                </a:gridCol>
                <a:gridCol w="1690968">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0000"/>
                          </a:solidFill>
                        </a:rPr>
                        <a:t>Year 4     (FY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TBD</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r>
                        <a:rPr lang="en-US">
                          <a:solidFill>
                            <a:srgbClr val="000000"/>
                          </a:solidFill>
                        </a:rPr>
                        <a:t>$100,000</a:t>
                      </a:r>
                    </a:p>
                  </a:txBody>
                  <a:tcPr/>
                </a:tc>
                <a:tc>
                  <a:txBody>
                    <a:bodyPr/>
                    <a:lstStyle/>
                    <a:p>
                      <a:r>
                        <a:rPr lang="en-US">
                          <a:solidFill>
                            <a:srgbClr val="000000"/>
                          </a:solidFill>
                        </a:rPr>
                        <a:t>$1,000,000</a:t>
                      </a:r>
                    </a:p>
                  </a:txBody>
                  <a:tcPr/>
                </a:tc>
                <a:tc>
                  <a:txBody>
                    <a:bodyPr/>
                    <a:lstStyle/>
                    <a:p>
                      <a:endParaRPr lang="en-US">
                        <a:solidFill>
                          <a:srgbClr val="000000"/>
                        </a:solidFill>
                      </a:endParaRPr>
                    </a:p>
                  </a:txBody>
                  <a:tcPr/>
                </a:tc>
                <a:tc>
                  <a:txBody>
                    <a:bodyPr/>
                    <a:lstStyle/>
                    <a:p>
                      <a:pPr lvl="0">
                        <a:buNone/>
                      </a:pPr>
                      <a:r>
                        <a:rPr lang="en-US">
                          <a:solidFill>
                            <a:srgbClr val="000000"/>
                          </a:solidFill>
                        </a:rPr>
                        <a:t>$1,100,000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5967952" y="1409165"/>
            <a:ext cx="4503589"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Upgrade motor controls, breakers, relays, and wiring to replace obsolete system. </a:t>
            </a:r>
          </a:p>
          <a:p>
            <a:endParaRPr lang="en-US">
              <a:cs typeface="Calibri"/>
            </a:endParaRPr>
          </a:p>
          <a:p>
            <a:r>
              <a:rPr lang="en-US">
                <a:cs typeface="Calibri"/>
              </a:rPr>
              <a:t>Project Rationale: Existing equipment is obsolete. </a:t>
            </a:r>
          </a:p>
          <a:p>
            <a:endParaRPr lang="en-US">
              <a:cs typeface="Calibri"/>
            </a:endParaRPr>
          </a:p>
          <a:p>
            <a:endParaRPr lang="en-US">
              <a:cs typeface="Calibri"/>
            </a:endParaRPr>
          </a:p>
          <a:p>
            <a:endParaRPr lang="en-US">
              <a:cs typeface="Calibri"/>
            </a:endParaRPr>
          </a:p>
        </p:txBody>
      </p:sp>
      <p:pic>
        <p:nvPicPr>
          <p:cNvPr id="6" name="Picture 5">
            <a:extLst>
              <a:ext uri="{FF2B5EF4-FFF2-40B4-BE49-F238E27FC236}">
                <a16:creationId xmlns:a16="http://schemas.microsoft.com/office/drawing/2014/main" id="{54A258BB-E707-A1A9-863B-17B627AEEB3D}"/>
              </a:ext>
            </a:extLst>
          </p:cNvPr>
          <p:cNvPicPr>
            <a:picLocks noChangeAspect="1"/>
          </p:cNvPicPr>
          <p:nvPr/>
        </p:nvPicPr>
        <p:blipFill>
          <a:blip r:embed="rId2"/>
          <a:stretch>
            <a:fillRect/>
          </a:stretch>
        </p:blipFill>
        <p:spPr>
          <a:xfrm>
            <a:off x="839785" y="1408214"/>
            <a:ext cx="4957546" cy="3124200"/>
          </a:xfrm>
          <a:prstGeom prst="rect">
            <a:avLst/>
          </a:prstGeom>
        </p:spPr>
      </p:pic>
    </p:spTree>
    <p:extLst>
      <p:ext uri="{BB962C8B-B14F-4D97-AF65-F5344CB8AC3E}">
        <p14:creationId xmlns:p14="http://schemas.microsoft.com/office/powerpoint/2010/main" val="34450826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p:txBody>
          <a:bodyPr>
            <a:normAutofit/>
          </a:bodyPr>
          <a:lstStyle/>
          <a:p>
            <a:r>
              <a:rPr lang="en-US">
                <a:latin typeface="Helvetica"/>
                <a:cs typeface="Helvetica"/>
              </a:rPr>
              <a:t>Vallecitos Pump Station Replacement (600040)</a:t>
            </a:r>
            <a:endParaRPr lang="en-US"/>
          </a:p>
        </p:txBody>
      </p:sp>
      <p:sp>
        <p:nvSpPr>
          <p:cNvPr id="5" name="TextBox 4">
            <a:extLst>
              <a:ext uri="{FF2B5EF4-FFF2-40B4-BE49-F238E27FC236}">
                <a16:creationId xmlns:a16="http://schemas.microsoft.com/office/drawing/2014/main" id="{86315E4B-F16F-41A6-D5A5-44581B45589A}"/>
              </a:ext>
            </a:extLst>
          </p:cNvPr>
          <p:cNvSpPr txBox="1"/>
          <p:nvPr/>
        </p:nvSpPr>
        <p:spPr>
          <a:xfrm>
            <a:off x="5256103" y="1471554"/>
            <a:ext cx="5229725" cy="25699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Replace the existing  pump station, which was constructed in 1978. </a:t>
            </a:r>
            <a:endParaRPr lang="en-US"/>
          </a:p>
          <a:p>
            <a:endParaRPr lang="en-US">
              <a:cs typeface="Calibri"/>
            </a:endParaRPr>
          </a:p>
          <a:p>
            <a:r>
              <a:rPr lang="en-US">
                <a:cs typeface="Calibri"/>
              </a:rPr>
              <a:t>Project Rationale: Existing equipment is </a:t>
            </a:r>
            <a:r>
              <a:rPr lang="en-US" sz="1700">
                <a:cs typeface="Calibri"/>
              </a:rPr>
              <a:t>reaching the end of its useful life and requires replacement.</a:t>
            </a:r>
          </a:p>
          <a:p>
            <a:endParaRPr lang="en-US">
              <a:cs typeface="Calibri"/>
            </a:endParaRPr>
          </a:p>
          <a:p>
            <a:endParaRPr lang="en-US">
              <a:cs typeface="Calibri"/>
            </a:endParaRPr>
          </a:p>
          <a:p>
            <a:endParaRPr lang="en-US">
              <a:cs typeface="Calibri"/>
            </a:endParaRPr>
          </a:p>
          <a:p>
            <a:endParaRPr lang="en-US">
              <a:cs typeface="Calibri"/>
            </a:endParaRPr>
          </a:p>
        </p:txBody>
      </p:sp>
      <p:graphicFrame>
        <p:nvGraphicFramePr>
          <p:cNvPr id="7" name="Table 6">
            <a:extLst>
              <a:ext uri="{FF2B5EF4-FFF2-40B4-BE49-F238E27FC236}">
                <a16:creationId xmlns:a16="http://schemas.microsoft.com/office/drawing/2014/main" id="{14938691-176E-06AC-DD7C-506B0009B35A}"/>
              </a:ext>
            </a:extLst>
          </p:cNvPr>
          <p:cNvGraphicFramePr>
            <a:graphicFrameLocks noGrp="1"/>
          </p:cNvGraphicFramePr>
          <p:nvPr>
            <p:extLst>
              <p:ext uri="{D42A27DB-BD31-4B8C-83A1-F6EECF244321}">
                <p14:modId xmlns:p14="http://schemas.microsoft.com/office/powerpoint/2010/main" val="3977359023"/>
              </p:ext>
            </p:extLst>
          </p:nvPr>
        </p:nvGraphicFramePr>
        <p:xfrm>
          <a:off x="836610" y="4643802"/>
          <a:ext cx="9643019" cy="1381757"/>
        </p:xfrm>
        <a:graphic>
          <a:graphicData uri="http://schemas.openxmlformats.org/drawingml/2006/table">
            <a:tbl>
              <a:tblPr firstRow="1" bandRow="1">
                <a:tableStyleId>{BC89EF96-8CEA-46FF-86C4-4CE0E7609802}</a:tableStyleId>
              </a:tblPr>
              <a:tblGrid>
                <a:gridCol w="1365165">
                  <a:extLst>
                    <a:ext uri="{9D8B030D-6E8A-4147-A177-3AD203B41FA5}">
                      <a16:colId xmlns:a16="http://schemas.microsoft.com/office/drawing/2014/main" val="758028940"/>
                    </a:ext>
                  </a:extLst>
                </a:gridCol>
                <a:gridCol w="1365165">
                  <a:extLst>
                    <a:ext uri="{9D8B030D-6E8A-4147-A177-3AD203B41FA5}">
                      <a16:colId xmlns:a16="http://schemas.microsoft.com/office/drawing/2014/main" val="1107423637"/>
                    </a:ext>
                  </a:extLst>
                </a:gridCol>
                <a:gridCol w="1399295">
                  <a:extLst>
                    <a:ext uri="{9D8B030D-6E8A-4147-A177-3AD203B41FA5}">
                      <a16:colId xmlns:a16="http://schemas.microsoft.com/office/drawing/2014/main" val="2500592060"/>
                    </a:ext>
                  </a:extLst>
                </a:gridCol>
                <a:gridCol w="1399295">
                  <a:extLst>
                    <a:ext uri="{9D8B030D-6E8A-4147-A177-3AD203B41FA5}">
                      <a16:colId xmlns:a16="http://schemas.microsoft.com/office/drawing/2014/main" val="2604109984"/>
                    </a:ext>
                  </a:extLst>
                </a:gridCol>
                <a:gridCol w="1468782">
                  <a:extLst>
                    <a:ext uri="{9D8B030D-6E8A-4147-A177-3AD203B41FA5}">
                      <a16:colId xmlns:a16="http://schemas.microsoft.com/office/drawing/2014/main" val="614125002"/>
                    </a:ext>
                  </a:extLst>
                </a:gridCol>
                <a:gridCol w="1310780">
                  <a:extLst>
                    <a:ext uri="{9D8B030D-6E8A-4147-A177-3AD203B41FA5}">
                      <a16:colId xmlns:a16="http://schemas.microsoft.com/office/drawing/2014/main" val="1441566333"/>
                    </a:ext>
                  </a:extLst>
                </a:gridCol>
                <a:gridCol w="1334537">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39">
                <a:tc>
                  <a:txBody>
                    <a:bodyPr/>
                    <a:lstStyle/>
                    <a:p>
                      <a:pPr lvl="0">
                        <a:buNone/>
                      </a:pPr>
                      <a:r>
                        <a:rPr lang="en-US">
                          <a:solidFill>
                            <a:srgbClr val="000000"/>
                          </a:solidFill>
                        </a:rPr>
                        <a:t>Project</a:t>
                      </a:r>
                    </a:p>
                  </a:txBody>
                  <a:tcPr>
                    <a:noFill/>
                  </a:tcPr>
                </a:tc>
                <a:tc>
                  <a:txBody>
                    <a:bodyPr/>
                    <a:lstStyle/>
                    <a:p>
                      <a:pPr lvl="0">
                        <a:buNone/>
                      </a:pPr>
                      <a:r>
                        <a:rPr lang="en-US">
                          <a:solidFill>
                            <a:srgbClr val="000000"/>
                          </a:solidFill>
                        </a:rPr>
                        <a:t>Year 6 (FY29/30)</a:t>
                      </a:r>
                    </a:p>
                  </a:txBody>
                  <a:tcPr>
                    <a:noFill/>
                  </a:tcPr>
                </a:tc>
                <a:tc>
                  <a:txBody>
                    <a:bodyPr/>
                    <a:lstStyle/>
                    <a:p>
                      <a:pPr lvl="0">
                        <a:buNone/>
                      </a:pPr>
                      <a:r>
                        <a:rPr lang="en-US">
                          <a:solidFill>
                            <a:srgbClr val="000000"/>
                          </a:solidFill>
                        </a:rPr>
                        <a:t>Year7             (FY 30/31)</a:t>
                      </a:r>
                    </a:p>
                  </a:txBody>
                  <a:tcPr>
                    <a:noFill/>
                  </a:tcPr>
                </a:tc>
                <a:tc>
                  <a:txBody>
                    <a:bodyPr/>
                    <a:lstStyle/>
                    <a:p>
                      <a:pPr lvl="0">
                        <a:buNone/>
                      </a:pPr>
                      <a:r>
                        <a:rPr lang="en-US">
                          <a:solidFill>
                            <a:srgbClr val="000000"/>
                          </a:solidFill>
                        </a:rPr>
                        <a:t>Year 8       (FY 31/32)</a:t>
                      </a:r>
                    </a:p>
                  </a:txBody>
                  <a:tcPr>
                    <a:noFill/>
                  </a:tcPr>
                </a:tc>
                <a:tc>
                  <a:txBody>
                    <a:bodyPr/>
                    <a:lstStyle/>
                    <a:p>
                      <a:pPr lvl="0">
                        <a:buNone/>
                      </a:pPr>
                      <a:r>
                        <a:rPr lang="en-US" sz="1800" b="0" i="0" u="none" strike="noStrike" noProof="0">
                          <a:solidFill>
                            <a:srgbClr val="000000"/>
                          </a:solidFill>
                          <a:latin typeface="+mn-lt"/>
                        </a:rPr>
                        <a:t>Year 9</a:t>
                      </a:r>
                    </a:p>
                    <a:p>
                      <a:pPr lvl="0">
                        <a:buNone/>
                      </a:pPr>
                      <a:r>
                        <a:rPr lang="en-US" sz="1800" b="0" i="0" u="none" strike="noStrike" noProof="0">
                          <a:solidFill>
                            <a:srgbClr val="000000"/>
                          </a:solidFill>
                          <a:latin typeface="+mn-lt"/>
                        </a:rPr>
                        <a:t>(FY 32/33)</a:t>
                      </a:r>
                      <a:endParaRPr lang="en-US"/>
                    </a:p>
                  </a:txBody>
                  <a:tcPr>
                    <a:noFill/>
                  </a:tcPr>
                </a:tc>
                <a:tc>
                  <a:txBody>
                    <a:bodyPr/>
                    <a:lstStyle/>
                    <a:p>
                      <a:pPr lvl="0">
                        <a:buNone/>
                      </a:pPr>
                      <a:r>
                        <a:rPr lang="en-US">
                          <a:solidFill>
                            <a:srgbClr val="000000"/>
                          </a:solidFill>
                        </a:rPr>
                        <a:t>Year 10    (FY 33/34)</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3886383846"/>
                  </a:ext>
                </a:extLst>
              </a:tr>
              <a:tr h="370838">
                <a:tc>
                  <a:txBody>
                    <a:bodyPr/>
                    <a:lstStyle/>
                    <a:p>
                      <a:pPr lvl="0">
                        <a:buNone/>
                      </a:pPr>
                      <a:r>
                        <a:rPr lang="en-US">
                          <a:solidFill>
                            <a:srgbClr val="000000"/>
                          </a:solidFill>
                        </a:rPr>
                        <a:t>600040</a:t>
                      </a:r>
                    </a:p>
                  </a:txBody>
                  <a:tcPr>
                    <a:noFill/>
                  </a:tcPr>
                </a:tc>
                <a:tc>
                  <a:txBody>
                    <a:bodyPr/>
                    <a:lstStyle/>
                    <a:p>
                      <a:pPr lvl="0">
                        <a:buNone/>
                      </a:pPr>
                      <a:r>
                        <a:rPr lang="en-US">
                          <a:solidFill>
                            <a:srgbClr val="000000"/>
                          </a:solidFill>
                        </a:rPr>
                        <a:t>$500,000</a:t>
                      </a:r>
                    </a:p>
                  </a:txBody>
                  <a:tcPr>
                    <a:noFill/>
                  </a:tcPr>
                </a:tc>
                <a:tc>
                  <a:txBody>
                    <a:bodyPr/>
                    <a:lstStyle/>
                    <a:p>
                      <a:pPr lvl="0">
                        <a:buNone/>
                      </a:pPr>
                      <a:r>
                        <a:rPr lang="en-US">
                          <a:solidFill>
                            <a:srgbClr val="000000"/>
                          </a:solidFill>
                        </a:rPr>
                        <a:t>$1,400,000</a:t>
                      </a:r>
                    </a:p>
                  </a:txBody>
                  <a:tcPr>
                    <a:noFill/>
                  </a:tcPr>
                </a:tc>
                <a:tc>
                  <a:txBody>
                    <a:bodyPr/>
                    <a:lstStyle/>
                    <a:p>
                      <a:pPr lvl="0">
                        <a:buNone/>
                      </a:pPr>
                      <a:endParaRPr lang="en-US">
                        <a:solidFill>
                          <a:srgbClr val="000000"/>
                        </a:solidFill>
                      </a:endParaRPr>
                    </a:p>
                  </a:txBody>
                  <a:tcPr>
                    <a:noFill/>
                  </a:tcPr>
                </a:tc>
                <a:tc>
                  <a:txBody>
                    <a:bodyPr/>
                    <a:lstStyle/>
                    <a:p>
                      <a:pPr lvl="0">
                        <a:buNone/>
                      </a:pPr>
                      <a:endParaRPr lang="en-US">
                        <a:solidFill>
                          <a:srgbClr val="000000"/>
                        </a:solidFill>
                      </a:endParaRPr>
                    </a:p>
                  </a:txBody>
                  <a:tcPr>
                    <a:noFill/>
                  </a:tcPr>
                </a:tc>
                <a:tc>
                  <a:txBody>
                    <a:bodyPr/>
                    <a:lstStyle/>
                    <a:p>
                      <a:pPr lvl="0">
                        <a:buNone/>
                      </a:pPr>
                      <a:endParaRPr lang="en-US">
                        <a:solidFill>
                          <a:srgbClr val="000000"/>
                        </a:solidFill>
                      </a:endParaRPr>
                    </a:p>
                  </a:txBody>
                  <a:tcPr>
                    <a:noFill/>
                  </a:tcPr>
                </a:tc>
                <a:tc>
                  <a:txBody>
                    <a:bodyPr/>
                    <a:lstStyle/>
                    <a:p>
                      <a:pPr lvl="0">
                        <a:buNone/>
                      </a:pPr>
                      <a:r>
                        <a:rPr lang="en-US">
                          <a:solidFill>
                            <a:srgbClr val="000000"/>
                          </a:solidFill>
                        </a:rPr>
                        <a:t>$1,900,000</a:t>
                      </a:r>
                    </a:p>
                  </a:txBody>
                  <a:tcPr>
                    <a:noFill/>
                  </a:tcPr>
                </a:tc>
                <a:extLst>
                  <a:ext uri="{0D108BD9-81ED-4DB2-BD59-A6C34878D82A}">
                    <a16:rowId xmlns:a16="http://schemas.microsoft.com/office/drawing/2014/main" val="2097446894"/>
                  </a:ext>
                </a:extLst>
              </a:tr>
            </a:tbl>
          </a:graphicData>
        </a:graphic>
      </p:graphicFrame>
      <p:pic>
        <p:nvPicPr>
          <p:cNvPr id="8" name="Picture 7">
            <a:extLst>
              <a:ext uri="{FF2B5EF4-FFF2-40B4-BE49-F238E27FC236}">
                <a16:creationId xmlns:a16="http://schemas.microsoft.com/office/drawing/2014/main" id="{DC6FF271-48A8-DECF-A98E-D605D51DFBFD}"/>
              </a:ext>
            </a:extLst>
          </p:cNvPr>
          <p:cNvPicPr>
            <a:picLocks noChangeAspect="1"/>
          </p:cNvPicPr>
          <p:nvPr/>
        </p:nvPicPr>
        <p:blipFill>
          <a:blip r:embed="rId2"/>
          <a:stretch>
            <a:fillRect/>
          </a:stretch>
        </p:blipFill>
        <p:spPr>
          <a:xfrm>
            <a:off x="834631" y="1469181"/>
            <a:ext cx="4281302" cy="2977934"/>
          </a:xfrm>
          <a:prstGeom prst="rect">
            <a:avLst/>
          </a:prstGeom>
        </p:spPr>
      </p:pic>
    </p:spTree>
    <p:extLst>
      <p:ext uri="{BB962C8B-B14F-4D97-AF65-F5344CB8AC3E}">
        <p14:creationId xmlns:p14="http://schemas.microsoft.com/office/powerpoint/2010/main" val="34688261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3082537398"/>
              </p:ext>
            </p:extLst>
          </p:nvPr>
        </p:nvGraphicFramePr>
        <p:xfrm>
          <a:off x="836279" y="4741200"/>
          <a:ext cx="9643024" cy="1381759"/>
        </p:xfrm>
        <a:graphic>
          <a:graphicData uri="http://schemas.openxmlformats.org/drawingml/2006/table">
            <a:tbl>
              <a:tblPr firstRow="1" bandRow="1">
                <a:tableStyleId>{BC89EF96-8CEA-46FF-86C4-4CE0E7609802}</a:tableStyleId>
              </a:tblPr>
              <a:tblGrid>
                <a:gridCol w="1365166">
                  <a:extLst>
                    <a:ext uri="{9D8B030D-6E8A-4147-A177-3AD203B41FA5}">
                      <a16:colId xmlns:a16="http://schemas.microsoft.com/office/drawing/2014/main" val="758028940"/>
                    </a:ext>
                  </a:extLst>
                </a:gridCol>
                <a:gridCol w="1365166">
                  <a:extLst>
                    <a:ext uri="{9D8B030D-6E8A-4147-A177-3AD203B41FA5}">
                      <a16:colId xmlns:a16="http://schemas.microsoft.com/office/drawing/2014/main" val="1107423637"/>
                    </a:ext>
                  </a:extLst>
                </a:gridCol>
                <a:gridCol w="1399296">
                  <a:extLst>
                    <a:ext uri="{9D8B030D-6E8A-4147-A177-3AD203B41FA5}">
                      <a16:colId xmlns:a16="http://schemas.microsoft.com/office/drawing/2014/main" val="2500592060"/>
                    </a:ext>
                  </a:extLst>
                </a:gridCol>
                <a:gridCol w="1399296">
                  <a:extLst>
                    <a:ext uri="{9D8B030D-6E8A-4147-A177-3AD203B41FA5}">
                      <a16:colId xmlns:a16="http://schemas.microsoft.com/office/drawing/2014/main" val="2604109984"/>
                    </a:ext>
                  </a:extLst>
                </a:gridCol>
                <a:gridCol w="1314173">
                  <a:extLst>
                    <a:ext uri="{9D8B030D-6E8A-4147-A177-3AD203B41FA5}">
                      <a16:colId xmlns:a16="http://schemas.microsoft.com/office/drawing/2014/main" val="614125002"/>
                    </a:ext>
                  </a:extLst>
                </a:gridCol>
                <a:gridCol w="1203367">
                  <a:extLst>
                    <a:ext uri="{9D8B030D-6E8A-4147-A177-3AD203B41FA5}">
                      <a16:colId xmlns:a16="http://schemas.microsoft.com/office/drawing/2014/main" val="1441566333"/>
                    </a:ext>
                  </a:extLst>
                </a:gridCol>
                <a:gridCol w="1596560">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6 </a:t>
                      </a:r>
                    </a:p>
                    <a:p>
                      <a:pPr lvl="0">
                        <a:buNone/>
                      </a:pPr>
                      <a:r>
                        <a:rPr lang="en-US">
                          <a:solidFill>
                            <a:srgbClr val="000000"/>
                          </a:solidFill>
                        </a:rPr>
                        <a:t>(FY 29/30) </a:t>
                      </a:r>
                    </a:p>
                  </a:txBody>
                  <a:tcPr>
                    <a:noFill/>
                  </a:tcPr>
                </a:tc>
                <a:tc>
                  <a:txBody>
                    <a:bodyPr/>
                    <a:lstStyle/>
                    <a:p>
                      <a:r>
                        <a:rPr lang="en-US">
                          <a:solidFill>
                            <a:srgbClr val="000000"/>
                          </a:solidFill>
                        </a:rPr>
                        <a:t>Year 7</a:t>
                      </a:r>
                    </a:p>
                    <a:p>
                      <a:pPr lvl="0">
                        <a:buNone/>
                      </a:pPr>
                      <a:r>
                        <a:rPr lang="en-US">
                          <a:solidFill>
                            <a:srgbClr val="000000"/>
                          </a:solidFill>
                        </a:rPr>
                        <a:t>(FY 30/31) </a:t>
                      </a:r>
                    </a:p>
                  </a:txBody>
                  <a:tcPr>
                    <a:noFill/>
                  </a:tcPr>
                </a:tc>
                <a:tc>
                  <a:txBody>
                    <a:bodyPr/>
                    <a:lstStyle/>
                    <a:p>
                      <a:r>
                        <a:rPr lang="en-US">
                          <a:solidFill>
                            <a:srgbClr val="000000"/>
                          </a:solidFill>
                        </a:rPr>
                        <a:t>Year 8</a:t>
                      </a:r>
                    </a:p>
                    <a:p>
                      <a:pPr lvl="0">
                        <a:buNone/>
                      </a:pPr>
                      <a:r>
                        <a:rPr lang="en-US">
                          <a:solidFill>
                            <a:srgbClr val="000000"/>
                          </a:solidFill>
                        </a:rPr>
                        <a:t>(FY 31/32)</a:t>
                      </a:r>
                    </a:p>
                  </a:txBody>
                  <a:tcPr>
                    <a:noFill/>
                  </a:tcPr>
                </a:tc>
                <a:tc>
                  <a:txBody>
                    <a:bodyPr/>
                    <a:lstStyle/>
                    <a:p>
                      <a:r>
                        <a:rPr lang="en-US">
                          <a:solidFill>
                            <a:srgbClr val="000000"/>
                          </a:solidFill>
                        </a:rPr>
                        <a:t>Year 9      (FY 32/33)</a:t>
                      </a:r>
                    </a:p>
                  </a:txBody>
                  <a:tcPr>
                    <a:noFill/>
                  </a:tcPr>
                </a:tc>
                <a:tc>
                  <a:txBody>
                    <a:bodyPr/>
                    <a:lstStyle/>
                    <a:p>
                      <a:r>
                        <a:rPr lang="en-US">
                          <a:solidFill>
                            <a:srgbClr val="000000"/>
                          </a:solidFill>
                        </a:rPr>
                        <a:t>Year 10</a:t>
                      </a:r>
                    </a:p>
                    <a:p>
                      <a:pPr lvl="0">
                        <a:buNone/>
                      </a:pPr>
                      <a:r>
                        <a:rPr lang="en-US">
                          <a:solidFill>
                            <a:srgbClr val="000000"/>
                          </a:solidFill>
                        </a:rPr>
                        <a:t>(FY 33/34)</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600084</a:t>
                      </a:r>
                      <a:endParaRPr lang="en-US"/>
                    </a:p>
                  </a:txBody>
                  <a:tcPr/>
                </a:tc>
                <a:tc>
                  <a:txBody>
                    <a:bodyPr/>
                    <a:lstStyle/>
                    <a:p>
                      <a:r>
                        <a:rPr lang="en-US">
                          <a:solidFill>
                            <a:srgbClr val="000000"/>
                          </a:solidFill>
                        </a:rPr>
                        <a:t>$300,000</a:t>
                      </a:r>
                    </a:p>
                  </a:txBody>
                  <a:tcPr/>
                </a:tc>
                <a:tc>
                  <a:txBody>
                    <a:bodyPr/>
                    <a:lstStyle/>
                    <a:p>
                      <a:r>
                        <a:rPr lang="en-US">
                          <a:solidFill>
                            <a:srgbClr val="000000"/>
                          </a:solidFill>
                        </a:rPr>
                        <a:t>$1,225,000</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pPr lvl="0">
                        <a:buNone/>
                      </a:pPr>
                      <a:r>
                        <a:rPr lang="en-US">
                          <a:solidFill>
                            <a:srgbClr val="000000"/>
                          </a:solidFill>
                        </a:rPr>
                        <a:t>$1,525,000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5850630" y="1538543"/>
            <a:ext cx="4634426"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Retrofit the existing pump station facility, replace pumps and motor controls.  </a:t>
            </a:r>
          </a:p>
          <a:p>
            <a:endParaRPr lang="en-US">
              <a:cs typeface="Calibri"/>
            </a:endParaRPr>
          </a:p>
          <a:p>
            <a:r>
              <a:rPr lang="en-US">
                <a:cs typeface="Calibri"/>
              </a:rPr>
              <a:t>Project Rationale: Station is near the end of its useful life and provides operational flexibility to move the water in the Southern zone.  </a:t>
            </a:r>
          </a:p>
          <a:p>
            <a:endParaRPr lang="en-US">
              <a:cs typeface="Calibri"/>
            </a:endParaRPr>
          </a:p>
          <a:p>
            <a:endParaRPr lang="en-US">
              <a:cs typeface="Calibri"/>
            </a:endParaRPr>
          </a:p>
          <a:p>
            <a:endParaRPr lang="en-US">
              <a:cs typeface="Calibri"/>
            </a:endParaRPr>
          </a:p>
        </p:txBody>
      </p:sp>
      <p:sp>
        <p:nvSpPr>
          <p:cNvPr id="7" name="Title 6">
            <a:extLst>
              <a:ext uri="{FF2B5EF4-FFF2-40B4-BE49-F238E27FC236}">
                <a16:creationId xmlns:a16="http://schemas.microsoft.com/office/drawing/2014/main" id="{72F6C345-80F7-478E-8A1C-344DC0B2034C}"/>
              </a:ext>
            </a:extLst>
          </p:cNvPr>
          <p:cNvSpPr>
            <a:spLocks noGrp="1"/>
          </p:cNvSpPr>
          <p:nvPr>
            <p:ph type="title"/>
          </p:nvPr>
        </p:nvSpPr>
        <p:spPr/>
        <p:txBody>
          <a:bodyPr/>
          <a:lstStyle/>
          <a:p>
            <a:r>
              <a:rPr lang="en-US">
                <a:latin typeface="Helvetica"/>
                <a:cs typeface="Helvetica"/>
              </a:rPr>
              <a:t>Morro Pump Station Rehabilitation (600084)</a:t>
            </a:r>
            <a:endParaRPr lang="en-US"/>
          </a:p>
        </p:txBody>
      </p:sp>
      <p:pic>
        <p:nvPicPr>
          <p:cNvPr id="8" name="Picture 7">
            <a:extLst>
              <a:ext uri="{FF2B5EF4-FFF2-40B4-BE49-F238E27FC236}">
                <a16:creationId xmlns:a16="http://schemas.microsoft.com/office/drawing/2014/main" id="{E738F0E4-263F-1B5E-FA0D-30338E27B569}"/>
              </a:ext>
            </a:extLst>
          </p:cNvPr>
          <p:cNvPicPr>
            <a:picLocks noChangeAspect="1"/>
          </p:cNvPicPr>
          <p:nvPr/>
        </p:nvPicPr>
        <p:blipFill rotWithShape="1">
          <a:blip r:embed="rId2"/>
          <a:srcRect l="16116" t="-171" r="5992" b="437"/>
          <a:stretch/>
        </p:blipFill>
        <p:spPr>
          <a:xfrm>
            <a:off x="838552" y="1538654"/>
            <a:ext cx="4820841" cy="2905652"/>
          </a:xfrm>
          <a:prstGeom prst="rect">
            <a:avLst/>
          </a:prstGeom>
        </p:spPr>
      </p:pic>
    </p:spTree>
    <p:extLst>
      <p:ext uri="{BB962C8B-B14F-4D97-AF65-F5344CB8AC3E}">
        <p14:creationId xmlns:p14="http://schemas.microsoft.com/office/powerpoint/2010/main" val="24237028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775AC-3D9E-9A21-B845-481D16512C16}"/>
              </a:ext>
            </a:extLst>
          </p:cNvPr>
          <p:cNvSpPr>
            <a:spLocks noGrp="1"/>
          </p:cNvSpPr>
          <p:nvPr>
            <p:ph type="ctrTitle"/>
          </p:nvPr>
        </p:nvSpPr>
        <p:spPr>
          <a:xfrm>
            <a:off x="823912" y="997981"/>
            <a:ext cx="10073473" cy="2387600"/>
          </a:xfrm>
        </p:spPr>
        <p:txBody>
          <a:bodyPr/>
          <a:lstStyle/>
          <a:p>
            <a:r>
              <a:rPr lang="en-US"/>
              <a:t>Detachment Requirements</a:t>
            </a:r>
            <a:br>
              <a:rPr lang="en-US"/>
            </a:br>
            <a:r>
              <a:rPr lang="en-US"/>
              <a:t>Years 2-5</a:t>
            </a:r>
          </a:p>
        </p:txBody>
      </p:sp>
    </p:spTree>
    <p:extLst>
      <p:ext uri="{BB962C8B-B14F-4D97-AF65-F5344CB8AC3E}">
        <p14:creationId xmlns:p14="http://schemas.microsoft.com/office/powerpoint/2010/main" val="33421628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a:xfrm>
            <a:off x="838200" y="530312"/>
            <a:ext cx="10515600" cy="607890"/>
          </a:xfrm>
        </p:spPr>
        <p:txBody>
          <a:bodyPr>
            <a:normAutofit fontScale="90000"/>
          </a:bodyPr>
          <a:lstStyle/>
          <a:p>
            <a:r>
              <a:rPr lang="en-US">
                <a:latin typeface="Helvetica"/>
                <a:cs typeface="Helvetica"/>
              </a:rPr>
              <a:t>SDCWA Connections 3, 6, 7, and 11 Interim Decommissioning</a:t>
            </a:r>
            <a:endParaRPr lang="en-US"/>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3476762381"/>
              </p:ext>
            </p:extLst>
          </p:nvPr>
        </p:nvGraphicFramePr>
        <p:xfrm>
          <a:off x="836279" y="4707706"/>
          <a:ext cx="9643030" cy="1381759"/>
        </p:xfrm>
        <a:graphic>
          <a:graphicData uri="http://schemas.openxmlformats.org/drawingml/2006/table">
            <a:tbl>
              <a:tblPr firstRow="1" bandRow="1">
                <a:tableStyleId>{BC89EF96-8CEA-46FF-86C4-4CE0E7609802}</a:tableStyleId>
              </a:tblPr>
              <a:tblGrid>
                <a:gridCol w="1365167">
                  <a:extLst>
                    <a:ext uri="{9D8B030D-6E8A-4147-A177-3AD203B41FA5}">
                      <a16:colId xmlns:a16="http://schemas.microsoft.com/office/drawing/2014/main" val="758028940"/>
                    </a:ext>
                  </a:extLst>
                </a:gridCol>
                <a:gridCol w="1365167">
                  <a:extLst>
                    <a:ext uri="{9D8B030D-6E8A-4147-A177-3AD203B41FA5}">
                      <a16:colId xmlns:a16="http://schemas.microsoft.com/office/drawing/2014/main" val="1107423637"/>
                    </a:ext>
                  </a:extLst>
                </a:gridCol>
                <a:gridCol w="1399297">
                  <a:extLst>
                    <a:ext uri="{9D8B030D-6E8A-4147-A177-3AD203B41FA5}">
                      <a16:colId xmlns:a16="http://schemas.microsoft.com/office/drawing/2014/main" val="2500592060"/>
                    </a:ext>
                  </a:extLst>
                </a:gridCol>
                <a:gridCol w="1399297">
                  <a:extLst>
                    <a:ext uri="{9D8B030D-6E8A-4147-A177-3AD203B41FA5}">
                      <a16:colId xmlns:a16="http://schemas.microsoft.com/office/drawing/2014/main" val="2604109984"/>
                    </a:ext>
                  </a:extLst>
                </a:gridCol>
                <a:gridCol w="1167217">
                  <a:extLst>
                    <a:ext uri="{9D8B030D-6E8A-4147-A177-3AD203B41FA5}">
                      <a16:colId xmlns:a16="http://schemas.microsoft.com/office/drawing/2014/main" val="614125002"/>
                    </a:ext>
                  </a:extLst>
                </a:gridCol>
                <a:gridCol w="1255916">
                  <a:extLst>
                    <a:ext uri="{9D8B030D-6E8A-4147-A177-3AD203B41FA5}">
                      <a16:colId xmlns:a16="http://schemas.microsoft.com/office/drawing/2014/main" val="1441566333"/>
                    </a:ext>
                  </a:extLst>
                </a:gridCol>
                <a:gridCol w="1690969">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rPr>
                        <a:t>Year 4    (FY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TBD</a:t>
                      </a:r>
                    </a:p>
                  </a:txBody>
                  <a:tcPr/>
                </a:tc>
                <a:tc>
                  <a:txBody>
                    <a:bodyPr/>
                    <a:lstStyle/>
                    <a:p>
                      <a:endParaRPr lang="en-US">
                        <a:solidFill>
                          <a:srgbClr val="000000"/>
                        </a:solidFill>
                      </a:endParaRPr>
                    </a:p>
                  </a:txBody>
                  <a:tcPr/>
                </a:tc>
                <a:tc>
                  <a:txBody>
                    <a:bodyPr/>
                    <a:lstStyle/>
                    <a:p>
                      <a:r>
                        <a:rPr lang="en-US">
                          <a:solidFill>
                            <a:srgbClr val="000000"/>
                          </a:solidFill>
                        </a:rPr>
                        <a:t>$350,000</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pPr lvl="0">
                        <a:buNone/>
                      </a:pPr>
                      <a:r>
                        <a:rPr lang="en-US" dirty="0">
                          <a:solidFill>
                            <a:srgbClr val="000000"/>
                          </a:solidFill>
                        </a:rPr>
                        <a:t>$350,000</a:t>
                      </a:r>
                      <a:endParaRPr lang="en-US" dirty="0"/>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4921158" y="1505049"/>
            <a:ext cx="5559382"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Interim decommissioning at SDCWA connections 3, 6, 7, 11, and 12.</a:t>
            </a:r>
            <a:endParaRPr lang="en-US"/>
          </a:p>
          <a:p>
            <a:endParaRPr lang="en-US">
              <a:cs typeface="Calibri"/>
            </a:endParaRPr>
          </a:p>
          <a:p>
            <a:r>
              <a:rPr lang="en-US">
                <a:cs typeface="Calibri"/>
              </a:rPr>
              <a:t>Project Rationale: Requirement of detachment from SDCWA. </a:t>
            </a:r>
          </a:p>
          <a:p>
            <a:endParaRPr lang="en-US">
              <a:cs typeface="Calibri"/>
            </a:endParaRPr>
          </a:p>
          <a:p>
            <a:endParaRPr lang="en-US">
              <a:cs typeface="Calibri"/>
            </a:endParaRPr>
          </a:p>
        </p:txBody>
      </p:sp>
      <p:pic>
        <p:nvPicPr>
          <p:cNvPr id="3" name="Picture 2">
            <a:extLst>
              <a:ext uri="{FF2B5EF4-FFF2-40B4-BE49-F238E27FC236}">
                <a16:creationId xmlns:a16="http://schemas.microsoft.com/office/drawing/2014/main" id="{309B31FD-73AC-1F09-E745-EDDFB22C92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279" y="1530169"/>
            <a:ext cx="36576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89339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a:xfrm>
            <a:off x="838200" y="480070"/>
            <a:ext cx="10515600" cy="607890"/>
          </a:xfrm>
        </p:spPr>
        <p:txBody>
          <a:bodyPr>
            <a:normAutofit fontScale="90000"/>
          </a:bodyPr>
          <a:lstStyle/>
          <a:p>
            <a:r>
              <a:rPr lang="en-US">
                <a:latin typeface="Helvetica"/>
                <a:cs typeface="Helvetica"/>
              </a:rPr>
              <a:t>SDCWA Connections 3, 6, 7, 11, and 12 Permanent Decommissioning</a:t>
            </a:r>
            <a:endParaRPr lang="en-US"/>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1870898858"/>
              </p:ext>
            </p:extLst>
          </p:nvPr>
        </p:nvGraphicFramePr>
        <p:xfrm>
          <a:off x="836279" y="4649090"/>
          <a:ext cx="9643019" cy="1381759"/>
        </p:xfrm>
        <a:graphic>
          <a:graphicData uri="http://schemas.openxmlformats.org/drawingml/2006/table">
            <a:tbl>
              <a:tblPr firstRow="1" bandRow="1">
                <a:tableStyleId>{BC89EF96-8CEA-46FF-86C4-4CE0E7609802}</a:tableStyleId>
              </a:tblPr>
              <a:tblGrid>
                <a:gridCol w="1365165">
                  <a:extLst>
                    <a:ext uri="{9D8B030D-6E8A-4147-A177-3AD203B41FA5}">
                      <a16:colId xmlns:a16="http://schemas.microsoft.com/office/drawing/2014/main" val="758028940"/>
                    </a:ext>
                  </a:extLst>
                </a:gridCol>
                <a:gridCol w="1365165">
                  <a:extLst>
                    <a:ext uri="{9D8B030D-6E8A-4147-A177-3AD203B41FA5}">
                      <a16:colId xmlns:a16="http://schemas.microsoft.com/office/drawing/2014/main" val="1107423637"/>
                    </a:ext>
                  </a:extLst>
                </a:gridCol>
                <a:gridCol w="1399295">
                  <a:extLst>
                    <a:ext uri="{9D8B030D-6E8A-4147-A177-3AD203B41FA5}">
                      <a16:colId xmlns:a16="http://schemas.microsoft.com/office/drawing/2014/main" val="2500592060"/>
                    </a:ext>
                  </a:extLst>
                </a:gridCol>
                <a:gridCol w="1399295">
                  <a:extLst>
                    <a:ext uri="{9D8B030D-6E8A-4147-A177-3AD203B41FA5}">
                      <a16:colId xmlns:a16="http://schemas.microsoft.com/office/drawing/2014/main" val="2604109984"/>
                    </a:ext>
                  </a:extLst>
                </a:gridCol>
                <a:gridCol w="1336260">
                  <a:extLst>
                    <a:ext uri="{9D8B030D-6E8A-4147-A177-3AD203B41FA5}">
                      <a16:colId xmlns:a16="http://schemas.microsoft.com/office/drawing/2014/main" val="614125002"/>
                    </a:ext>
                  </a:extLst>
                </a:gridCol>
                <a:gridCol w="1313447">
                  <a:extLst>
                    <a:ext uri="{9D8B030D-6E8A-4147-A177-3AD203B41FA5}">
                      <a16:colId xmlns:a16="http://schemas.microsoft.com/office/drawing/2014/main" val="1441566333"/>
                    </a:ext>
                  </a:extLst>
                </a:gridCol>
                <a:gridCol w="1464392">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r>
                        <a:rPr lang="en-US">
                          <a:solidFill>
                            <a:srgbClr val="000000"/>
                          </a:solidFill>
                        </a:rPr>
                        <a:t>Year 4      (FY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TBD</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r>
                        <a:rPr lang="en-US">
                          <a:solidFill>
                            <a:srgbClr val="000000"/>
                          </a:solidFill>
                        </a:rPr>
                        <a:t>$1,650,000</a:t>
                      </a:r>
                    </a:p>
                  </a:txBody>
                  <a:tcPr/>
                </a:tc>
                <a:tc>
                  <a:txBody>
                    <a:bodyPr/>
                    <a:lstStyle/>
                    <a:p>
                      <a:endParaRPr lang="en-US">
                        <a:solidFill>
                          <a:srgbClr val="000000"/>
                        </a:solidFill>
                      </a:endParaRPr>
                    </a:p>
                  </a:txBody>
                  <a:tcPr/>
                </a:tc>
                <a:tc>
                  <a:txBody>
                    <a:bodyPr/>
                    <a:lstStyle/>
                    <a:p>
                      <a:pPr lvl="0">
                        <a:buNone/>
                      </a:pPr>
                      <a:r>
                        <a:rPr lang="en-US">
                          <a:solidFill>
                            <a:srgbClr val="000000"/>
                          </a:solidFill>
                        </a:rPr>
                        <a:t>$1,650,000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4921158" y="1530169"/>
            <a:ext cx="556434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Permanent decommissioning of SDCWA connections 3, 6, 7, 11, and 12.</a:t>
            </a:r>
            <a:endParaRPr lang="en-US"/>
          </a:p>
          <a:p>
            <a:endParaRPr lang="en-US">
              <a:cs typeface="Calibri"/>
            </a:endParaRPr>
          </a:p>
          <a:p>
            <a:r>
              <a:rPr lang="en-US">
                <a:cs typeface="Calibri"/>
              </a:rPr>
              <a:t>Project Rationale: Requirement of detachment from SDCWA. </a:t>
            </a:r>
          </a:p>
          <a:p>
            <a:endParaRPr lang="en-US">
              <a:cs typeface="Calibri"/>
            </a:endParaRPr>
          </a:p>
          <a:p>
            <a:endParaRPr lang="en-US">
              <a:cs typeface="Calibri"/>
            </a:endParaRPr>
          </a:p>
          <a:p>
            <a:endParaRPr lang="en-US">
              <a:cs typeface="Calibri"/>
            </a:endParaRPr>
          </a:p>
        </p:txBody>
      </p:sp>
      <p:pic>
        <p:nvPicPr>
          <p:cNvPr id="2050" name="Picture 2">
            <a:extLst>
              <a:ext uri="{FF2B5EF4-FFF2-40B4-BE49-F238E27FC236}">
                <a16:creationId xmlns:a16="http://schemas.microsoft.com/office/drawing/2014/main" id="{5E9D379A-DC9D-0331-14D0-A588AF7F71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279" y="1530169"/>
            <a:ext cx="36576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38239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775AC-3D9E-9A21-B845-481D16512C16}"/>
              </a:ext>
            </a:extLst>
          </p:cNvPr>
          <p:cNvSpPr>
            <a:spLocks noGrp="1"/>
          </p:cNvSpPr>
          <p:nvPr>
            <p:ph type="ctrTitle"/>
          </p:nvPr>
        </p:nvSpPr>
        <p:spPr>
          <a:xfrm>
            <a:off x="571249" y="1130329"/>
            <a:ext cx="10073473" cy="2387600"/>
          </a:xfrm>
        </p:spPr>
        <p:txBody>
          <a:bodyPr/>
          <a:lstStyle/>
          <a:p>
            <a:br>
              <a:rPr lang="en-US"/>
            </a:br>
            <a:br>
              <a:rPr lang="en-US"/>
            </a:br>
            <a:br>
              <a:rPr lang="en-US"/>
            </a:br>
            <a:r>
              <a:rPr lang="en-US"/>
              <a:t>Sewer Lift Stations/Electrical Upgrades </a:t>
            </a:r>
            <a:br>
              <a:rPr lang="en-US"/>
            </a:br>
            <a:r>
              <a:rPr lang="en-US"/>
              <a:t>Years 2-10</a:t>
            </a:r>
          </a:p>
        </p:txBody>
      </p:sp>
    </p:spTree>
    <p:extLst>
      <p:ext uri="{BB962C8B-B14F-4D97-AF65-F5344CB8AC3E}">
        <p14:creationId xmlns:p14="http://schemas.microsoft.com/office/powerpoint/2010/main" val="22791858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p:txBody>
          <a:bodyPr>
            <a:normAutofit/>
          </a:bodyPr>
          <a:lstStyle/>
          <a:p>
            <a:r>
              <a:rPr lang="en-US">
                <a:latin typeface="Helvetica"/>
                <a:cs typeface="Helvetica"/>
              </a:rPr>
              <a:t>School House Lift Station</a:t>
            </a:r>
            <a:endParaRPr lang="en-US">
              <a:cs typeface="Helvetica"/>
            </a:endParaRPr>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305973912"/>
              </p:ext>
            </p:extLst>
          </p:nvPr>
        </p:nvGraphicFramePr>
        <p:xfrm>
          <a:off x="836279" y="4524258"/>
          <a:ext cx="9643030" cy="1381759"/>
        </p:xfrm>
        <a:graphic>
          <a:graphicData uri="http://schemas.openxmlformats.org/drawingml/2006/table">
            <a:tbl>
              <a:tblPr firstRow="1" bandRow="1">
                <a:tableStyleId>{BC89EF96-8CEA-46FF-86C4-4CE0E7609802}</a:tableStyleId>
              </a:tblPr>
              <a:tblGrid>
                <a:gridCol w="1365167">
                  <a:extLst>
                    <a:ext uri="{9D8B030D-6E8A-4147-A177-3AD203B41FA5}">
                      <a16:colId xmlns:a16="http://schemas.microsoft.com/office/drawing/2014/main" val="758028940"/>
                    </a:ext>
                  </a:extLst>
                </a:gridCol>
                <a:gridCol w="1365167">
                  <a:extLst>
                    <a:ext uri="{9D8B030D-6E8A-4147-A177-3AD203B41FA5}">
                      <a16:colId xmlns:a16="http://schemas.microsoft.com/office/drawing/2014/main" val="1107423637"/>
                    </a:ext>
                  </a:extLst>
                </a:gridCol>
                <a:gridCol w="1399297">
                  <a:extLst>
                    <a:ext uri="{9D8B030D-6E8A-4147-A177-3AD203B41FA5}">
                      <a16:colId xmlns:a16="http://schemas.microsoft.com/office/drawing/2014/main" val="2500592060"/>
                    </a:ext>
                  </a:extLst>
                </a:gridCol>
                <a:gridCol w="1399297">
                  <a:extLst>
                    <a:ext uri="{9D8B030D-6E8A-4147-A177-3AD203B41FA5}">
                      <a16:colId xmlns:a16="http://schemas.microsoft.com/office/drawing/2014/main" val="2604109984"/>
                    </a:ext>
                  </a:extLst>
                </a:gridCol>
                <a:gridCol w="1167217">
                  <a:extLst>
                    <a:ext uri="{9D8B030D-6E8A-4147-A177-3AD203B41FA5}">
                      <a16:colId xmlns:a16="http://schemas.microsoft.com/office/drawing/2014/main" val="614125002"/>
                    </a:ext>
                  </a:extLst>
                </a:gridCol>
                <a:gridCol w="1417605">
                  <a:extLst>
                    <a:ext uri="{9D8B030D-6E8A-4147-A177-3AD203B41FA5}">
                      <a16:colId xmlns:a16="http://schemas.microsoft.com/office/drawing/2014/main" val="1441566333"/>
                    </a:ext>
                  </a:extLst>
                </a:gridCol>
                <a:gridCol w="1529280">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r>
                        <a:rPr lang="en-US">
                          <a:solidFill>
                            <a:srgbClr val="000000"/>
                          </a:solidFill>
                        </a:rPr>
                        <a:t>Year 4      (FY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TBD</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r>
                        <a:rPr lang="en-US">
                          <a:solidFill>
                            <a:srgbClr val="000000"/>
                          </a:solidFill>
                        </a:rPr>
                        <a:t>$500,000</a:t>
                      </a:r>
                    </a:p>
                  </a:txBody>
                  <a:tcPr/>
                </a:tc>
                <a:tc>
                  <a:txBody>
                    <a:bodyPr/>
                    <a:lstStyle/>
                    <a:p>
                      <a:r>
                        <a:rPr lang="en-US">
                          <a:solidFill>
                            <a:srgbClr val="000000"/>
                          </a:solidFill>
                        </a:rPr>
                        <a:t>$10,000,000</a:t>
                      </a:r>
                    </a:p>
                  </a:txBody>
                  <a:tcPr/>
                </a:tc>
                <a:tc>
                  <a:txBody>
                    <a:bodyPr/>
                    <a:lstStyle/>
                    <a:p>
                      <a:pPr lvl="0">
                        <a:buNone/>
                      </a:pPr>
                      <a:r>
                        <a:rPr lang="en-US">
                          <a:solidFill>
                            <a:srgbClr val="000000"/>
                          </a:solidFill>
                        </a:rPr>
                        <a:t>$10,500,000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6135424" y="1405814"/>
            <a:ext cx="4337307"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This project proposes construction of a new lift station to help address current and projected build-out flows. </a:t>
            </a:r>
          </a:p>
          <a:p>
            <a:endParaRPr lang="en-US">
              <a:cs typeface="Calibri"/>
            </a:endParaRPr>
          </a:p>
          <a:p>
            <a:r>
              <a:rPr lang="en-US">
                <a:cs typeface="Calibri"/>
              </a:rPr>
              <a:t>Project Rationale: The project is intended to offset higher demand at  Lift Station-1 which has limited capacity. The proposed Lift Station would be needed to  additional development. If needed, the project would be funded with future capacity fees.</a:t>
            </a:r>
          </a:p>
          <a:p>
            <a:endParaRPr lang="en-US">
              <a:cs typeface="Calibri"/>
            </a:endParaRPr>
          </a:p>
          <a:p>
            <a:endParaRPr lang="en-US">
              <a:cs typeface="Calibri"/>
            </a:endParaRPr>
          </a:p>
          <a:p>
            <a:endParaRPr lang="en-US">
              <a:cs typeface="Calibri"/>
            </a:endParaRPr>
          </a:p>
        </p:txBody>
      </p:sp>
      <p:pic>
        <p:nvPicPr>
          <p:cNvPr id="3" name="Picture 2">
            <a:extLst>
              <a:ext uri="{FF2B5EF4-FFF2-40B4-BE49-F238E27FC236}">
                <a16:creationId xmlns:a16="http://schemas.microsoft.com/office/drawing/2014/main" id="{06EFD2F6-EFBD-BD61-E1FD-6F56623196EE}"/>
              </a:ext>
            </a:extLst>
          </p:cNvPr>
          <p:cNvPicPr>
            <a:picLocks noChangeAspect="1"/>
          </p:cNvPicPr>
          <p:nvPr/>
        </p:nvPicPr>
        <p:blipFill>
          <a:blip r:embed="rId2"/>
          <a:stretch>
            <a:fillRect/>
          </a:stretch>
        </p:blipFill>
        <p:spPr>
          <a:xfrm>
            <a:off x="836832" y="1406811"/>
            <a:ext cx="5165653" cy="2728370"/>
          </a:xfrm>
          <a:prstGeom prst="rect">
            <a:avLst/>
          </a:prstGeom>
        </p:spPr>
      </p:pic>
    </p:spTree>
    <p:extLst>
      <p:ext uri="{BB962C8B-B14F-4D97-AF65-F5344CB8AC3E}">
        <p14:creationId xmlns:p14="http://schemas.microsoft.com/office/powerpoint/2010/main" val="36943655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775AC-3D9E-9A21-B845-481D16512C16}"/>
              </a:ext>
            </a:extLst>
          </p:cNvPr>
          <p:cNvSpPr>
            <a:spLocks noGrp="1"/>
          </p:cNvSpPr>
          <p:nvPr>
            <p:ph type="ctrTitle"/>
          </p:nvPr>
        </p:nvSpPr>
        <p:spPr>
          <a:xfrm>
            <a:off x="823912" y="997981"/>
            <a:ext cx="10073473" cy="2387600"/>
          </a:xfrm>
        </p:spPr>
        <p:txBody>
          <a:bodyPr/>
          <a:lstStyle/>
          <a:p>
            <a:r>
              <a:rPr lang="en-US"/>
              <a:t>Sewer Pipeline/CIPP </a:t>
            </a:r>
            <a:br>
              <a:rPr lang="en-US"/>
            </a:br>
            <a:r>
              <a:rPr lang="en-US"/>
              <a:t>Years 2-10</a:t>
            </a:r>
          </a:p>
        </p:txBody>
      </p:sp>
    </p:spTree>
    <p:extLst>
      <p:ext uri="{BB962C8B-B14F-4D97-AF65-F5344CB8AC3E}">
        <p14:creationId xmlns:p14="http://schemas.microsoft.com/office/powerpoint/2010/main" val="1962482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7C589-4ABB-9CEE-C6EC-8AB9320140E9}"/>
              </a:ext>
            </a:extLst>
          </p:cNvPr>
          <p:cNvSpPr>
            <a:spLocks noGrp="1"/>
          </p:cNvSpPr>
          <p:nvPr>
            <p:ph type="title"/>
          </p:nvPr>
        </p:nvSpPr>
        <p:spPr/>
        <p:txBody>
          <a:bodyPr/>
          <a:lstStyle/>
          <a:p>
            <a:r>
              <a:rPr lang="en-US">
                <a:latin typeface="Helvetica"/>
                <a:cs typeface="Helvetica"/>
              </a:rPr>
              <a:t>Sewer 5 Year CIP by Asset Type (in $ Millions)</a:t>
            </a:r>
            <a:endParaRPr lang="en-US"/>
          </a:p>
        </p:txBody>
      </p:sp>
      <p:graphicFrame>
        <p:nvGraphicFramePr>
          <p:cNvPr id="5" name="Chart 4">
            <a:extLst>
              <a:ext uri="{FF2B5EF4-FFF2-40B4-BE49-F238E27FC236}">
                <a16:creationId xmlns:a16="http://schemas.microsoft.com/office/drawing/2014/main" id="{648262FD-C991-466F-94F6-519F6F24262B}"/>
              </a:ext>
            </a:extLst>
          </p:cNvPr>
          <p:cNvGraphicFramePr>
            <a:graphicFrameLocks/>
          </p:cNvGraphicFramePr>
          <p:nvPr>
            <p:extLst>
              <p:ext uri="{D42A27DB-BD31-4B8C-83A1-F6EECF244321}">
                <p14:modId xmlns:p14="http://schemas.microsoft.com/office/powerpoint/2010/main" val="1191947254"/>
              </p:ext>
            </p:extLst>
          </p:nvPr>
        </p:nvGraphicFramePr>
        <p:xfrm>
          <a:off x="838200" y="1740116"/>
          <a:ext cx="10587182" cy="461450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221536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a:xfrm>
            <a:off x="838200" y="681037"/>
            <a:ext cx="10515600" cy="362903"/>
          </a:xfrm>
        </p:spPr>
        <p:txBody>
          <a:bodyPr>
            <a:normAutofit fontScale="90000"/>
          </a:bodyPr>
          <a:lstStyle/>
          <a:p>
            <a:r>
              <a:rPr lang="en-US">
                <a:latin typeface="Helvetica"/>
                <a:cs typeface="Helvetica"/>
              </a:rPr>
              <a:t>North River Road Sewer Capacity Expansion</a:t>
            </a:r>
            <a:endParaRPr lang="en-US">
              <a:cs typeface="Helvetica"/>
            </a:endParaRPr>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3451233963"/>
              </p:ext>
            </p:extLst>
          </p:nvPr>
        </p:nvGraphicFramePr>
        <p:xfrm>
          <a:off x="836279" y="4314145"/>
          <a:ext cx="9439432" cy="1381759"/>
        </p:xfrm>
        <a:graphic>
          <a:graphicData uri="http://schemas.openxmlformats.org/drawingml/2006/table">
            <a:tbl>
              <a:tblPr firstRow="1" bandRow="1">
                <a:tableStyleId>{BC89EF96-8CEA-46FF-86C4-4CE0E7609802}</a:tableStyleId>
              </a:tblPr>
              <a:tblGrid>
                <a:gridCol w="1365166">
                  <a:extLst>
                    <a:ext uri="{9D8B030D-6E8A-4147-A177-3AD203B41FA5}">
                      <a16:colId xmlns:a16="http://schemas.microsoft.com/office/drawing/2014/main" val="758028940"/>
                    </a:ext>
                  </a:extLst>
                </a:gridCol>
                <a:gridCol w="1365166">
                  <a:extLst>
                    <a:ext uri="{9D8B030D-6E8A-4147-A177-3AD203B41FA5}">
                      <a16:colId xmlns:a16="http://schemas.microsoft.com/office/drawing/2014/main" val="1107423637"/>
                    </a:ext>
                  </a:extLst>
                </a:gridCol>
                <a:gridCol w="1399296">
                  <a:extLst>
                    <a:ext uri="{9D8B030D-6E8A-4147-A177-3AD203B41FA5}">
                      <a16:colId xmlns:a16="http://schemas.microsoft.com/office/drawing/2014/main" val="2500592060"/>
                    </a:ext>
                  </a:extLst>
                </a:gridCol>
                <a:gridCol w="1195704">
                  <a:extLst>
                    <a:ext uri="{9D8B030D-6E8A-4147-A177-3AD203B41FA5}">
                      <a16:colId xmlns:a16="http://schemas.microsoft.com/office/drawing/2014/main" val="2604109984"/>
                    </a:ext>
                  </a:extLst>
                </a:gridCol>
                <a:gridCol w="1249180">
                  <a:extLst>
                    <a:ext uri="{9D8B030D-6E8A-4147-A177-3AD203B41FA5}">
                      <a16:colId xmlns:a16="http://schemas.microsoft.com/office/drawing/2014/main" val="614125002"/>
                    </a:ext>
                  </a:extLst>
                </a:gridCol>
                <a:gridCol w="1173952">
                  <a:extLst>
                    <a:ext uri="{9D8B030D-6E8A-4147-A177-3AD203B41FA5}">
                      <a16:colId xmlns:a16="http://schemas.microsoft.com/office/drawing/2014/main" val="1441566333"/>
                    </a:ext>
                  </a:extLst>
                </a:gridCol>
                <a:gridCol w="1690968">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r>
                        <a:rPr lang="en-US">
                          <a:solidFill>
                            <a:srgbClr val="000000"/>
                          </a:solidFill>
                        </a:rPr>
                        <a:t>Year 4      (FY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TBD</a:t>
                      </a:r>
                    </a:p>
                  </a:txBody>
                  <a:tcPr/>
                </a:tc>
                <a:tc>
                  <a:txBody>
                    <a:bodyPr/>
                    <a:lstStyle/>
                    <a:p>
                      <a:endParaRPr lang="en-US">
                        <a:solidFill>
                          <a:srgbClr val="000000"/>
                        </a:solidFill>
                      </a:endParaRPr>
                    </a:p>
                  </a:txBody>
                  <a:tcPr/>
                </a:tc>
                <a:tc>
                  <a:txBody>
                    <a:bodyPr/>
                    <a:lstStyle/>
                    <a:p>
                      <a:r>
                        <a:rPr lang="en-US">
                          <a:solidFill>
                            <a:srgbClr val="000000"/>
                          </a:solidFill>
                        </a:rPr>
                        <a:t>$50,000</a:t>
                      </a:r>
                    </a:p>
                  </a:txBody>
                  <a:tcPr/>
                </a:tc>
                <a:tc>
                  <a:txBody>
                    <a:bodyPr/>
                    <a:lstStyle/>
                    <a:p>
                      <a:r>
                        <a:rPr lang="en-US">
                          <a:solidFill>
                            <a:srgbClr val="000000"/>
                          </a:solidFill>
                        </a:rPr>
                        <a:t>$500,000</a:t>
                      </a:r>
                    </a:p>
                  </a:txBody>
                  <a:tcPr/>
                </a:tc>
                <a:tc>
                  <a:txBody>
                    <a:bodyPr/>
                    <a:lstStyle/>
                    <a:p>
                      <a:r>
                        <a:rPr lang="en-US">
                          <a:solidFill>
                            <a:srgbClr val="000000"/>
                          </a:solidFill>
                        </a:rPr>
                        <a:t>$9,000,000</a:t>
                      </a:r>
                    </a:p>
                  </a:txBody>
                  <a:tcPr/>
                </a:tc>
                <a:tc>
                  <a:txBody>
                    <a:bodyPr/>
                    <a:lstStyle/>
                    <a:p>
                      <a:endParaRPr lang="en-US">
                        <a:solidFill>
                          <a:srgbClr val="000000"/>
                        </a:solidFill>
                      </a:endParaRPr>
                    </a:p>
                  </a:txBody>
                  <a:tcPr/>
                </a:tc>
                <a:tc>
                  <a:txBody>
                    <a:bodyPr/>
                    <a:lstStyle/>
                    <a:p>
                      <a:pPr lvl="0">
                        <a:buNone/>
                      </a:pPr>
                      <a:r>
                        <a:rPr lang="en-US">
                          <a:solidFill>
                            <a:srgbClr val="000000"/>
                          </a:solidFill>
                        </a:rPr>
                        <a:t>$9,550,000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6819986" y="1490114"/>
            <a:ext cx="3536481"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This project proposes to upsize a 15-inch sewer pipeline to a 21-inch sewer pipeline along North River Road from Via Puerta del Sol to Wilshire Road.</a:t>
            </a:r>
            <a:endParaRPr lang="en-US"/>
          </a:p>
          <a:p>
            <a:endParaRPr lang="en-US">
              <a:cs typeface="Calibri"/>
            </a:endParaRPr>
          </a:p>
          <a:p>
            <a:r>
              <a:rPr lang="en-US">
                <a:cs typeface="Calibri"/>
              </a:rPr>
              <a:t>Project Rationale: The project is intended to address capacity of an undersized system.</a:t>
            </a:r>
          </a:p>
          <a:p>
            <a:endParaRPr lang="en-US">
              <a:cs typeface="Calibri"/>
            </a:endParaRPr>
          </a:p>
          <a:p>
            <a:endParaRPr lang="en-US">
              <a:cs typeface="Calibri"/>
            </a:endParaRPr>
          </a:p>
        </p:txBody>
      </p:sp>
      <p:pic>
        <p:nvPicPr>
          <p:cNvPr id="3" name="Picture 2" descr="Map&#10;&#10;Description automatically generated">
            <a:extLst>
              <a:ext uri="{FF2B5EF4-FFF2-40B4-BE49-F238E27FC236}">
                <a16:creationId xmlns:a16="http://schemas.microsoft.com/office/drawing/2014/main" id="{07CE54A6-2C07-20AA-FAF7-8907E5549DF4}"/>
              </a:ext>
            </a:extLst>
          </p:cNvPr>
          <p:cNvPicPr>
            <a:picLocks noChangeAspect="1"/>
          </p:cNvPicPr>
          <p:nvPr/>
        </p:nvPicPr>
        <p:blipFill>
          <a:blip r:embed="rId2"/>
          <a:stretch>
            <a:fillRect/>
          </a:stretch>
        </p:blipFill>
        <p:spPr>
          <a:xfrm>
            <a:off x="834793" y="1490114"/>
            <a:ext cx="5857366" cy="2352959"/>
          </a:xfrm>
          <a:prstGeom prst="rect">
            <a:avLst/>
          </a:prstGeom>
        </p:spPr>
      </p:pic>
    </p:spTree>
    <p:extLst>
      <p:ext uri="{BB962C8B-B14F-4D97-AF65-F5344CB8AC3E}">
        <p14:creationId xmlns:p14="http://schemas.microsoft.com/office/powerpoint/2010/main" val="2095417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a:xfrm>
            <a:off x="838200" y="493888"/>
            <a:ext cx="10515600" cy="607890"/>
          </a:xfrm>
        </p:spPr>
        <p:txBody>
          <a:bodyPr>
            <a:normAutofit fontScale="90000"/>
          </a:bodyPr>
          <a:lstStyle/>
          <a:p>
            <a:r>
              <a:rPr lang="en-US">
                <a:latin typeface="Helvetica"/>
                <a:cs typeface="Helvetica"/>
              </a:rPr>
              <a:t>CIPP 2,000 LF of 8-inch VCP near Pala Mesa/Palomar (530019)</a:t>
            </a:r>
            <a:endParaRPr lang="en-US">
              <a:cs typeface="Helvetica"/>
            </a:endParaRPr>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13010692"/>
              </p:ext>
            </p:extLst>
          </p:nvPr>
        </p:nvGraphicFramePr>
        <p:xfrm>
          <a:off x="836279" y="4858431"/>
          <a:ext cx="9643030" cy="1381759"/>
        </p:xfrm>
        <a:graphic>
          <a:graphicData uri="http://schemas.openxmlformats.org/drawingml/2006/table">
            <a:tbl>
              <a:tblPr firstRow="1" bandRow="1">
                <a:tableStyleId>{BC89EF96-8CEA-46FF-86C4-4CE0E7609802}</a:tableStyleId>
              </a:tblPr>
              <a:tblGrid>
                <a:gridCol w="1365167">
                  <a:extLst>
                    <a:ext uri="{9D8B030D-6E8A-4147-A177-3AD203B41FA5}">
                      <a16:colId xmlns:a16="http://schemas.microsoft.com/office/drawing/2014/main" val="758028940"/>
                    </a:ext>
                  </a:extLst>
                </a:gridCol>
                <a:gridCol w="1365167">
                  <a:extLst>
                    <a:ext uri="{9D8B030D-6E8A-4147-A177-3AD203B41FA5}">
                      <a16:colId xmlns:a16="http://schemas.microsoft.com/office/drawing/2014/main" val="1107423637"/>
                    </a:ext>
                  </a:extLst>
                </a:gridCol>
                <a:gridCol w="1399297">
                  <a:extLst>
                    <a:ext uri="{9D8B030D-6E8A-4147-A177-3AD203B41FA5}">
                      <a16:colId xmlns:a16="http://schemas.microsoft.com/office/drawing/2014/main" val="2500592060"/>
                    </a:ext>
                  </a:extLst>
                </a:gridCol>
                <a:gridCol w="1399297">
                  <a:extLst>
                    <a:ext uri="{9D8B030D-6E8A-4147-A177-3AD203B41FA5}">
                      <a16:colId xmlns:a16="http://schemas.microsoft.com/office/drawing/2014/main" val="2604109984"/>
                    </a:ext>
                  </a:extLst>
                </a:gridCol>
                <a:gridCol w="1167217">
                  <a:extLst>
                    <a:ext uri="{9D8B030D-6E8A-4147-A177-3AD203B41FA5}">
                      <a16:colId xmlns:a16="http://schemas.microsoft.com/office/drawing/2014/main" val="614125002"/>
                    </a:ext>
                  </a:extLst>
                </a:gridCol>
                <a:gridCol w="1255916">
                  <a:extLst>
                    <a:ext uri="{9D8B030D-6E8A-4147-A177-3AD203B41FA5}">
                      <a16:colId xmlns:a16="http://schemas.microsoft.com/office/drawing/2014/main" val="1441566333"/>
                    </a:ext>
                  </a:extLst>
                </a:gridCol>
                <a:gridCol w="1690969">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r>
                        <a:rPr lang="en-US">
                          <a:solidFill>
                            <a:srgbClr val="000000"/>
                          </a:solidFill>
                        </a:rPr>
                        <a:t>Year 4      (FY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530019</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r>
                        <a:rPr lang="en-US">
                          <a:solidFill>
                            <a:srgbClr val="000000"/>
                          </a:solidFill>
                        </a:rPr>
                        <a:t>$100,000</a:t>
                      </a:r>
                    </a:p>
                  </a:txBody>
                  <a:tcPr/>
                </a:tc>
                <a:tc>
                  <a:txBody>
                    <a:bodyPr/>
                    <a:lstStyle/>
                    <a:p>
                      <a:r>
                        <a:rPr lang="en-US">
                          <a:solidFill>
                            <a:srgbClr val="000000"/>
                          </a:solidFill>
                        </a:rPr>
                        <a:t>$1,000,000</a:t>
                      </a:r>
                    </a:p>
                  </a:txBody>
                  <a:tcPr/>
                </a:tc>
                <a:tc>
                  <a:txBody>
                    <a:bodyPr/>
                    <a:lstStyle/>
                    <a:p>
                      <a:pPr lvl="0">
                        <a:buNone/>
                      </a:pPr>
                      <a:r>
                        <a:rPr lang="en-US">
                          <a:solidFill>
                            <a:srgbClr val="000000"/>
                          </a:solidFill>
                        </a:rPr>
                        <a:t>$1,100,000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5549180" y="1496675"/>
            <a:ext cx="4933265"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This project proposes to install 2,000 to 4,000 linear feet CIPP lining on an existing 8-inch vitrified clay pipe (VCP) and to raise or relocate manholes throughout the golf course.</a:t>
            </a:r>
            <a:endParaRPr lang="en-US"/>
          </a:p>
          <a:p>
            <a:endParaRPr lang="en-US">
              <a:cs typeface="Calibri"/>
            </a:endParaRPr>
          </a:p>
          <a:p>
            <a:r>
              <a:rPr lang="en-US">
                <a:cs typeface="Calibri"/>
              </a:rPr>
              <a:t>Project Rationale: The project will extend the useful life of the facility and reduce ongoing maintenance costs. Inflow and infiltrations (I&amp;I) will be reduced. </a:t>
            </a:r>
          </a:p>
          <a:p>
            <a:endParaRPr lang="en-US">
              <a:cs typeface="Calibri"/>
            </a:endParaRPr>
          </a:p>
          <a:p>
            <a:endParaRPr lang="en-US">
              <a:cs typeface="Calibri"/>
            </a:endParaRPr>
          </a:p>
        </p:txBody>
      </p:sp>
      <p:pic>
        <p:nvPicPr>
          <p:cNvPr id="6" name="Picture 5" descr="A map of a city&#10;&#10;Description automatically generated with low confidence">
            <a:extLst>
              <a:ext uri="{FF2B5EF4-FFF2-40B4-BE49-F238E27FC236}">
                <a16:creationId xmlns:a16="http://schemas.microsoft.com/office/drawing/2014/main" id="{45BC3ED0-2F93-D493-5EC7-7CE637B9447D}"/>
              </a:ext>
            </a:extLst>
          </p:cNvPr>
          <p:cNvPicPr>
            <a:picLocks noChangeAspect="1"/>
          </p:cNvPicPr>
          <p:nvPr/>
        </p:nvPicPr>
        <p:blipFill>
          <a:blip r:embed="rId2"/>
          <a:stretch>
            <a:fillRect/>
          </a:stretch>
        </p:blipFill>
        <p:spPr>
          <a:xfrm>
            <a:off x="836279" y="1498678"/>
            <a:ext cx="4464510" cy="3109101"/>
          </a:xfrm>
          <a:prstGeom prst="rect">
            <a:avLst/>
          </a:prstGeom>
        </p:spPr>
      </p:pic>
    </p:spTree>
    <p:extLst>
      <p:ext uri="{BB962C8B-B14F-4D97-AF65-F5344CB8AC3E}">
        <p14:creationId xmlns:p14="http://schemas.microsoft.com/office/powerpoint/2010/main" val="20338577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p:txBody>
          <a:bodyPr>
            <a:normAutofit/>
          </a:bodyPr>
          <a:lstStyle/>
          <a:p>
            <a:r>
              <a:rPr lang="en-US">
                <a:latin typeface="Helvetica"/>
                <a:cs typeface="Helvetica"/>
              </a:rPr>
              <a:t>Lake Garden CIPP Lining</a:t>
            </a:r>
            <a:endParaRPr lang="en-US">
              <a:cs typeface="Helvetica"/>
            </a:endParaRPr>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2354932416"/>
              </p:ext>
            </p:extLst>
          </p:nvPr>
        </p:nvGraphicFramePr>
        <p:xfrm>
          <a:off x="836279" y="4866804"/>
          <a:ext cx="9643030" cy="1381759"/>
        </p:xfrm>
        <a:graphic>
          <a:graphicData uri="http://schemas.openxmlformats.org/drawingml/2006/table">
            <a:tbl>
              <a:tblPr firstRow="1" bandRow="1">
                <a:tableStyleId>{BC89EF96-8CEA-46FF-86C4-4CE0E7609802}</a:tableStyleId>
              </a:tblPr>
              <a:tblGrid>
                <a:gridCol w="1365167">
                  <a:extLst>
                    <a:ext uri="{9D8B030D-6E8A-4147-A177-3AD203B41FA5}">
                      <a16:colId xmlns:a16="http://schemas.microsoft.com/office/drawing/2014/main" val="758028940"/>
                    </a:ext>
                  </a:extLst>
                </a:gridCol>
                <a:gridCol w="1365167">
                  <a:extLst>
                    <a:ext uri="{9D8B030D-6E8A-4147-A177-3AD203B41FA5}">
                      <a16:colId xmlns:a16="http://schemas.microsoft.com/office/drawing/2014/main" val="1107423637"/>
                    </a:ext>
                  </a:extLst>
                </a:gridCol>
                <a:gridCol w="1399297">
                  <a:extLst>
                    <a:ext uri="{9D8B030D-6E8A-4147-A177-3AD203B41FA5}">
                      <a16:colId xmlns:a16="http://schemas.microsoft.com/office/drawing/2014/main" val="2500592060"/>
                    </a:ext>
                  </a:extLst>
                </a:gridCol>
                <a:gridCol w="1399297">
                  <a:extLst>
                    <a:ext uri="{9D8B030D-6E8A-4147-A177-3AD203B41FA5}">
                      <a16:colId xmlns:a16="http://schemas.microsoft.com/office/drawing/2014/main" val="2604109984"/>
                    </a:ext>
                  </a:extLst>
                </a:gridCol>
                <a:gridCol w="1167217">
                  <a:extLst>
                    <a:ext uri="{9D8B030D-6E8A-4147-A177-3AD203B41FA5}">
                      <a16:colId xmlns:a16="http://schemas.microsoft.com/office/drawing/2014/main" val="614125002"/>
                    </a:ext>
                  </a:extLst>
                </a:gridCol>
                <a:gridCol w="1255916">
                  <a:extLst>
                    <a:ext uri="{9D8B030D-6E8A-4147-A177-3AD203B41FA5}">
                      <a16:colId xmlns:a16="http://schemas.microsoft.com/office/drawing/2014/main" val="1441566333"/>
                    </a:ext>
                  </a:extLst>
                </a:gridCol>
                <a:gridCol w="1690969">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r>
                        <a:rPr lang="en-US">
                          <a:solidFill>
                            <a:srgbClr val="000000"/>
                          </a:solidFill>
                        </a:rPr>
                        <a:t>Year 4      (FY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TBD</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r>
                        <a:rPr lang="en-US">
                          <a:solidFill>
                            <a:srgbClr val="000000"/>
                          </a:solidFill>
                        </a:rPr>
                        <a:t>$100,000</a:t>
                      </a:r>
                    </a:p>
                  </a:txBody>
                  <a:tcPr/>
                </a:tc>
                <a:tc>
                  <a:txBody>
                    <a:bodyPr/>
                    <a:lstStyle/>
                    <a:p>
                      <a:r>
                        <a:rPr lang="en-US">
                          <a:solidFill>
                            <a:srgbClr val="000000"/>
                          </a:solidFill>
                        </a:rPr>
                        <a:t>$1,000,000</a:t>
                      </a:r>
                    </a:p>
                  </a:txBody>
                  <a:tcPr/>
                </a:tc>
                <a:tc>
                  <a:txBody>
                    <a:bodyPr/>
                    <a:lstStyle/>
                    <a:p>
                      <a:pPr lvl="0">
                        <a:buNone/>
                      </a:pPr>
                      <a:r>
                        <a:rPr lang="en-US">
                          <a:solidFill>
                            <a:srgbClr val="000000"/>
                          </a:solidFill>
                        </a:rPr>
                        <a:t>$1,100,000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5504281" y="1421312"/>
            <a:ext cx="4975388"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This project proposes to install about ~2,800 linear feet of CIPP lining and to line manholes. </a:t>
            </a:r>
            <a:endParaRPr lang="en-US"/>
          </a:p>
          <a:p>
            <a:endParaRPr lang="en-US">
              <a:cs typeface="Calibri"/>
            </a:endParaRPr>
          </a:p>
          <a:p>
            <a:r>
              <a:rPr lang="en-US">
                <a:cs typeface="Calibri"/>
              </a:rPr>
              <a:t>Project Rationale: The project will extend the useful life of the facility and reduce ongoing maintenance costs. I&amp;I will be reduced.</a:t>
            </a:r>
          </a:p>
          <a:p>
            <a:endParaRPr lang="en-US">
              <a:cs typeface="Calibri"/>
            </a:endParaRPr>
          </a:p>
        </p:txBody>
      </p:sp>
      <p:pic>
        <p:nvPicPr>
          <p:cNvPr id="3" name="Picture 2" descr="Map&#10;&#10;Description automatically generated">
            <a:extLst>
              <a:ext uri="{FF2B5EF4-FFF2-40B4-BE49-F238E27FC236}">
                <a16:creationId xmlns:a16="http://schemas.microsoft.com/office/drawing/2014/main" id="{A453547A-09A7-6B86-D964-A5FF5628652C}"/>
              </a:ext>
            </a:extLst>
          </p:cNvPr>
          <p:cNvPicPr>
            <a:picLocks noChangeAspect="1"/>
          </p:cNvPicPr>
          <p:nvPr/>
        </p:nvPicPr>
        <p:blipFill>
          <a:blip r:embed="rId2"/>
          <a:stretch>
            <a:fillRect/>
          </a:stretch>
        </p:blipFill>
        <p:spPr>
          <a:xfrm>
            <a:off x="839852" y="1422462"/>
            <a:ext cx="4522101" cy="3274175"/>
          </a:xfrm>
          <a:prstGeom prst="rect">
            <a:avLst/>
          </a:prstGeom>
        </p:spPr>
      </p:pic>
    </p:spTree>
    <p:extLst>
      <p:ext uri="{BB962C8B-B14F-4D97-AF65-F5344CB8AC3E}">
        <p14:creationId xmlns:p14="http://schemas.microsoft.com/office/powerpoint/2010/main" val="22680835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p:txBody>
          <a:bodyPr>
            <a:normAutofit/>
          </a:bodyPr>
          <a:lstStyle/>
          <a:p>
            <a:r>
              <a:rPr lang="en-US">
                <a:latin typeface="Helvetica"/>
                <a:cs typeface="Helvetica"/>
              </a:rPr>
              <a:t>CIPP Lining</a:t>
            </a:r>
            <a:endParaRPr lang="en-US">
              <a:cs typeface="Helvetica"/>
            </a:endParaRPr>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311220059"/>
              </p:ext>
            </p:extLst>
          </p:nvPr>
        </p:nvGraphicFramePr>
        <p:xfrm>
          <a:off x="838147" y="4925420"/>
          <a:ext cx="9666283" cy="1381759"/>
        </p:xfrm>
        <a:graphic>
          <a:graphicData uri="http://schemas.openxmlformats.org/drawingml/2006/table">
            <a:tbl>
              <a:tblPr firstRow="1" bandRow="1">
                <a:tableStyleId>{BC89EF96-8CEA-46FF-86C4-4CE0E7609802}</a:tableStyleId>
              </a:tblPr>
              <a:tblGrid>
                <a:gridCol w="1388420">
                  <a:extLst>
                    <a:ext uri="{9D8B030D-6E8A-4147-A177-3AD203B41FA5}">
                      <a16:colId xmlns:a16="http://schemas.microsoft.com/office/drawing/2014/main" val="758028940"/>
                    </a:ext>
                  </a:extLst>
                </a:gridCol>
                <a:gridCol w="1365167">
                  <a:extLst>
                    <a:ext uri="{9D8B030D-6E8A-4147-A177-3AD203B41FA5}">
                      <a16:colId xmlns:a16="http://schemas.microsoft.com/office/drawing/2014/main" val="1107423637"/>
                    </a:ext>
                  </a:extLst>
                </a:gridCol>
                <a:gridCol w="1399297">
                  <a:extLst>
                    <a:ext uri="{9D8B030D-6E8A-4147-A177-3AD203B41FA5}">
                      <a16:colId xmlns:a16="http://schemas.microsoft.com/office/drawing/2014/main" val="2500592060"/>
                    </a:ext>
                  </a:extLst>
                </a:gridCol>
                <a:gridCol w="1399297">
                  <a:extLst>
                    <a:ext uri="{9D8B030D-6E8A-4147-A177-3AD203B41FA5}">
                      <a16:colId xmlns:a16="http://schemas.microsoft.com/office/drawing/2014/main" val="2604109984"/>
                    </a:ext>
                  </a:extLst>
                </a:gridCol>
                <a:gridCol w="1167217">
                  <a:extLst>
                    <a:ext uri="{9D8B030D-6E8A-4147-A177-3AD203B41FA5}">
                      <a16:colId xmlns:a16="http://schemas.microsoft.com/office/drawing/2014/main" val="614125002"/>
                    </a:ext>
                  </a:extLst>
                </a:gridCol>
                <a:gridCol w="1255916">
                  <a:extLst>
                    <a:ext uri="{9D8B030D-6E8A-4147-A177-3AD203B41FA5}">
                      <a16:colId xmlns:a16="http://schemas.microsoft.com/office/drawing/2014/main" val="1441566333"/>
                    </a:ext>
                  </a:extLst>
                </a:gridCol>
                <a:gridCol w="1690969">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6 </a:t>
                      </a:r>
                    </a:p>
                    <a:p>
                      <a:pPr lvl="0">
                        <a:buNone/>
                      </a:pPr>
                      <a:r>
                        <a:rPr lang="en-US">
                          <a:solidFill>
                            <a:srgbClr val="000000"/>
                          </a:solidFill>
                        </a:rPr>
                        <a:t>(FY 29/30) </a:t>
                      </a:r>
                    </a:p>
                  </a:txBody>
                  <a:tcPr>
                    <a:noFill/>
                  </a:tcPr>
                </a:tc>
                <a:tc>
                  <a:txBody>
                    <a:bodyPr/>
                    <a:lstStyle/>
                    <a:p>
                      <a:r>
                        <a:rPr lang="en-US">
                          <a:solidFill>
                            <a:srgbClr val="000000"/>
                          </a:solidFill>
                        </a:rPr>
                        <a:t>Year 7 </a:t>
                      </a:r>
                    </a:p>
                    <a:p>
                      <a:pPr lvl="0">
                        <a:buNone/>
                      </a:pPr>
                      <a:r>
                        <a:rPr lang="en-US">
                          <a:solidFill>
                            <a:srgbClr val="000000"/>
                          </a:solidFill>
                        </a:rPr>
                        <a:t>(FY 30/31) </a:t>
                      </a:r>
                    </a:p>
                  </a:txBody>
                  <a:tcPr>
                    <a:noFill/>
                  </a:tcPr>
                </a:tc>
                <a:tc>
                  <a:txBody>
                    <a:bodyPr/>
                    <a:lstStyle/>
                    <a:p>
                      <a:r>
                        <a:rPr lang="en-US">
                          <a:solidFill>
                            <a:srgbClr val="000000"/>
                          </a:solidFill>
                        </a:rPr>
                        <a:t>Year 8 </a:t>
                      </a:r>
                    </a:p>
                    <a:p>
                      <a:pPr lvl="0">
                        <a:buNone/>
                      </a:pPr>
                      <a:r>
                        <a:rPr lang="en-US">
                          <a:solidFill>
                            <a:srgbClr val="000000"/>
                          </a:solidFill>
                        </a:rPr>
                        <a:t>(FY 31/32)</a:t>
                      </a:r>
                    </a:p>
                  </a:txBody>
                  <a:tcPr>
                    <a:noFill/>
                  </a:tcPr>
                </a:tc>
                <a:tc>
                  <a:txBody>
                    <a:bodyPr/>
                    <a:lstStyle/>
                    <a:p>
                      <a:r>
                        <a:rPr lang="en-US">
                          <a:solidFill>
                            <a:srgbClr val="000000"/>
                          </a:solidFill>
                        </a:rPr>
                        <a:t>Year 9   (FY 32/33)</a:t>
                      </a:r>
                    </a:p>
                  </a:txBody>
                  <a:tcPr>
                    <a:noFill/>
                  </a:tcPr>
                </a:tc>
                <a:tc>
                  <a:txBody>
                    <a:bodyPr/>
                    <a:lstStyle/>
                    <a:p>
                      <a:r>
                        <a:rPr lang="en-US">
                          <a:solidFill>
                            <a:srgbClr val="000000"/>
                          </a:solidFill>
                        </a:rPr>
                        <a:t>Year 10 </a:t>
                      </a:r>
                    </a:p>
                    <a:p>
                      <a:pPr lvl="0">
                        <a:buNone/>
                      </a:pPr>
                      <a:r>
                        <a:rPr lang="en-US">
                          <a:solidFill>
                            <a:srgbClr val="000000"/>
                          </a:solidFill>
                        </a:rPr>
                        <a:t>(FY 33/34)</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TBD</a:t>
                      </a:r>
                    </a:p>
                  </a:txBody>
                  <a:tcPr/>
                </a:tc>
                <a:tc>
                  <a:txBody>
                    <a:bodyPr/>
                    <a:lstStyle/>
                    <a:p>
                      <a:r>
                        <a:rPr lang="en-US">
                          <a:solidFill>
                            <a:srgbClr val="000000"/>
                          </a:solidFill>
                        </a:rPr>
                        <a:t>$1,000,000</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pPr lvl="0">
                        <a:buNone/>
                      </a:pPr>
                      <a:r>
                        <a:rPr lang="en-US">
                          <a:solidFill>
                            <a:srgbClr val="000000"/>
                          </a:solidFill>
                        </a:rPr>
                        <a:t>$1,000,000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3325644" y="1437140"/>
            <a:ext cx="7178784"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This project proposes to install CIPP lining district-wide. </a:t>
            </a:r>
            <a:endParaRPr lang="en-US"/>
          </a:p>
          <a:p>
            <a:endParaRPr lang="en-US">
              <a:cs typeface="Calibri"/>
            </a:endParaRPr>
          </a:p>
          <a:p>
            <a:r>
              <a:rPr lang="en-US">
                <a:cs typeface="Calibri"/>
              </a:rPr>
              <a:t>Project Rationale: The project will extend the useful life of facilities and reduce ongoing maintenance costs. I&amp;I will be reduced.</a:t>
            </a: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pic>
        <p:nvPicPr>
          <p:cNvPr id="3" name="Picture 2" descr="A picture containing orange, outdoor, tool&#10;&#10;Description automatically generated">
            <a:extLst>
              <a:ext uri="{FF2B5EF4-FFF2-40B4-BE49-F238E27FC236}">
                <a16:creationId xmlns:a16="http://schemas.microsoft.com/office/drawing/2014/main" id="{5F0E932B-0D46-331C-C861-9E4F59E2C609}"/>
              </a:ext>
            </a:extLst>
          </p:cNvPr>
          <p:cNvPicPr>
            <a:picLocks noChangeAspect="1"/>
          </p:cNvPicPr>
          <p:nvPr/>
        </p:nvPicPr>
        <p:blipFill>
          <a:blip r:embed="rId2"/>
          <a:stretch>
            <a:fillRect/>
          </a:stretch>
        </p:blipFill>
        <p:spPr>
          <a:xfrm>
            <a:off x="835791" y="1433781"/>
            <a:ext cx="2248294" cy="3329185"/>
          </a:xfrm>
          <a:prstGeom prst="rect">
            <a:avLst/>
          </a:prstGeom>
        </p:spPr>
      </p:pic>
    </p:spTree>
    <p:extLst>
      <p:ext uri="{BB962C8B-B14F-4D97-AF65-F5344CB8AC3E}">
        <p14:creationId xmlns:p14="http://schemas.microsoft.com/office/powerpoint/2010/main" val="40302177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p:txBody>
          <a:bodyPr>
            <a:normAutofit/>
          </a:bodyPr>
          <a:lstStyle/>
          <a:p>
            <a:r>
              <a:rPr lang="en-US">
                <a:latin typeface="Helvetica"/>
                <a:cs typeface="Helvetica"/>
              </a:rPr>
              <a:t>Old River Road between LS-1 and LS-2</a:t>
            </a:r>
            <a:endParaRPr lang="en-US">
              <a:cs typeface="Helvetica"/>
            </a:endParaRPr>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178842359"/>
              </p:ext>
            </p:extLst>
          </p:nvPr>
        </p:nvGraphicFramePr>
        <p:xfrm>
          <a:off x="869774" y="4808189"/>
          <a:ext cx="9643030" cy="1381759"/>
        </p:xfrm>
        <a:graphic>
          <a:graphicData uri="http://schemas.openxmlformats.org/drawingml/2006/table">
            <a:tbl>
              <a:tblPr firstRow="1" bandRow="1">
                <a:tableStyleId>{BC89EF96-8CEA-46FF-86C4-4CE0E7609802}</a:tableStyleId>
              </a:tblPr>
              <a:tblGrid>
                <a:gridCol w="1365167">
                  <a:extLst>
                    <a:ext uri="{9D8B030D-6E8A-4147-A177-3AD203B41FA5}">
                      <a16:colId xmlns:a16="http://schemas.microsoft.com/office/drawing/2014/main" val="758028940"/>
                    </a:ext>
                  </a:extLst>
                </a:gridCol>
                <a:gridCol w="1365167">
                  <a:extLst>
                    <a:ext uri="{9D8B030D-6E8A-4147-A177-3AD203B41FA5}">
                      <a16:colId xmlns:a16="http://schemas.microsoft.com/office/drawing/2014/main" val="1107423637"/>
                    </a:ext>
                  </a:extLst>
                </a:gridCol>
                <a:gridCol w="1399297">
                  <a:extLst>
                    <a:ext uri="{9D8B030D-6E8A-4147-A177-3AD203B41FA5}">
                      <a16:colId xmlns:a16="http://schemas.microsoft.com/office/drawing/2014/main" val="2500592060"/>
                    </a:ext>
                  </a:extLst>
                </a:gridCol>
                <a:gridCol w="1399297">
                  <a:extLst>
                    <a:ext uri="{9D8B030D-6E8A-4147-A177-3AD203B41FA5}">
                      <a16:colId xmlns:a16="http://schemas.microsoft.com/office/drawing/2014/main" val="2604109984"/>
                    </a:ext>
                  </a:extLst>
                </a:gridCol>
                <a:gridCol w="1167217">
                  <a:extLst>
                    <a:ext uri="{9D8B030D-6E8A-4147-A177-3AD203B41FA5}">
                      <a16:colId xmlns:a16="http://schemas.microsoft.com/office/drawing/2014/main" val="614125002"/>
                    </a:ext>
                  </a:extLst>
                </a:gridCol>
                <a:gridCol w="1255916">
                  <a:extLst>
                    <a:ext uri="{9D8B030D-6E8A-4147-A177-3AD203B41FA5}">
                      <a16:colId xmlns:a16="http://schemas.microsoft.com/office/drawing/2014/main" val="1441566333"/>
                    </a:ext>
                  </a:extLst>
                </a:gridCol>
                <a:gridCol w="1690969">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6 </a:t>
                      </a:r>
                    </a:p>
                    <a:p>
                      <a:pPr lvl="0">
                        <a:buNone/>
                      </a:pPr>
                      <a:r>
                        <a:rPr lang="en-US">
                          <a:solidFill>
                            <a:srgbClr val="000000"/>
                          </a:solidFill>
                        </a:rPr>
                        <a:t>(FY 29/30) </a:t>
                      </a:r>
                    </a:p>
                  </a:txBody>
                  <a:tcPr>
                    <a:noFill/>
                  </a:tcPr>
                </a:tc>
                <a:tc>
                  <a:txBody>
                    <a:bodyPr/>
                    <a:lstStyle/>
                    <a:p>
                      <a:r>
                        <a:rPr lang="en-US">
                          <a:solidFill>
                            <a:srgbClr val="000000"/>
                          </a:solidFill>
                        </a:rPr>
                        <a:t>Year 7 </a:t>
                      </a:r>
                    </a:p>
                    <a:p>
                      <a:pPr lvl="0">
                        <a:buNone/>
                      </a:pPr>
                      <a:r>
                        <a:rPr lang="en-US">
                          <a:solidFill>
                            <a:srgbClr val="000000"/>
                          </a:solidFill>
                        </a:rPr>
                        <a:t>(FY 30/31) </a:t>
                      </a:r>
                    </a:p>
                  </a:txBody>
                  <a:tcPr>
                    <a:noFill/>
                  </a:tcPr>
                </a:tc>
                <a:tc>
                  <a:txBody>
                    <a:bodyPr/>
                    <a:lstStyle/>
                    <a:p>
                      <a:r>
                        <a:rPr lang="en-US">
                          <a:solidFill>
                            <a:srgbClr val="000000"/>
                          </a:solidFill>
                        </a:rPr>
                        <a:t>Year 8 </a:t>
                      </a:r>
                    </a:p>
                    <a:p>
                      <a:pPr lvl="0">
                        <a:buNone/>
                      </a:pPr>
                      <a:r>
                        <a:rPr lang="en-US">
                          <a:solidFill>
                            <a:srgbClr val="000000"/>
                          </a:solidFill>
                        </a:rPr>
                        <a:t>(FY 31/32)</a:t>
                      </a:r>
                    </a:p>
                  </a:txBody>
                  <a:tcPr>
                    <a:noFill/>
                  </a:tcPr>
                </a:tc>
                <a:tc>
                  <a:txBody>
                    <a:bodyPr/>
                    <a:lstStyle/>
                    <a:p>
                      <a:r>
                        <a:rPr lang="en-US">
                          <a:solidFill>
                            <a:srgbClr val="000000"/>
                          </a:solidFill>
                        </a:rPr>
                        <a:t>Year 9   (FY 32/33)</a:t>
                      </a:r>
                    </a:p>
                  </a:txBody>
                  <a:tcPr>
                    <a:noFill/>
                  </a:tcPr>
                </a:tc>
                <a:tc>
                  <a:txBody>
                    <a:bodyPr/>
                    <a:lstStyle/>
                    <a:p>
                      <a:r>
                        <a:rPr lang="en-US">
                          <a:solidFill>
                            <a:srgbClr val="000000"/>
                          </a:solidFill>
                        </a:rPr>
                        <a:t>Year 10 </a:t>
                      </a:r>
                    </a:p>
                    <a:p>
                      <a:pPr lvl="0">
                        <a:buNone/>
                      </a:pPr>
                      <a:r>
                        <a:rPr lang="en-US">
                          <a:solidFill>
                            <a:srgbClr val="000000"/>
                          </a:solidFill>
                        </a:rPr>
                        <a:t>(FY 33/34)</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TBD</a:t>
                      </a:r>
                    </a:p>
                  </a:txBody>
                  <a:tcPr/>
                </a:tc>
                <a:tc>
                  <a:txBody>
                    <a:bodyPr/>
                    <a:lstStyle/>
                    <a:p>
                      <a:r>
                        <a:rPr lang="en-US">
                          <a:solidFill>
                            <a:srgbClr val="000000"/>
                          </a:solidFill>
                        </a:rPr>
                        <a:t>$3,000,000</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pPr lvl="0">
                        <a:buNone/>
                      </a:pPr>
                      <a:r>
                        <a:rPr lang="en-US">
                          <a:solidFill>
                            <a:srgbClr val="000000"/>
                          </a:solidFill>
                        </a:rPr>
                        <a:t>$3,000,000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5557552" y="1429686"/>
            <a:ext cx="4963644"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This project proposes to convert a gravity main to a force main and upsize to a 21-inch pipe between LS-1 and LS-2 on Old River Road. </a:t>
            </a:r>
            <a:endParaRPr lang="en-US"/>
          </a:p>
          <a:p>
            <a:endParaRPr lang="en-US">
              <a:cs typeface="Calibri"/>
            </a:endParaRPr>
          </a:p>
          <a:p>
            <a:r>
              <a:rPr lang="en-US">
                <a:cs typeface="Calibri"/>
              </a:rPr>
              <a:t>Project Rationale: The project is intended to address capacity of an undersized system. </a:t>
            </a:r>
          </a:p>
          <a:p>
            <a:endParaRPr lang="en-US">
              <a:cs typeface="Calibri"/>
            </a:endParaRPr>
          </a:p>
          <a:p>
            <a:endParaRPr lang="en-US">
              <a:cs typeface="Calibri"/>
            </a:endParaRPr>
          </a:p>
        </p:txBody>
      </p:sp>
      <p:pic>
        <p:nvPicPr>
          <p:cNvPr id="6" name="Picture 5" descr="Map&#10;&#10;Description automatically generated">
            <a:extLst>
              <a:ext uri="{FF2B5EF4-FFF2-40B4-BE49-F238E27FC236}">
                <a16:creationId xmlns:a16="http://schemas.microsoft.com/office/drawing/2014/main" id="{013FC516-8D1E-745D-EE5B-A624083D55B1}"/>
              </a:ext>
            </a:extLst>
          </p:cNvPr>
          <p:cNvPicPr>
            <a:picLocks noChangeAspect="1"/>
          </p:cNvPicPr>
          <p:nvPr/>
        </p:nvPicPr>
        <p:blipFill>
          <a:blip r:embed="rId2"/>
          <a:stretch>
            <a:fillRect/>
          </a:stretch>
        </p:blipFill>
        <p:spPr>
          <a:xfrm>
            <a:off x="867058" y="1433608"/>
            <a:ext cx="4532002" cy="3128449"/>
          </a:xfrm>
          <a:prstGeom prst="rect">
            <a:avLst/>
          </a:prstGeom>
        </p:spPr>
      </p:pic>
    </p:spTree>
    <p:extLst>
      <p:ext uri="{BB962C8B-B14F-4D97-AF65-F5344CB8AC3E}">
        <p14:creationId xmlns:p14="http://schemas.microsoft.com/office/powerpoint/2010/main" val="12205237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p:txBody>
          <a:bodyPr>
            <a:normAutofit/>
          </a:bodyPr>
          <a:lstStyle/>
          <a:p>
            <a:r>
              <a:rPr lang="en-US">
                <a:latin typeface="Helvetica"/>
                <a:cs typeface="Helvetica"/>
              </a:rPr>
              <a:t>Gopher Canyon CIPP</a:t>
            </a:r>
            <a:endParaRPr lang="en-US">
              <a:cs typeface="Helvetica"/>
            </a:endParaRPr>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658278344"/>
              </p:ext>
            </p:extLst>
          </p:nvPr>
        </p:nvGraphicFramePr>
        <p:xfrm>
          <a:off x="836279" y="4824936"/>
          <a:ext cx="9643030" cy="1381759"/>
        </p:xfrm>
        <a:graphic>
          <a:graphicData uri="http://schemas.openxmlformats.org/drawingml/2006/table">
            <a:tbl>
              <a:tblPr firstRow="1" bandRow="1">
                <a:tableStyleId>{BC89EF96-8CEA-46FF-86C4-4CE0E7609802}</a:tableStyleId>
              </a:tblPr>
              <a:tblGrid>
                <a:gridCol w="1365167">
                  <a:extLst>
                    <a:ext uri="{9D8B030D-6E8A-4147-A177-3AD203B41FA5}">
                      <a16:colId xmlns:a16="http://schemas.microsoft.com/office/drawing/2014/main" val="758028940"/>
                    </a:ext>
                  </a:extLst>
                </a:gridCol>
                <a:gridCol w="1365167">
                  <a:extLst>
                    <a:ext uri="{9D8B030D-6E8A-4147-A177-3AD203B41FA5}">
                      <a16:colId xmlns:a16="http://schemas.microsoft.com/office/drawing/2014/main" val="1107423637"/>
                    </a:ext>
                  </a:extLst>
                </a:gridCol>
                <a:gridCol w="1399297">
                  <a:extLst>
                    <a:ext uri="{9D8B030D-6E8A-4147-A177-3AD203B41FA5}">
                      <a16:colId xmlns:a16="http://schemas.microsoft.com/office/drawing/2014/main" val="2500592060"/>
                    </a:ext>
                  </a:extLst>
                </a:gridCol>
                <a:gridCol w="1399297">
                  <a:extLst>
                    <a:ext uri="{9D8B030D-6E8A-4147-A177-3AD203B41FA5}">
                      <a16:colId xmlns:a16="http://schemas.microsoft.com/office/drawing/2014/main" val="2604109984"/>
                    </a:ext>
                  </a:extLst>
                </a:gridCol>
                <a:gridCol w="1167217">
                  <a:extLst>
                    <a:ext uri="{9D8B030D-6E8A-4147-A177-3AD203B41FA5}">
                      <a16:colId xmlns:a16="http://schemas.microsoft.com/office/drawing/2014/main" val="614125002"/>
                    </a:ext>
                  </a:extLst>
                </a:gridCol>
                <a:gridCol w="1255916">
                  <a:extLst>
                    <a:ext uri="{9D8B030D-6E8A-4147-A177-3AD203B41FA5}">
                      <a16:colId xmlns:a16="http://schemas.microsoft.com/office/drawing/2014/main" val="1441566333"/>
                    </a:ext>
                  </a:extLst>
                </a:gridCol>
                <a:gridCol w="1690969">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6 </a:t>
                      </a:r>
                    </a:p>
                    <a:p>
                      <a:pPr lvl="0">
                        <a:buNone/>
                      </a:pPr>
                      <a:r>
                        <a:rPr lang="en-US">
                          <a:solidFill>
                            <a:srgbClr val="000000"/>
                          </a:solidFill>
                        </a:rPr>
                        <a:t>(FY 29/30) </a:t>
                      </a:r>
                    </a:p>
                  </a:txBody>
                  <a:tcPr>
                    <a:noFill/>
                  </a:tcPr>
                </a:tc>
                <a:tc>
                  <a:txBody>
                    <a:bodyPr/>
                    <a:lstStyle/>
                    <a:p>
                      <a:r>
                        <a:rPr lang="en-US">
                          <a:solidFill>
                            <a:srgbClr val="000000"/>
                          </a:solidFill>
                        </a:rPr>
                        <a:t>Year 7 </a:t>
                      </a:r>
                    </a:p>
                    <a:p>
                      <a:pPr lvl="0">
                        <a:buNone/>
                      </a:pPr>
                      <a:r>
                        <a:rPr lang="en-US">
                          <a:solidFill>
                            <a:srgbClr val="000000"/>
                          </a:solidFill>
                        </a:rPr>
                        <a:t>(FY 30/31) </a:t>
                      </a:r>
                    </a:p>
                  </a:txBody>
                  <a:tcPr>
                    <a:noFill/>
                  </a:tcPr>
                </a:tc>
                <a:tc>
                  <a:txBody>
                    <a:bodyPr/>
                    <a:lstStyle/>
                    <a:p>
                      <a:r>
                        <a:rPr lang="en-US">
                          <a:solidFill>
                            <a:srgbClr val="000000"/>
                          </a:solidFill>
                        </a:rPr>
                        <a:t>Year 8 </a:t>
                      </a:r>
                    </a:p>
                    <a:p>
                      <a:pPr lvl="0">
                        <a:buNone/>
                      </a:pPr>
                      <a:r>
                        <a:rPr lang="en-US">
                          <a:solidFill>
                            <a:srgbClr val="000000"/>
                          </a:solidFill>
                        </a:rPr>
                        <a:t>(FY 31/32)</a:t>
                      </a:r>
                    </a:p>
                  </a:txBody>
                  <a:tcPr>
                    <a:noFill/>
                  </a:tcPr>
                </a:tc>
                <a:tc>
                  <a:txBody>
                    <a:bodyPr/>
                    <a:lstStyle/>
                    <a:p>
                      <a:r>
                        <a:rPr lang="en-US">
                          <a:solidFill>
                            <a:srgbClr val="000000"/>
                          </a:solidFill>
                        </a:rPr>
                        <a:t>Year 9   (FY 32/33)</a:t>
                      </a:r>
                    </a:p>
                  </a:txBody>
                  <a:tcPr>
                    <a:noFill/>
                  </a:tcPr>
                </a:tc>
                <a:tc>
                  <a:txBody>
                    <a:bodyPr/>
                    <a:lstStyle/>
                    <a:p>
                      <a:r>
                        <a:rPr lang="en-US">
                          <a:solidFill>
                            <a:srgbClr val="000000"/>
                          </a:solidFill>
                        </a:rPr>
                        <a:t>Year 10 </a:t>
                      </a:r>
                    </a:p>
                    <a:p>
                      <a:pPr lvl="0">
                        <a:buNone/>
                      </a:pPr>
                      <a:r>
                        <a:rPr lang="en-US">
                          <a:solidFill>
                            <a:srgbClr val="000000"/>
                          </a:solidFill>
                        </a:rPr>
                        <a:t>(FY 33/34)</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TBD</a:t>
                      </a:r>
                    </a:p>
                  </a:txBody>
                  <a:tcPr/>
                </a:tc>
                <a:tc>
                  <a:txBody>
                    <a:bodyPr/>
                    <a:lstStyle/>
                    <a:p>
                      <a:endParaRPr lang="en-US">
                        <a:solidFill>
                          <a:srgbClr val="000000"/>
                        </a:solidFill>
                      </a:endParaRPr>
                    </a:p>
                  </a:txBody>
                  <a:tcPr/>
                </a:tc>
                <a:tc>
                  <a:txBody>
                    <a:bodyPr/>
                    <a:lstStyle/>
                    <a:p>
                      <a:r>
                        <a:rPr lang="en-US">
                          <a:solidFill>
                            <a:srgbClr val="000000"/>
                          </a:solidFill>
                        </a:rPr>
                        <a:t>$2,000,000</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pPr lvl="0">
                        <a:buNone/>
                      </a:pPr>
                      <a:r>
                        <a:rPr lang="en-US">
                          <a:solidFill>
                            <a:srgbClr val="000000"/>
                          </a:solidFill>
                        </a:rPr>
                        <a:t>$2,000,000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6228543" y="1421312"/>
            <a:ext cx="4251261"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This project proposes to install CIPP lining along a segment of sewer alignment on Gopher Canyon Road includes lining manholes and replacing frames and covers. </a:t>
            </a:r>
          </a:p>
          <a:p>
            <a:endParaRPr lang="en-US">
              <a:cs typeface="Calibri"/>
            </a:endParaRPr>
          </a:p>
          <a:p>
            <a:r>
              <a:rPr lang="en-US">
                <a:cs typeface="Calibri"/>
              </a:rPr>
              <a:t>Project Rationale: The project will extend the useful life of the facility and reduce ongoing maintenance costs. I&amp;I will be reduced.</a:t>
            </a:r>
          </a:p>
          <a:p>
            <a:endParaRPr lang="en-US">
              <a:cs typeface="Calibri"/>
            </a:endParaRPr>
          </a:p>
        </p:txBody>
      </p:sp>
      <p:pic>
        <p:nvPicPr>
          <p:cNvPr id="3" name="Picture 2" descr="Map&#10;&#10;Description automatically generated">
            <a:extLst>
              <a:ext uri="{FF2B5EF4-FFF2-40B4-BE49-F238E27FC236}">
                <a16:creationId xmlns:a16="http://schemas.microsoft.com/office/drawing/2014/main" id="{95276223-FD66-4D0B-96EA-B11BFA9BD5BD}"/>
              </a:ext>
            </a:extLst>
          </p:cNvPr>
          <p:cNvPicPr>
            <a:picLocks noChangeAspect="1"/>
          </p:cNvPicPr>
          <p:nvPr/>
        </p:nvPicPr>
        <p:blipFill>
          <a:blip r:embed="rId2"/>
          <a:stretch>
            <a:fillRect/>
          </a:stretch>
        </p:blipFill>
        <p:spPr>
          <a:xfrm>
            <a:off x="838327" y="1424270"/>
            <a:ext cx="5217243" cy="3143250"/>
          </a:xfrm>
          <a:prstGeom prst="rect">
            <a:avLst/>
          </a:prstGeom>
        </p:spPr>
      </p:pic>
    </p:spTree>
    <p:extLst>
      <p:ext uri="{BB962C8B-B14F-4D97-AF65-F5344CB8AC3E}">
        <p14:creationId xmlns:p14="http://schemas.microsoft.com/office/powerpoint/2010/main" val="14612529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p:txBody>
          <a:bodyPr>
            <a:normAutofit/>
          </a:bodyPr>
          <a:lstStyle/>
          <a:p>
            <a:r>
              <a:rPr lang="en-US" err="1">
                <a:latin typeface="Helvetica"/>
                <a:cs typeface="Helvetica"/>
              </a:rPr>
              <a:t>Oakcliff</a:t>
            </a:r>
            <a:r>
              <a:rPr lang="en-US">
                <a:latin typeface="Helvetica"/>
                <a:cs typeface="Helvetica"/>
              </a:rPr>
              <a:t> CIPP</a:t>
            </a:r>
            <a:endParaRPr lang="en-US">
              <a:cs typeface="Helvetica"/>
            </a:endParaRPr>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467868551"/>
              </p:ext>
            </p:extLst>
          </p:nvPr>
        </p:nvGraphicFramePr>
        <p:xfrm>
          <a:off x="838147" y="4289024"/>
          <a:ext cx="9666283" cy="1381759"/>
        </p:xfrm>
        <a:graphic>
          <a:graphicData uri="http://schemas.openxmlformats.org/drawingml/2006/table">
            <a:tbl>
              <a:tblPr firstRow="1" bandRow="1">
                <a:tableStyleId>{BC89EF96-8CEA-46FF-86C4-4CE0E7609802}</a:tableStyleId>
              </a:tblPr>
              <a:tblGrid>
                <a:gridCol w="1388420">
                  <a:extLst>
                    <a:ext uri="{9D8B030D-6E8A-4147-A177-3AD203B41FA5}">
                      <a16:colId xmlns:a16="http://schemas.microsoft.com/office/drawing/2014/main" val="758028940"/>
                    </a:ext>
                  </a:extLst>
                </a:gridCol>
                <a:gridCol w="1365167">
                  <a:extLst>
                    <a:ext uri="{9D8B030D-6E8A-4147-A177-3AD203B41FA5}">
                      <a16:colId xmlns:a16="http://schemas.microsoft.com/office/drawing/2014/main" val="1107423637"/>
                    </a:ext>
                  </a:extLst>
                </a:gridCol>
                <a:gridCol w="1399297">
                  <a:extLst>
                    <a:ext uri="{9D8B030D-6E8A-4147-A177-3AD203B41FA5}">
                      <a16:colId xmlns:a16="http://schemas.microsoft.com/office/drawing/2014/main" val="2500592060"/>
                    </a:ext>
                  </a:extLst>
                </a:gridCol>
                <a:gridCol w="1399297">
                  <a:extLst>
                    <a:ext uri="{9D8B030D-6E8A-4147-A177-3AD203B41FA5}">
                      <a16:colId xmlns:a16="http://schemas.microsoft.com/office/drawing/2014/main" val="2604109984"/>
                    </a:ext>
                  </a:extLst>
                </a:gridCol>
                <a:gridCol w="1167217">
                  <a:extLst>
                    <a:ext uri="{9D8B030D-6E8A-4147-A177-3AD203B41FA5}">
                      <a16:colId xmlns:a16="http://schemas.microsoft.com/office/drawing/2014/main" val="614125002"/>
                    </a:ext>
                  </a:extLst>
                </a:gridCol>
                <a:gridCol w="1255916">
                  <a:extLst>
                    <a:ext uri="{9D8B030D-6E8A-4147-A177-3AD203B41FA5}">
                      <a16:colId xmlns:a16="http://schemas.microsoft.com/office/drawing/2014/main" val="1441566333"/>
                    </a:ext>
                  </a:extLst>
                </a:gridCol>
                <a:gridCol w="1690969">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6 </a:t>
                      </a:r>
                    </a:p>
                    <a:p>
                      <a:pPr lvl="0">
                        <a:buNone/>
                      </a:pPr>
                      <a:r>
                        <a:rPr lang="en-US">
                          <a:solidFill>
                            <a:srgbClr val="000000"/>
                          </a:solidFill>
                        </a:rPr>
                        <a:t>(FY 29/30) </a:t>
                      </a:r>
                    </a:p>
                  </a:txBody>
                  <a:tcPr>
                    <a:noFill/>
                  </a:tcPr>
                </a:tc>
                <a:tc>
                  <a:txBody>
                    <a:bodyPr/>
                    <a:lstStyle/>
                    <a:p>
                      <a:r>
                        <a:rPr lang="en-US">
                          <a:solidFill>
                            <a:srgbClr val="000000"/>
                          </a:solidFill>
                        </a:rPr>
                        <a:t>Year 7 </a:t>
                      </a:r>
                    </a:p>
                    <a:p>
                      <a:pPr lvl="0">
                        <a:buNone/>
                      </a:pPr>
                      <a:r>
                        <a:rPr lang="en-US">
                          <a:solidFill>
                            <a:srgbClr val="000000"/>
                          </a:solidFill>
                        </a:rPr>
                        <a:t>(FY 30/31) </a:t>
                      </a:r>
                    </a:p>
                  </a:txBody>
                  <a:tcPr>
                    <a:noFill/>
                  </a:tcPr>
                </a:tc>
                <a:tc>
                  <a:txBody>
                    <a:bodyPr/>
                    <a:lstStyle/>
                    <a:p>
                      <a:r>
                        <a:rPr lang="en-US">
                          <a:solidFill>
                            <a:srgbClr val="000000"/>
                          </a:solidFill>
                        </a:rPr>
                        <a:t>Year 8 </a:t>
                      </a:r>
                    </a:p>
                    <a:p>
                      <a:pPr lvl="0">
                        <a:buNone/>
                      </a:pPr>
                      <a:r>
                        <a:rPr lang="en-US">
                          <a:solidFill>
                            <a:srgbClr val="000000"/>
                          </a:solidFill>
                        </a:rPr>
                        <a:t>(FY 31/32)</a:t>
                      </a:r>
                    </a:p>
                  </a:txBody>
                  <a:tcPr>
                    <a:noFill/>
                  </a:tcPr>
                </a:tc>
                <a:tc>
                  <a:txBody>
                    <a:bodyPr/>
                    <a:lstStyle/>
                    <a:p>
                      <a:r>
                        <a:rPr lang="en-US">
                          <a:solidFill>
                            <a:srgbClr val="000000"/>
                          </a:solidFill>
                        </a:rPr>
                        <a:t>Year 9   (FY 32/33)</a:t>
                      </a:r>
                    </a:p>
                  </a:txBody>
                  <a:tcPr>
                    <a:noFill/>
                  </a:tcPr>
                </a:tc>
                <a:tc>
                  <a:txBody>
                    <a:bodyPr/>
                    <a:lstStyle/>
                    <a:p>
                      <a:r>
                        <a:rPr lang="en-US">
                          <a:solidFill>
                            <a:srgbClr val="000000"/>
                          </a:solidFill>
                        </a:rPr>
                        <a:t>Year 10 </a:t>
                      </a:r>
                    </a:p>
                    <a:p>
                      <a:pPr lvl="0">
                        <a:buNone/>
                      </a:pPr>
                      <a:r>
                        <a:rPr lang="en-US">
                          <a:solidFill>
                            <a:srgbClr val="000000"/>
                          </a:solidFill>
                        </a:rPr>
                        <a:t>(FY 33/34)</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TBD</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r>
                        <a:rPr lang="en-US">
                          <a:solidFill>
                            <a:srgbClr val="000000"/>
                          </a:solidFill>
                        </a:rPr>
                        <a:t>$100,000</a:t>
                      </a:r>
                    </a:p>
                  </a:txBody>
                  <a:tcPr/>
                </a:tc>
                <a:tc>
                  <a:txBody>
                    <a:bodyPr/>
                    <a:lstStyle/>
                    <a:p>
                      <a:r>
                        <a:rPr lang="en-US">
                          <a:solidFill>
                            <a:srgbClr val="000000"/>
                          </a:solidFill>
                        </a:rPr>
                        <a:t>$650,000</a:t>
                      </a:r>
                    </a:p>
                  </a:txBody>
                  <a:tcPr/>
                </a:tc>
                <a:tc>
                  <a:txBody>
                    <a:bodyPr/>
                    <a:lstStyle/>
                    <a:p>
                      <a:endParaRPr lang="en-US">
                        <a:solidFill>
                          <a:srgbClr val="000000"/>
                        </a:solidFill>
                      </a:endParaRPr>
                    </a:p>
                  </a:txBody>
                  <a:tcPr/>
                </a:tc>
                <a:tc>
                  <a:txBody>
                    <a:bodyPr/>
                    <a:lstStyle/>
                    <a:p>
                      <a:pPr lvl="0">
                        <a:buNone/>
                      </a:pPr>
                      <a:r>
                        <a:rPr lang="en-US">
                          <a:solidFill>
                            <a:srgbClr val="000000"/>
                          </a:solidFill>
                        </a:rPr>
                        <a:t>$750,000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5811378" y="1501396"/>
            <a:ext cx="4691818"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This project proposes CIPP lining of approximately 2,000 linear feet of sewer main along Oakcliff drive. </a:t>
            </a:r>
          </a:p>
          <a:p>
            <a:endParaRPr lang="en-US">
              <a:cs typeface="Calibri"/>
            </a:endParaRPr>
          </a:p>
          <a:p>
            <a:r>
              <a:rPr lang="en-US">
                <a:cs typeface="Calibri"/>
              </a:rPr>
              <a:t>Project Rationale: The project will extend the useful life of the facility and reduce ongoing maintenance costs. I&amp;I will be reduced.</a:t>
            </a: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pic>
        <p:nvPicPr>
          <p:cNvPr id="6" name="Picture 5" descr="A picture containing electronics, circuit&#10;&#10;Description automatically generated">
            <a:extLst>
              <a:ext uri="{FF2B5EF4-FFF2-40B4-BE49-F238E27FC236}">
                <a16:creationId xmlns:a16="http://schemas.microsoft.com/office/drawing/2014/main" id="{73A7FEAB-38F5-7D54-B584-23F84BF7DF95}"/>
              </a:ext>
            </a:extLst>
          </p:cNvPr>
          <p:cNvPicPr>
            <a:picLocks noChangeAspect="1"/>
          </p:cNvPicPr>
          <p:nvPr/>
        </p:nvPicPr>
        <p:blipFill>
          <a:blip r:embed="rId2"/>
          <a:stretch>
            <a:fillRect/>
          </a:stretch>
        </p:blipFill>
        <p:spPr>
          <a:xfrm>
            <a:off x="838147" y="1501436"/>
            <a:ext cx="4807160" cy="2498558"/>
          </a:xfrm>
          <a:prstGeom prst="rect">
            <a:avLst/>
          </a:prstGeom>
        </p:spPr>
      </p:pic>
    </p:spTree>
    <p:extLst>
      <p:ext uri="{BB962C8B-B14F-4D97-AF65-F5344CB8AC3E}">
        <p14:creationId xmlns:p14="http://schemas.microsoft.com/office/powerpoint/2010/main" val="34287686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775AC-3D9E-9A21-B845-481D16512C16}"/>
              </a:ext>
            </a:extLst>
          </p:cNvPr>
          <p:cNvSpPr>
            <a:spLocks noGrp="1"/>
          </p:cNvSpPr>
          <p:nvPr>
            <p:ph type="ctrTitle"/>
          </p:nvPr>
        </p:nvSpPr>
        <p:spPr>
          <a:xfrm>
            <a:off x="823912" y="997981"/>
            <a:ext cx="10073473" cy="2387600"/>
          </a:xfrm>
        </p:spPr>
        <p:txBody>
          <a:bodyPr/>
          <a:lstStyle/>
          <a:p>
            <a:r>
              <a:rPr lang="en-US"/>
              <a:t>Tank Maintenance and Other Projects</a:t>
            </a:r>
            <a:br>
              <a:rPr lang="en-US"/>
            </a:br>
            <a:r>
              <a:rPr lang="en-US"/>
              <a:t>Years 2-10</a:t>
            </a:r>
          </a:p>
        </p:txBody>
      </p:sp>
    </p:spTree>
    <p:extLst>
      <p:ext uri="{BB962C8B-B14F-4D97-AF65-F5344CB8AC3E}">
        <p14:creationId xmlns:p14="http://schemas.microsoft.com/office/powerpoint/2010/main" val="6740711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p:txBody>
          <a:bodyPr>
            <a:normAutofit/>
          </a:bodyPr>
          <a:lstStyle/>
          <a:p>
            <a:r>
              <a:rPr lang="en-US">
                <a:latin typeface="Helvetica"/>
                <a:cs typeface="Helvetica"/>
              </a:rPr>
              <a:t>Morro Chemical Tanks</a:t>
            </a:r>
            <a:endParaRPr lang="en-US">
              <a:cs typeface="Helvetica" pitchFamily="2" charset="0"/>
            </a:endParaRPr>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3220755418"/>
              </p:ext>
            </p:extLst>
          </p:nvPr>
        </p:nvGraphicFramePr>
        <p:xfrm>
          <a:off x="836279" y="4875178"/>
          <a:ext cx="9643024" cy="1381759"/>
        </p:xfrm>
        <a:graphic>
          <a:graphicData uri="http://schemas.openxmlformats.org/drawingml/2006/table">
            <a:tbl>
              <a:tblPr firstRow="1" bandRow="1">
                <a:tableStyleId>{BC89EF96-8CEA-46FF-86C4-4CE0E7609802}</a:tableStyleId>
              </a:tblPr>
              <a:tblGrid>
                <a:gridCol w="1365166">
                  <a:extLst>
                    <a:ext uri="{9D8B030D-6E8A-4147-A177-3AD203B41FA5}">
                      <a16:colId xmlns:a16="http://schemas.microsoft.com/office/drawing/2014/main" val="758028940"/>
                    </a:ext>
                  </a:extLst>
                </a:gridCol>
                <a:gridCol w="1365166">
                  <a:extLst>
                    <a:ext uri="{9D8B030D-6E8A-4147-A177-3AD203B41FA5}">
                      <a16:colId xmlns:a16="http://schemas.microsoft.com/office/drawing/2014/main" val="1107423637"/>
                    </a:ext>
                  </a:extLst>
                </a:gridCol>
                <a:gridCol w="1399296">
                  <a:extLst>
                    <a:ext uri="{9D8B030D-6E8A-4147-A177-3AD203B41FA5}">
                      <a16:colId xmlns:a16="http://schemas.microsoft.com/office/drawing/2014/main" val="2500592060"/>
                    </a:ext>
                  </a:extLst>
                </a:gridCol>
                <a:gridCol w="1399296">
                  <a:extLst>
                    <a:ext uri="{9D8B030D-6E8A-4147-A177-3AD203B41FA5}">
                      <a16:colId xmlns:a16="http://schemas.microsoft.com/office/drawing/2014/main" val="2604109984"/>
                    </a:ext>
                  </a:extLst>
                </a:gridCol>
                <a:gridCol w="1243263">
                  <a:extLst>
                    <a:ext uri="{9D8B030D-6E8A-4147-A177-3AD203B41FA5}">
                      <a16:colId xmlns:a16="http://schemas.microsoft.com/office/drawing/2014/main" val="614125002"/>
                    </a:ext>
                  </a:extLst>
                </a:gridCol>
                <a:gridCol w="1179869">
                  <a:extLst>
                    <a:ext uri="{9D8B030D-6E8A-4147-A177-3AD203B41FA5}">
                      <a16:colId xmlns:a16="http://schemas.microsoft.com/office/drawing/2014/main" val="1441566333"/>
                    </a:ext>
                  </a:extLst>
                </a:gridCol>
                <a:gridCol w="1690968">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rPr>
                        <a:t>Year 4    (FY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TBD</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r>
                        <a:rPr lang="en-US">
                          <a:solidFill>
                            <a:srgbClr val="000000"/>
                          </a:solidFill>
                        </a:rPr>
                        <a:t>$150,000</a:t>
                      </a:r>
                    </a:p>
                  </a:txBody>
                  <a:tcPr/>
                </a:tc>
                <a:tc>
                  <a:txBody>
                    <a:bodyPr/>
                    <a:lstStyle/>
                    <a:p>
                      <a:r>
                        <a:rPr lang="en-US">
                          <a:solidFill>
                            <a:srgbClr val="000000"/>
                          </a:solidFill>
                        </a:rPr>
                        <a:t>$1,500,000</a:t>
                      </a:r>
                    </a:p>
                  </a:txBody>
                  <a:tcPr/>
                </a:tc>
                <a:tc>
                  <a:txBody>
                    <a:bodyPr/>
                    <a:lstStyle/>
                    <a:p>
                      <a:endParaRPr lang="en-US">
                        <a:solidFill>
                          <a:srgbClr val="000000"/>
                        </a:solidFill>
                      </a:endParaRPr>
                    </a:p>
                  </a:txBody>
                  <a:tcPr/>
                </a:tc>
                <a:tc>
                  <a:txBody>
                    <a:bodyPr/>
                    <a:lstStyle/>
                    <a:p>
                      <a:pPr lvl="0">
                        <a:buNone/>
                      </a:pPr>
                      <a:r>
                        <a:rPr lang="en-US" dirty="0">
                          <a:solidFill>
                            <a:srgbClr val="000000"/>
                          </a:solidFill>
                        </a:rPr>
                        <a:t>$1,650,000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4468982" y="1453154"/>
            <a:ext cx="6016736"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Install two (2) new ammonia and chlorine storage chemical tanks at the Morro Reservoir.</a:t>
            </a:r>
          </a:p>
          <a:p>
            <a:endParaRPr lang="en-US">
              <a:cs typeface="Calibri"/>
            </a:endParaRPr>
          </a:p>
          <a:p>
            <a:r>
              <a:rPr lang="en-US">
                <a:cs typeface="Calibri"/>
              </a:rPr>
              <a:t>Project Rationale: The project will establish an adequate supply of chemical storage to treat varying water chemistry as-needed. </a:t>
            </a:r>
          </a:p>
          <a:p>
            <a:endParaRPr lang="en-US">
              <a:cs typeface="Calibri"/>
            </a:endParaRPr>
          </a:p>
          <a:p>
            <a:endParaRPr lang="en-US">
              <a:cs typeface="Calibri"/>
            </a:endParaRPr>
          </a:p>
          <a:p>
            <a:endParaRPr lang="en-US">
              <a:cs typeface="Calibri"/>
            </a:endParaRPr>
          </a:p>
        </p:txBody>
      </p:sp>
      <p:pic>
        <p:nvPicPr>
          <p:cNvPr id="3" name="Picture 2">
            <a:extLst>
              <a:ext uri="{FF2B5EF4-FFF2-40B4-BE49-F238E27FC236}">
                <a16:creationId xmlns:a16="http://schemas.microsoft.com/office/drawing/2014/main" id="{EBE912BB-A5A3-5712-8A31-BAD309D14F3F}"/>
              </a:ext>
            </a:extLst>
          </p:cNvPr>
          <p:cNvPicPr>
            <a:picLocks noChangeAspect="1"/>
          </p:cNvPicPr>
          <p:nvPr/>
        </p:nvPicPr>
        <p:blipFill>
          <a:blip r:embed="rId2"/>
          <a:stretch>
            <a:fillRect/>
          </a:stretch>
        </p:blipFill>
        <p:spPr>
          <a:xfrm>
            <a:off x="841198" y="1449821"/>
            <a:ext cx="3337339" cy="3288249"/>
          </a:xfrm>
          <a:prstGeom prst="rect">
            <a:avLst/>
          </a:prstGeom>
        </p:spPr>
      </p:pic>
    </p:spTree>
    <p:extLst>
      <p:ext uri="{BB962C8B-B14F-4D97-AF65-F5344CB8AC3E}">
        <p14:creationId xmlns:p14="http://schemas.microsoft.com/office/powerpoint/2010/main" val="38971420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a:xfrm>
            <a:off x="838200" y="505191"/>
            <a:ext cx="10515600" cy="607890"/>
          </a:xfrm>
        </p:spPr>
        <p:txBody>
          <a:bodyPr>
            <a:normAutofit fontScale="90000"/>
          </a:bodyPr>
          <a:lstStyle/>
          <a:p>
            <a:r>
              <a:rPr lang="en-US">
                <a:latin typeface="Helvetica"/>
                <a:cs typeface="Helvetica"/>
              </a:rPr>
              <a:t>Rainbow Heights Tank Interior/Exterior Coating (4M Gallons)</a:t>
            </a:r>
            <a:endParaRPr lang="en-US"/>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477399873"/>
              </p:ext>
            </p:extLst>
          </p:nvPr>
        </p:nvGraphicFramePr>
        <p:xfrm>
          <a:off x="836279" y="4891925"/>
          <a:ext cx="9643019" cy="1381759"/>
        </p:xfrm>
        <a:graphic>
          <a:graphicData uri="http://schemas.openxmlformats.org/drawingml/2006/table">
            <a:tbl>
              <a:tblPr firstRow="1" bandRow="1">
                <a:tableStyleId>{BC89EF96-8CEA-46FF-86C4-4CE0E7609802}</a:tableStyleId>
              </a:tblPr>
              <a:tblGrid>
                <a:gridCol w="1365165">
                  <a:extLst>
                    <a:ext uri="{9D8B030D-6E8A-4147-A177-3AD203B41FA5}">
                      <a16:colId xmlns:a16="http://schemas.microsoft.com/office/drawing/2014/main" val="758028940"/>
                    </a:ext>
                  </a:extLst>
                </a:gridCol>
                <a:gridCol w="1365165">
                  <a:extLst>
                    <a:ext uri="{9D8B030D-6E8A-4147-A177-3AD203B41FA5}">
                      <a16:colId xmlns:a16="http://schemas.microsoft.com/office/drawing/2014/main" val="1107423637"/>
                    </a:ext>
                  </a:extLst>
                </a:gridCol>
                <a:gridCol w="1399295">
                  <a:extLst>
                    <a:ext uri="{9D8B030D-6E8A-4147-A177-3AD203B41FA5}">
                      <a16:colId xmlns:a16="http://schemas.microsoft.com/office/drawing/2014/main" val="2500592060"/>
                    </a:ext>
                  </a:extLst>
                </a:gridCol>
                <a:gridCol w="1399295">
                  <a:extLst>
                    <a:ext uri="{9D8B030D-6E8A-4147-A177-3AD203B41FA5}">
                      <a16:colId xmlns:a16="http://schemas.microsoft.com/office/drawing/2014/main" val="2604109984"/>
                    </a:ext>
                  </a:extLst>
                </a:gridCol>
                <a:gridCol w="1336260">
                  <a:extLst>
                    <a:ext uri="{9D8B030D-6E8A-4147-A177-3AD203B41FA5}">
                      <a16:colId xmlns:a16="http://schemas.microsoft.com/office/drawing/2014/main" val="614125002"/>
                    </a:ext>
                  </a:extLst>
                </a:gridCol>
                <a:gridCol w="1258956">
                  <a:extLst>
                    <a:ext uri="{9D8B030D-6E8A-4147-A177-3AD203B41FA5}">
                      <a16:colId xmlns:a16="http://schemas.microsoft.com/office/drawing/2014/main" val="1441566333"/>
                    </a:ext>
                  </a:extLst>
                </a:gridCol>
                <a:gridCol w="1518883">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0000"/>
                          </a:solidFill>
                        </a:rPr>
                        <a:t>Year 4      (FY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TBD</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r>
                        <a:rPr lang="en-US">
                          <a:solidFill>
                            <a:srgbClr val="000000"/>
                          </a:solidFill>
                        </a:rPr>
                        <a:t>$1,000,000</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pPr lvl="0">
                        <a:buNone/>
                      </a:pPr>
                      <a:r>
                        <a:rPr lang="en-US">
                          <a:solidFill>
                            <a:srgbClr val="000000"/>
                          </a:solidFill>
                        </a:rPr>
                        <a:t>$1,000,000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4862542" y="1421312"/>
            <a:ext cx="5622755"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Restore interior and exterior coating at the Rainbow Heights Tank.</a:t>
            </a:r>
            <a:endParaRPr lang="en-US"/>
          </a:p>
          <a:p>
            <a:endParaRPr lang="en-US">
              <a:cs typeface="Calibri"/>
            </a:endParaRPr>
          </a:p>
          <a:p>
            <a:r>
              <a:rPr lang="en-US">
                <a:cs typeface="Calibri"/>
              </a:rPr>
              <a:t>Project Rationale: </a:t>
            </a:r>
            <a:r>
              <a:rPr lang="en-US">
                <a:ea typeface="+mn-lt"/>
                <a:cs typeface="+mn-lt"/>
              </a:rPr>
              <a:t>The project will extend the useful life of the tank.</a:t>
            </a:r>
          </a:p>
          <a:p>
            <a:endParaRPr lang="en-US">
              <a:cs typeface="Calibri"/>
            </a:endParaRPr>
          </a:p>
          <a:p>
            <a:endParaRPr lang="en-US">
              <a:cs typeface="Calibri"/>
            </a:endParaRPr>
          </a:p>
          <a:p>
            <a:endParaRPr lang="en-US">
              <a:cs typeface="Calibri"/>
            </a:endParaRPr>
          </a:p>
        </p:txBody>
      </p:sp>
      <p:pic>
        <p:nvPicPr>
          <p:cNvPr id="3" name="Picture 2">
            <a:extLst>
              <a:ext uri="{FF2B5EF4-FFF2-40B4-BE49-F238E27FC236}">
                <a16:creationId xmlns:a16="http://schemas.microsoft.com/office/drawing/2014/main" id="{20D30028-B0E3-287F-A23C-34BCA560A59A}"/>
              </a:ext>
            </a:extLst>
          </p:cNvPr>
          <p:cNvPicPr>
            <a:picLocks noChangeAspect="1"/>
          </p:cNvPicPr>
          <p:nvPr/>
        </p:nvPicPr>
        <p:blipFill>
          <a:blip r:embed="rId2"/>
          <a:stretch>
            <a:fillRect/>
          </a:stretch>
        </p:blipFill>
        <p:spPr>
          <a:xfrm>
            <a:off x="834391" y="1421938"/>
            <a:ext cx="3627232" cy="3290958"/>
          </a:xfrm>
          <a:prstGeom prst="rect">
            <a:avLst/>
          </a:prstGeom>
        </p:spPr>
      </p:pic>
    </p:spTree>
    <p:extLst>
      <p:ext uri="{BB962C8B-B14F-4D97-AF65-F5344CB8AC3E}">
        <p14:creationId xmlns:p14="http://schemas.microsoft.com/office/powerpoint/2010/main" val="3420015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7C589-4ABB-9CEE-C6EC-8AB9320140E9}"/>
              </a:ext>
            </a:extLst>
          </p:cNvPr>
          <p:cNvSpPr>
            <a:spLocks noGrp="1"/>
          </p:cNvSpPr>
          <p:nvPr>
            <p:ph type="title"/>
          </p:nvPr>
        </p:nvSpPr>
        <p:spPr/>
        <p:txBody>
          <a:bodyPr/>
          <a:lstStyle/>
          <a:p>
            <a:r>
              <a:rPr lang="en-US">
                <a:latin typeface="Helvetica"/>
                <a:cs typeface="Helvetica"/>
              </a:rPr>
              <a:t>Sewer 5 Year CIP by Driver (in $ Millions)</a:t>
            </a:r>
            <a:endParaRPr lang="en-US"/>
          </a:p>
        </p:txBody>
      </p:sp>
      <p:graphicFrame>
        <p:nvGraphicFramePr>
          <p:cNvPr id="3" name="Chart 2">
            <a:extLst>
              <a:ext uri="{FF2B5EF4-FFF2-40B4-BE49-F238E27FC236}">
                <a16:creationId xmlns:a16="http://schemas.microsoft.com/office/drawing/2014/main" id="{2B50D7F6-8E0F-4663-8A0D-7348C2CCFAA7}"/>
              </a:ext>
            </a:extLst>
          </p:cNvPr>
          <p:cNvGraphicFramePr>
            <a:graphicFrameLocks/>
          </p:cNvGraphicFramePr>
          <p:nvPr>
            <p:extLst>
              <p:ext uri="{D42A27DB-BD31-4B8C-83A1-F6EECF244321}">
                <p14:modId xmlns:p14="http://schemas.microsoft.com/office/powerpoint/2010/main" val="3418830263"/>
              </p:ext>
            </p:extLst>
          </p:nvPr>
        </p:nvGraphicFramePr>
        <p:xfrm>
          <a:off x="838200" y="1750218"/>
          <a:ext cx="10515600" cy="447913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955755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a:xfrm>
            <a:off x="838200" y="496817"/>
            <a:ext cx="10515600" cy="607890"/>
          </a:xfrm>
        </p:spPr>
        <p:txBody>
          <a:bodyPr>
            <a:normAutofit fontScale="90000"/>
          </a:bodyPr>
          <a:lstStyle/>
          <a:p>
            <a:r>
              <a:rPr lang="en-US">
                <a:latin typeface="Helvetica"/>
                <a:cs typeface="Helvetica"/>
              </a:rPr>
              <a:t>Gopher Canyon Tank Interior/Exterior Coating (4M Gallons) </a:t>
            </a:r>
            <a:endParaRPr lang="en-US"/>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2440951906"/>
              </p:ext>
            </p:extLst>
          </p:nvPr>
        </p:nvGraphicFramePr>
        <p:xfrm>
          <a:off x="878147" y="4891925"/>
          <a:ext cx="9643024" cy="1381759"/>
        </p:xfrm>
        <a:graphic>
          <a:graphicData uri="http://schemas.openxmlformats.org/drawingml/2006/table">
            <a:tbl>
              <a:tblPr firstRow="1" bandRow="1">
                <a:tableStyleId>{BC89EF96-8CEA-46FF-86C4-4CE0E7609802}</a:tableStyleId>
              </a:tblPr>
              <a:tblGrid>
                <a:gridCol w="1365166">
                  <a:extLst>
                    <a:ext uri="{9D8B030D-6E8A-4147-A177-3AD203B41FA5}">
                      <a16:colId xmlns:a16="http://schemas.microsoft.com/office/drawing/2014/main" val="758028940"/>
                    </a:ext>
                  </a:extLst>
                </a:gridCol>
                <a:gridCol w="1365166">
                  <a:extLst>
                    <a:ext uri="{9D8B030D-6E8A-4147-A177-3AD203B41FA5}">
                      <a16:colId xmlns:a16="http://schemas.microsoft.com/office/drawing/2014/main" val="1107423637"/>
                    </a:ext>
                  </a:extLst>
                </a:gridCol>
                <a:gridCol w="1399296">
                  <a:extLst>
                    <a:ext uri="{9D8B030D-6E8A-4147-A177-3AD203B41FA5}">
                      <a16:colId xmlns:a16="http://schemas.microsoft.com/office/drawing/2014/main" val="2500592060"/>
                    </a:ext>
                  </a:extLst>
                </a:gridCol>
                <a:gridCol w="1399296">
                  <a:extLst>
                    <a:ext uri="{9D8B030D-6E8A-4147-A177-3AD203B41FA5}">
                      <a16:colId xmlns:a16="http://schemas.microsoft.com/office/drawing/2014/main" val="2604109984"/>
                    </a:ext>
                  </a:extLst>
                </a:gridCol>
                <a:gridCol w="1336260">
                  <a:extLst>
                    <a:ext uri="{9D8B030D-6E8A-4147-A177-3AD203B41FA5}">
                      <a16:colId xmlns:a16="http://schemas.microsoft.com/office/drawing/2014/main" val="614125002"/>
                    </a:ext>
                  </a:extLst>
                </a:gridCol>
                <a:gridCol w="1215612">
                  <a:extLst>
                    <a:ext uri="{9D8B030D-6E8A-4147-A177-3AD203B41FA5}">
                      <a16:colId xmlns:a16="http://schemas.microsoft.com/office/drawing/2014/main" val="1441566333"/>
                    </a:ext>
                  </a:extLst>
                </a:gridCol>
                <a:gridCol w="1562228">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r>
                        <a:rPr lang="en-US">
                          <a:solidFill>
                            <a:srgbClr val="000000"/>
                          </a:solidFill>
                        </a:rPr>
                        <a:t>Year 4      (FY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TBD</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r>
                        <a:rPr lang="en-US">
                          <a:solidFill>
                            <a:srgbClr val="000000"/>
                          </a:solidFill>
                        </a:rPr>
                        <a:t>$1,050,000</a:t>
                      </a:r>
                    </a:p>
                  </a:txBody>
                  <a:tcPr/>
                </a:tc>
                <a:tc>
                  <a:txBody>
                    <a:bodyPr/>
                    <a:lstStyle/>
                    <a:p>
                      <a:endParaRPr lang="en-US">
                        <a:solidFill>
                          <a:srgbClr val="000000"/>
                        </a:solidFill>
                      </a:endParaRPr>
                    </a:p>
                  </a:txBody>
                  <a:tcPr/>
                </a:tc>
                <a:tc>
                  <a:txBody>
                    <a:bodyPr/>
                    <a:lstStyle/>
                    <a:p>
                      <a:pPr lvl="0">
                        <a:buNone/>
                      </a:pPr>
                      <a:r>
                        <a:rPr lang="en-US">
                          <a:solidFill>
                            <a:srgbClr val="000000"/>
                          </a:solidFill>
                        </a:rPr>
                        <a:t>$1,050,000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4661575" y="1496675"/>
            <a:ext cx="5866318"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Restore interior and exterior coatings at the Gopher Canyon Tank.</a:t>
            </a:r>
            <a:endParaRPr lang="en-US"/>
          </a:p>
          <a:p>
            <a:endParaRPr lang="en-US">
              <a:cs typeface="Calibri"/>
            </a:endParaRPr>
          </a:p>
          <a:p>
            <a:r>
              <a:rPr lang="en-US">
                <a:cs typeface="Calibri"/>
              </a:rPr>
              <a:t>Project Rationale: </a:t>
            </a:r>
            <a:r>
              <a:rPr lang="en-US">
                <a:ea typeface="+mn-lt"/>
                <a:cs typeface="+mn-lt"/>
              </a:rPr>
              <a:t>The project will extend the useful life of the tank.</a:t>
            </a:r>
          </a:p>
          <a:p>
            <a:endParaRPr lang="en-US">
              <a:cs typeface="Calibri"/>
            </a:endParaRPr>
          </a:p>
          <a:p>
            <a:endParaRPr lang="en-US">
              <a:cs typeface="Calibri"/>
            </a:endParaRPr>
          </a:p>
          <a:p>
            <a:endParaRPr lang="en-US">
              <a:cs typeface="Calibri"/>
            </a:endParaRPr>
          </a:p>
        </p:txBody>
      </p:sp>
      <p:pic>
        <p:nvPicPr>
          <p:cNvPr id="3" name="Picture 2">
            <a:extLst>
              <a:ext uri="{FF2B5EF4-FFF2-40B4-BE49-F238E27FC236}">
                <a16:creationId xmlns:a16="http://schemas.microsoft.com/office/drawing/2014/main" id="{A2802AC4-7AAA-1FB8-A6F1-F40A28F9461F}"/>
              </a:ext>
            </a:extLst>
          </p:cNvPr>
          <p:cNvPicPr>
            <a:picLocks noChangeAspect="1"/>
          </p:cNvPicPr>
          <p:nvPr/>
        </p:nvPicPr>
        <p:blipFill>
          <a:blip r:embed="rId2"/>
          <a:stretch>
            <a:fillRect/>
          </a:stretch>
        </p:blipFill>
        <p:spPr>
          <a:xfrm>
            <a:off x="876382" y="1498879"/>
            <a:ext cx="3461579" cy="3136348"/>
          </a:xfrm>
          <a:prstGeom prst="rect">
            <a:avLst/>
          </a:prstGeom>
        </p:spPr>
      </p:pic>
    </p:spTree>
    <p:extLst>
      <p:ext uri="{BB962C8B-B14F-4D97-AF65-F5344CB8AC3E}">
        <p14:creationId xmlns:p14="http://schemas.microsoft.com/office/powerpoint/2010/main" val="34627717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a:xfrm>
            <a:off x="838200" y="496817"/>
            <a:ext cx="10515600" cy="607890"/>
          </a:xfrm>
        </p:spPr>
        <p:txBody>
          <a:bodyPr>
            <a:normAutofit fontScale="90000"/>
          </a:bodyPr>
          <a:lstStyle/>
          <a:p>
            <a:r>
              <a:rPr lang="en-US">
                <a:latin typeface="Helvetica"/>
                <a:cs typeface="Helvetica"/>
              </a:rPr>
              <a:t>Turner Tank Interior/Exterior Coating (4M Gallons)</a:t>
            </a:r>
            <a:endParaRPr lang="en-US">
              <a:cs typeface="Helvetica"/>
            </a:endParaRPr>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3379327077"/>
              </p:ext>
            </p:extLst>
          </p:nvPr>
        </p:nvGraphicFramePr>
        <p:xfrm>
          <a:off x="836279" y="4891925"/>
          <a:ext cx="9643019" cy="1381759"/>
        </p:xfrm>
        <a:graphic>
          <a:graphicData uri="http://schemas.openxmlformats.org/drawingml/2006/table">
            <a:tbl>
              <a:tblPr firstRow="1" bandRow="1">
                <a:tableStyleId>{BC89EF96-8CEA-46FF-86C4-4CE0E7609802}</a:tableStyleId>
              </a:tblPr>
              <a:tblGrid>
                <a:gridCol w="1365165">
                  <a:extLst>
                    <a:ext uri="{9D8B030D-6E8A-4147-A177-3AD203B41FA5}">
                      <a16:colId xmlns:a16="http://schemas.microsoft.com/office/drawing/2014/main" val="758028940"/>
                    </a:ext>
                  </a:extLst>
                </a:gridCol>
                <a:gridCol w="1365165">
                  <a:extLst>
                    <a:ext uri="{9D8B030D-6E8A-4147-A177-3AD203B41FA5}">
                      <a16:colId xmlns:a16="http://schemas.microsoft.com/office/drawing/2014/main" val="1107423637"/>
                    </a:ext>
                  </a:extLst>
                </a:gridCol>
                <a:gridCol w="1399295">
                  <a:extLst>
                    <a:ext uri="{9D8B030D-6E8A-4147-A177-3AD203B41FA5}">
                      <a16:colId xmlns:a16="http://schemas.microsoft.com/office/drawing/2014/main" val="2500592060"/>
                    </a:ext>
                  </a:extLst>
                </a:gridCol>
                <a:gridCol w="1399295">
                  <a:extLst>
                    <a:ext uri="{9D8B030D-6E8A-4147-A177-3AD203B41FA5}">
                      <a16:colId xmlns:a16="http://schemas.microsoft.com/office/drawing/2014/main" val="2604109984"/>
                    </a:ext>
                  </a:extLst>
                </a:gridCol>
                <a:gridCol w="1336260">
                  <a:extLst>
                    <a:ext uri="{9D8B030D-6E8A-4147-A177-3AD203B41FA5}">
                      <a16:colId xmlns:a16="http://schemas.microsoft.com/office/drawing/2014/main" val="614125002"/>
                    </a:ext>
                  </a:extLst>
                </a:gridCol>
                <a:gridCol w="1258956">
                  <a:extLst>
                    <a:ext uri="{9D8B030D-6E8A-4147-A177-3AD203B41FA5}">
                      <a16:colId xmlns:a16="http://schemas.microsoft.com/office/drawing/2014/main" val="1441566333"/>
                    </a:ext>
                  </a:extLst>
                </a:gridCol>
                <a:gridCol w="1518883">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r>
                        <a:rPr lang="en-US">
                          <a:solidFill>
                            <a:srgbClr val="000000"/>
                          </a:solidFill>
                        </a:rPr>
                        <a:t>Year 4      (FY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TBD</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r>
                        <a:rPr lang="en-US">
                          <a:solidFill>
                            <a:srgbClr val="000000"/>
                          </a:solidFill>
                        </a:rPr>
                        <a:t>$1,102,500</a:t>
                      </a:r>
                    </a:p>
                  </a:txBody>
                  <a:tcPr/>
                </a:tc>
                <a:tc>
                  <a:txBody>
                    <a:bodyPr/>
                    <a:lstStyle/>
                    <a:p>
                      <a:pPr lvl="0">
                        <a:buNone/>
                      </a:pPr>
                      <a:r>
                        <a:rPr lang="en-US">
                          <a:solidFill>
                            <a:srgbClr val="000000"/>
                          </a:solidFill>
                        </a:rPr>
                        <a:t>$1,102,500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4770432" y="1446433"/>
            <a:ext cx="5714865"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Restore interior and exterior coatings at the Turner Tank.</a:t>
            </a:r>
            <a:endParaRPr lang="en-US"/>
          </a:p>
          <a:p>
            <a:endParaRPr lang="en-US">
              <a:cs typeface="Calibri"/>
            </a:endParaRPr>
          </a:p>
          <a:p>
            <a:r>
              <a:rPr lang="en-US">
                <a:cs typeface="Calibri"/>
              </a:rPr>
              <a:t>Project Rationale: </a:t>
            </a:r>
            <a:r>
              <a:rPr lang="en-US">
                <a:ea typeface="+mn-lt"/>
                <a:cs typeface="+mn-lt"/>
              </a:rPr>
              <a:t>The project will extend the useful life of the tank.</a:t>
            </a:r>
          </a:p>
          <a:p>
            <a:endParaRPr lang="en-US">
              <a:cs typeface="Calibri"/>
            </a:endParaRPr>
          </a:p>
          <a:p>
            <a:endParaRPr lang="en-US">
              <a:cs typeface="Calibri"/>
            </a:endParaRPr>
          </a:p>
          <a:p>
            <a:endParaRPr lang="en-US">
              <a:cs typeface="Calibri"/>
            </a:endParaRPr>
          </a:p>
        </p:txBody>
      </p:sp>
      <p:pic>
        <p:nvPicPr>
          <p:cNvPr id="6" name="Picture 5">
            <a:extLst>
              <a:ext uri="{FF2B5EF4-FFF2-40B4-BE49-F238E27FC236}">
                <a16:creationId xmlns:a16="http://schemas.microsoft.com/office/drawing/2014/main" id="{B6654082-2327-4BC0-E7C2-F213ACE15DE9}"/>
              </a:ext>
            </a:extLst>
          </p:cNvPr>
          <p:cNvPicPr>
            <a:picLocks noChangeAspect="1"/>
          </p:cNvPicPr>
          <p:nvPr/>
        </p:nvPicPr>
        <p:blipFill>
          <a:blip r:embed="rId2"/>
          <a:stretch>
            <a:fillRect/>
          </a:stretch>
        </p:blipFill>
        <p:spPr>
          <a:xfrm>
            <a:off x="840637" y="1444211"/>
            <a:ext cx="3680516" cy="3306971"/>
          </a:xfrm>
          <a:prstGeom prst="rect">
            <a:avLst/>
          </a:prstGeom>
        </p:spPr>
      </p:pic>
    </p:spTree>
    <p:extLst>
      <p:ext uri="{BB962C8B-B14F-4D97-AF65-F5344CB8AC3E}">
        <p14:creationId xmlns:p14="http://schemas.microsoft.com/office/powerpoint/2010/main" val="38226517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a:xfrm>
            <a:off x="838200" y="505191"/>
            <a:ext cx="10515600" cy="607890"/>
          </a:xfrm>
        </p:spPr>
        <p:txBody>
          <a:bodyPr>
            <a:normAutofit fontScale="90000"/>
          </a:bodyPr>
          <a:lstStyle/>
          <a:p>
            <a:r>
              <a:rPr lang="en-US">
                <a:latin typeface="Helvetica"/>
                <a:cs typeface="Helvetica"/>
              </a:rPr>
              <a:t>Hutton Tank Interior/Exterior Coating (4M Gallons)</a:t>
            </a:r>
            <a:endParaRPr lang="en-US">
              <a:cs typeface="Helvetica"/>
            </a:endParaRPr>
          </a:p>
        </p:txBody>
      </p:sp>
      <p:sp>
        <p:nvSpPr>
          <p:cNvPr id="5" name="TextBox 4">
            <a:extLst>
              <a:ext uri="{FF2B5EF4-FFF2-40B4-BE49-F238E27FC236}">
                <a16:creationId xmlns:a16="http://schemas.microsoft.com/office/drawing/2014/main" id="{86315E4B-F16F-41A6-D5A5-44581B45589A}"/>
              </a:ext>
            </a:extLst>
          </p:cNvPr>
          <p:cNvSpPr txBox="1"/>
          <p:nvPr/>
        </p:nvSpPr>
        <p:spPr>
          <a:xfrm>
            <a:off x="4268015" y="1463180"/>
            <a:ext cx="6219356"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Restore interior and exterior coatings at the Hutton Tank.</a:t>
            </a:r>
            <a:endParaRPr lang="en-US"/>
          </a:p>
          <a:p>
            <a:endParaRPr lang="en-US">
              <a:cs typeface="Calibri"/>
            </a:endParaRPr>
          </a:p>
          <a:p>
            <a:r>
              <a:rPr lang="en-US">
                <a:cs typeface="Calibri"/>
              </a:rPr>
              <a:t>Project Rationale: </a:t>
            </a:r>
            <a:r>
              <a:rPr lang="en-US">
                <a:ea typeface="+mn-lt"/>
                <a:cs typeface="+mn-lt"/>
              </a:rPr>
              <a:t>The project will extend the useful life of the tank.</a:t>
            </a:r>
          </a:p>
          <a:p>
            <a:endParaRPr lang="en-US">
              <a:cs typeface="Calibri"/>
            </a:endParaRPr>
          </a:p>
          <a:p>
            <a:endParaRPr lang="en-US">
              <a:cs typeface="Calibri"/>
            </a:endParaRPr>
          </a:p>
          <a:p>
            <a:endParaRPr lang="en-US">
              <a:cs typeface="Calibri"/>
            </a:endParaRPr>
          </a:p>
        </p:txBody>
      </p:sp>
      <p:graphicFrame>
        <p:nvGraphicFramePr>
          <p:cNvPr id="7" name="Table 6">
            <a:extLst>
              <a:ext uri="{FF2B5EF4-FFF2-40B4-BE49-F238E27FC236}">
                <a16:creationId xmlns:a16="http://schemas.microsoft.com/office/drawing/2014/main" id="{8A654603-6216-C2F3-E9B2-97BE6B512122}"/>
              </a:ext>
            </a:extLst>
          </p:cNvPr>
          <p:cNvGraphicFramePr>
            <a:graphicFrameLocks noGrp="1"/>
          </p:cNvGraphicFramePr>
          <p:nvPr>
            <p:extLst>
              <p:ext uri="{D42A27DB-BD31-4B8C-83A1-F6EECF244321}">
                <p14:modId xmlns:p14="http://schemas.microsoft.com/office/powerpoint/2010/main" val="785102353"/>
              </p:ext>
            </p:extLst>
          </p:nvPr>
        </p:nvGraphicFramePr>
        <p:xfrm>
          <a:off x="834501" y="4393028"/>
          <a:ext cx="9643019" cy="1379357"/>
        </p:xfrm>
        <a:graphic>
          <a:graphicData uri="http://schemas.openxmlformats.org/drawingml/2006/table">
            <a:tbl>
              <a:tblPr firstRow="1" bandRow="1">
                <a:tableStyleId>{BC89EF96-8CEA-46FF-86C4-4CE0E7609802}</a:tableStyleId>
              </a:tblPr>
              <a:tblGrid>
                <a:gridCol w="1365165">
                  <a:extLst>
                    <a:ext uri="{9D8B030D-6E8A-4147-A177-3AD203B41FA5}">
                      <a16:colId xmlns:a16="http://schemas.microsoft.com/office/drawing/2014/main" val="758028940"/>
                    </a:ext>
                  </a:extLst>
                </a:gridCol>
                <a:gridCol w="1365165">
                  <a:extLst>
                    <a:ext uri="{9D8B030D-6E8A-4147-A177-3AD203B41FA5}">
                      <a16:colId xmlns:a16="http://schemas.microsoft.com/office/drawing/2014/main" val="1107423637"/>
                    </a:ext>
                  </a:extLst>
                </a:gridCol>
                <a:gridCol w="1399295">
                  <a:extLst>
                    <a:ext uri="{9D8B030D-6E8A-4147-A177-3AD203B41FA5}">
                      <a16:colId xmlns:a16="http://schemas.microsoft.com/office/drawing/2014/main" val="2500592060"/>
                    </a:ext>
                  </a:extLst>
                </a:gridCol>
                <a:gridCol w="1399295">
                  <a:extLst>
                    <a:ext uri="{9D8B030D-6E8A-4147-A177-3AD203B41FA5}">
                      <a16:colId xmlns:a16="http://schemas.microsoft.com/office/drawing/2014/main" val="2604109984"/>
                    </a:ext>
                  </a:extLst>
                </a:gridCol>
                <a:gridCol w="1336260">
                  <a:extLst>
                    <a:ext uri="{9D8B030D-6E8A-4147-A177-3AD203B41FA5}">
                      <a16:colId xmlns:a16="http://schemas.microsoft.com/office/drawing/2014/main" val="614125002"/>
                    </a:ext>
                  </a:extLst>
                </a:gridCol>
                <a:gridCol w="1347304">
                  <a:extLst>
                    <a:ext uri="{9D8B030D-6E8A-4147-A177-3AD203B41FA5}">
                      <a16:colId xmlns:a16="http://schemas.microsoft.com/office/drawing/2014/main" val="1441566333"/>
                    </a:ext>
                  </a:extLst>
                </a:gridCol>
                <a:gridCol w="1430535">
                  <a:extLst>
                    <a:ext uri="{9D8B030D-6E8A-4147-A177-3AD203B41FA5}">
                      <a16:colId xmlns:a16="http://schemas.microsoft.com/office/drawing/2014/main" val="2468732103"/>
                    </a:ext>
                  </a:extLst>
                </a:gridCol>
              </a:tblGrid>
              <a:tr h="3684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39">
                <a:tc>
                  <a:txBody>
                    <a:bodyPr/>
                    <a:lstStyle/>
                    <a:p>
                      <a:pPr lvl="0">
                        <a:buNone/>
                      </a:pPr>
                      <a:r>
                        <a:rPr lang="en-US">
                          <a:solidFill>
                            <a:srgbClr val="000000"/>
                          </a:solidFill>
                        </a:rPr>
                        <a:t>Project</a:t>
                      </a:r>
                    </a:p>
                  </a:txBody>
                  <a:tcPr>
                    <a:noFill/>
                  </a:tcPr>
                </a:tc>
                <a:tc>
                  <a:txBody>
                    <a:bodyPr/>
                    <a:lstStyle/>
                    <a:p>
                      <a:pPr lvl="0">
                        <a:buNone/>
                      </a:pPr>
                      <a:r>
                        <a:rPr lang="en-US">
                          <a:solidFill>
                            <a:srgbClr val="000000"/>
                          </a:solidFill>
                        </a:rPr>
                        <a:t>Year 6       (FY 29/30)</a:t>
                      </a:r>
                    </a:p>
                  </a:txBody>
                  <a:tcPr>
                    <a:noFill/>
                  </a:tcPr>
                </a:tc>
                <a:tc>
                  <a:txBody>
                    <a:bodyPr/>
                    <a:lstStyle/>
                    <a:p>
                      <a:r>
                        <a:rPr lang="en-US">
                          <a:solidFill>
                            <a:srgbClr val="000000"/>
                          </a:solidFill>
                        </a:rPr>
                        <a:t>Year 7 </a:t>
                      </a:r>
                    </a:p>
                    <a:p>
                      <a:pPr lvl="0">
                        <a:buNone/>
                      </a:pPr>
                      <a:r>
                        <a:rPr lang="en-US">
                          <a:solidFill>
                            <a:srgbClr val="000000"/>
                          </a:solidFill>
                        </a:rPr>
                        <a:t>(FY 30/31) </a:t>
                      </a:r>
                    </a:p>
                  </a:txBody>
                  <a:tcPr>
                    <a:noFill/>
                  </a:tcPr>
                </a:tc>
                <a:tc>
                  <a:txBody>
                    <a:bodyPr/>
                    <a:lstStyle/>
                    <a:p>
                      <a:pPr lvl="0">
                        <a:buNone/>
                      </a:pPr>
                      <a:r>
                        <a:rPr lang="en-US">
                          <a:solidFill>
                            <a:srgbClr val="000000"/>
                          </a:solidFill>
                        </a:rPr>
                        <a:t>Year 8       (FY 31/32)</a:t>
                      </a:r>
                    </a:p>
                  </a:txBody>
                  <a:tcPr>
                    <a:noFill/>
                  </a:tcPr>
                </a:tc>
                <a:tc>
                  <a:txBody>
                    <a:bodyPr/>
                    <a:lstStyle/>
                    <a:p>
                      <a:pPr lvl="0">
                        <a:buNone/>
                      </a:pPr>
                      <a:r>
                        <a:rPr lang="en-US" sz="1800" b="0" i="0" u="none" strike="noStrike" noProof="0">
                          <a:solidFill>
                            <a:srgbClr val="000000"/>
                          </a:solidFill>
                          <a:latin typeface="+mn-lt"/>
                        </a:rPr>
                        <a:t>Year 9</a:t>
                      </a:r>
                    </a:p>
                    <a:p>
                      <a:pPr lvl="0">
                        <a:buNone/>
                      </a:pPr>
                      <a:r>
                        <a:rPr lang="en-US" sz="1800" b="0" i="0" u="none" strike="noStrike" noProof="0">
                          <a:solidFill>
                            <a:srgbClr val="000000"/>
                          </a:solidFill>
                          <a:latin typeface="+mn-lt"/>
                        </a:rPr>
                        <a:t>(FY 32/33)</a:t>
                      </a:r>
                      <a:endParaRPr lang="en-US"/>
                    </a:p>
                  </a:txBody>
                  <a:tcPr>
                    <a:noFill/>
                  </a:tcPr>
                </a:tc>
                <a:tc>
                  <a:txBody>
                    <a:bodyPr/>
                    <a:lstStyle/>
                    <a:p>
                      <a:pPr lvl="0">
                        <a:buNone/>
                      </a:pPr>
                      <a:r>
                        <a:rPr lang="en-US">
                          <a:solidFill>
                            <a:srgbClr val="000000"/>
                          </a:solidFill>
                        </a:rPr>
                        <a:t>Year 10    (FY 33/34)</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3886383846"/>
                  </a:ext>
                </a:extLst>
              </a:tr>
              <a:tr h="370838">
                <a:tc>
                  <a:txBody>
                    <a:bodyPr/>
                    <a:lstStyle/>
                    <a:p>
                      <a:pPr lvl="0">
                        <a:buNone/>
                      </a:pPr>
                      <a:r>
                        <a:rPr lang="en-US">
                          <a:solidFill>
                            <a:srgbClr val="000000"/>
                          </a:solidFill>
                        </a:rPr>
                        <a:t>TBD</a:t>
                      </a:r>
                    </a:p>
                  </a:txBody>
                  <a:tcPr>
                    <a:noFill/>
                  </a:tcPr>
                </a:tc>
                <a:tc>
                  <a:txBody>
                    <a:bodyPr/>
                    <a:lstStyle/>
                    <a:p>
                      <a:pPr lvl="0">
                        <a:buNone/>
                      </a:pPr>
                      <a:r>
                        <a:rPr lang="en-US">
                          <a:solidFill>
                            <a:srgbClr val="000000"/>
                          </a:solidFill>
                        </a:rPr>
                        <a:t>$1,157,652</a:t>
                      </a:r>
                    </a:p>
                  </a:txBody>
                  <a:tcPr>
                    <a:noFill/>
                  </a:tcPr>
                </a:tc>
                <a:tc>
                  <a:txBody>
                    <a:bodyPr/>
                    <a:lstStyle/>
                    <a:p>
                      <a:pPr lvl="0">
                        <a:buNone/>
                      </a:pPr>
                      <a:endParaRPr lang="en-US">
                        <a:solidFill>
                          <a:srgbClr val="000000"/>
                        </a:solidFill>
                      </a:endParaRPr>
                    </a:p>
                  </a:txBody>
                  <a:tcPr>
                    <a:noFill/>
                  </a:tcPr>
                </a:tc>
                <a:tc>
                  <a:txBody>
                    <a:bodyPr/>
                    <a:lstStyle/>
                    <a:p>
                      <a:pPr lvl="0">
                        <a:buNone/>
                      </a:pPr>
                      <a:endParaRPr lang="en-US">
                        <a:solidFill>
                          <a:srgbClr val="000000"/>
                        </a:solidFill>
                      </a:endParaRPr>
                    </a:p>
                  </a:txBody>
                  <a:tcPr>
                    <a:noFill/>
                  </a:tcPr>
                </a:tc>
                <a:tc>
                  <a:txBody>
                    <a:bodyPr/>
                    <a:lstStyle/>
                    <a:p>
                      <a:pPr lvl="0">
                        <a:buNone/>
                      </a:pPr>
                      <a:endParaRPr lang="en-US">
                        <a:solidFill>
                          <a:srgbClr val="000000"/>
                        </a:solidFill>
                      </a:endParaRPr>
                    </a:p>
                  </a:txBody>
                  <a:tcPr>
                    <a:noFill/>
                  </a:tcPr>
                </a:tc>
                <a:tc>
                  <a:txBody>
                    <a:bodyPr/>
                    <a:lstStyle/>
                    <a:p>
                      <a:pPr lvl="0">
                        <a:buNone/>
                      </a:pPr>
                      <a:endParaRPr lang="en-US">
                        <a:solidFill>
                          <a:srgbClr val="000000"/>
                        </a:solidFill>
                      </a:endParaRPr>
                    </a:p>
                  </a:txBody>
                  <a:tcPr>
                    <a:noFill/>
                  </a:tcPr>
                </a:tc>
                <a:tc>
                  <a:txBody>
                    <a:bodyPr/>
                    <a:lstStyle/>
                    <a:p>
                      <a:pPr lvl="0">
                        <a:buNone/>
                      </a:pPr>
                      <a:r>
                        <a:rPr lang="en-US">
                          <a:solidFill>
                            <a:srgbClr val="000000"/>
                          </a:solidFill>
                        </a:rPr>
                        <a:t>$1,157,652</a:t>
                      </a:r>
                    </a:p>
                  </a:txBody>
                  <a:tcPr>
                    <a:noFill/>
                  </a:tcPr>
                </a:tc>
                <a:extLst>
                  <a:ext uri="{0D108BD9-81ED-4DB2-BD59-A6C34878D82A}">
                    <a16:rowId xmlns:a16="http://schemas.microsoft.com/office/drawing/2014/main" val="2097446894"/>
                  </a:ext>
                </a:extLst>
              </a:tr>
            </a:tbl>
          </a:graphicData>
        </a:graphic>
      </p:graphicFrame>
      <p:pic>
        <p:nvPicPr>
          <p:cNvPr id="3" name="Picture 2">
            <a:extLst>
              <a:ext uri="{FF2B5EF4-FFF2-40B4-BE49-F238E27FC236}">
                <a16:creationId xmlns:a16="http://schemas.microsoft.com/office/drawing/2014/main" id="{A1990187-4E48-F497-4AC7-9E247897FEEB}"/>
              </a:ext>
            </a:extLst>
          </p:cNvPr>
          <p:cNvPicPr>
            <a:picLocks noChangeAspect="1"/>
          </p:cNvPicPr>
          <p:nvPr/>
        </p:nvPicPr>
        <p:blipFill>
          <a:blip r:embed="rId2"/>
          <a:stretch>
            <a:fillRect/>
          </a:stretch>
        </p:blipFill>
        <p:spPr>
          <a:xfrm>
            <a:off x="838817" y="1466662"/>
            <a:ext cx="3073124" cy="2765840"/>
          </a:xfrm>
          <a:prstGeom prst="rect">
            <a:avLst/>
          </a:prstGeom>
        </p:spPr>
      </p:pic>
    </p:spTree>
    <p:extLst>
      <p:ext uri="{BB962C8B-B14F-4D97-AF65-F5344CB8AC3E}">
        <p14:creationId xmlns:p14="http://schemas.microsoft.com/office/powerpoint/2010/main" val="2442671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a:xfrm>
            <a:off x="838200" y="521938"/>
            <a:ext cx="10515600" cy="607890"/>
          </a:xfrm>
        </p:spPr>
        <p:txBody>
          <a:bodyPr>
            <a:normAutofit fontScale="90000"/>
          </a:bodyPr>
          <a:lstStyle/>
          <a:p>
            <a:r>
              <a:rPr lang="en-US">
                <a:latin typeface="Helvetica"/>
                <a:cs typeface="Helvetica"/>
              </a:rPr>
              <a:t>Rice Canyon Tank Interior/Exterior Coating (4M Gallons)</a:t>
            </a:r>
            <a:endParaRPr lang="en-US"/>
          </a:p>
        </p:txBody>
      </p:sp>
      <p:sp>
        <p:nvSpPr>
          <p:cNvPr id="5" name="TextBox 4">
            <a:extLst>
              <a:ext uri="{FF2B5EF4-FFF2-40B4-BE49-F238E27FC236}">
                <a16:creationId xmlns:a16="http://schemas.microsoft.com/office/drawing/2014/main" id="{86315E4B-F16F-41A6-D5A5-44581B45589A}"/>
              </a:ext>
            </a:extLst>
          </p:cNvPr>
          <p:cNvSpPr txBox="1"/>
          <p:nvPr/>
        </p:nvSpPr>
        <p:spPr>
          <a:xfrm>
            <a:off x="4979773" y="1471554"/>
            <a:ext cx="5683444"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Restore interior and exterior coatings at the Rice Canyon Tank.</a:t>
            </a:r>
            <a:endParaRPr lang="en-US"/>
          </a:p>
          <a:p>
            <a:endParaRPr lang="en-US">
              <a:cs typeface="Calibri"/>
            </a:endParaRPr>
          </a:p>
          <a:p>
            <a:r>
              <a:rPr lang="en-US">
                <a:cs typeface="Calibri"/>
              </a:rPr>
              <a:t>Project Rationale: </a:t>
            </a:r>
            <a:r>
              <a:rPr lang="en-US">
                <a:ea typeface="+mn-lt"/>
                <a:cs typeface="+mn-lt"/>
              </a:rPr>
              <a:t>The project will extend the useful life of the tank.</a:t>
            </a:r>
          </a:p>
          <a:p>
            <a:endParaRPr lang="en-US">
              <a:cs typeface="Calibri"/>
            </a:endParaRPr>
          </a:p>
          <a:p>
            <a:endParaRPr lang="en-US">
              <a:cs typeface="Calibri"/>
            </a:endParaRPr>
          </a:p>
          <a:p>
            <a:endParaRPr lang="en-US">
              <a:cs typeface="Calibri"/>
            </a:endParaRPr>
          </a:p>
        </p:txBody>
      </p:sp>
      <p:graphicFrame>
        <p:nvGraphicFramePr>
          <p:cNvPr id="7" name="Table 6">
            <a:extLst>
              <a:ext uri="{FF2B5EF4-FFF2-40B4-BE49-F238E27FC236}">
                <a16:creationId xmlns:a16="http://schemas.microsoft.com/office/drawing/2014/main" id="{8A654603-6216-C2F3-E9B2-97BE6B512122}"/>
              </a:ext>
            </a:extLst>
          </p:cNvPr>
          <p:cNvGraphicFramePr>
            <a:graphicFrameLocks noGrp="1"/>
          </p:cNvGraphicFramePr>
          <p:nvPr>
            <p:extLst>
              <p:ext uri="{D42A27DB-BD31-4B8C-83A1-F6EECF244321}">
                <p14:modId xmlns:p14="http://schemas.microsoft.com/office/powerpoint/2010/main" val="3158965068"/>
              </p:ext>
            </p:extLst>
          </p:nvPr>
        </p:nvGraphicFramePr>
        <p:xfrm>
          <a:off x="836264" y="5057960"/>
          <a:ext cx="9643019" cy="1381757"/>
        </p:xfrm>
        <a:graphic>
          <a:graphicData uri="http://schemas.openxmlformats.org/drawingml/2006/table">
            <a:tbl>
              <a:tblPr firstRow="1" bandRow="1">
                <a:tableStyleId>{BC89EF96-8CEA-46FF-86C4-4CE0E7609802}</a:tableStyleId>
              </a:tblPr>
              <a:tblGrid>
                <a:gridCol w="1365165">
                  <a:extLst>
                    <a:ext uri="{9D8B030D-6E8A-4147-A177-3AD203B41FA5}">
                      <a16:colId xmlns:a16="http://schemas.microsoft.com/office/drawing/2014/main" val="758028940"/>
                    </a:ext>
                  </a:extLst>
                </a:gridCol>
                <a:gridCol w="1365165">
                  <a:extLst>
                    <a:ext uri="{9D8B030D-6E8A-4147-A177-3AD203B41FA5}">
                      <a16:colId xmlns:a16="http://schemas.microsoft.com/office/drawing/2014/main" val="1107423637"/>
                    </a:ext>
                  </a:extLst>
                </a:gridCol>
                <a:gridCol w="1399295">
                  <a:extLst>
                    <a:ext uri="{9D8B030D-6E8A-4147-A177-3AD203B41FA5}">
                      <a16:colId xmlns:a16="http://schemas.microsoft.com/office/drawing/2014/main" val="2500592060"/>
                    </a:ext>
                  </a:extLst>
                </a:gridCol>
                <a:gridCol w="1399295">
                  <a:extLst>
                    <a:ext uri="{9D8B030D-6E8A-4147-A177-3AD203B41FA5}">
                      <a16:colId xmlns:a16="http://schemas.microsoft.com/office/drawing/2014/main" val="2604109984"/>
                    </a:ext>
                  </a:extLst>
                </a:gridCol>
                <a:gridCol w="1336260">
                  <a:extLst>
                    <a:ext uri="{9D8B030D-6E8A-4147-A177-3AD203B41FA5}">
                      <a16:colId xmlns:a16="http://schemas.microsoft.com/office/drawing/2014/main" val="614125002"/>
                    </a:ext>
                  </a:extLst>
                </a:gridCol>
                <a:gridCol w="1347304">
                  <a:extLst>
                    <a:ext uri="{9D8B030D-6E8A-4147-A177-3AD203B41FA5}">
                      <a16:colId xmlns:a16="http://schemas.microsoft.com/office/drawing/2014/main" val="1441566333"/>
                    </a:ext>
                  </a:extLst>
                </a:gridCol>
                <a:gridCol w="1430535">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39">
                <a:tc>
                  <a:txBody>
                    <a:bodyPr/>
                    <a:lstStyle/>
                    <a:p>
                      <a:pPr lvl="0">
                        <a:buNone/>
                      </a:pPr>
                      <a:r>
                        <a:rPr lang="en-US">
                          <a:solidFill>
                            <a:srgbClr val="000000"/>
                          </a:solidFill>
                        </a:rPr>
                        <a:t>Project</a:t>
                      </a:r>
                    </a:p>
                  </a:txBody>
                  <a:tcPr>
                    <a:noFill/>
                  </a:tcPr>
                </a:tc>
                <a:tc>
                  <a:txBody>
                    <a:bodyPr/>
                    <a:lstStyle/>
                    <a:p>
                      <a:pPr lvl="0">
                        <a:buNone/>
                      </a:pPr>
                      <a:r>
                        <a:rPr lang="en-US">
                          <a:solidFill>
                            <a:srgbClr val="000000"/>
                          </a:solidFill>
                        </a:rPr>
                        <a:t>Year 6       (FY 29/30)</a:t>
                      </a:r>
                    </a:p>
                  </a:txBody>
                  <a:tcPr>
                    <a:noFill/>
                  </a:tcPr>
                </a:tc>
                <a:tc>
                  <a:txBody>
                    <a:bodyPr/>
                    <a:lstStyle/>
                    <a:p>
                      <a:r>
                        <a:rPr lang="en-US">
                          <a:solidFill>
                            <a:srgbClr val="000000"/>
                          </a:solidFill>
                        </a:rPr>
                        <a:t>Year 7 </a:t>
                      </a:r>
                    </a:p>
                    <a:p>
                      <a:pPr lvl="0">
                        <a:buNone/>
                      </a:pPr>
                      <a:r>
                        <a:rPr lang="en-US">
                          <a:solidFill>
                            <a:srgbClr val="000000"/>
                          </a:solidFill>
                        </a:rPr>
                        <a:t>(FY 30/31) </a:t>
                      </a:r>
                    </a:p>
                  </a:txBody>
                  <a:tcPr>
                    <a:noFill/>
                  </a:tcPr>
                </a:tc>
                <a:tc>
                  <a:txBody>
                    <a:bodyPr/>
                    <a:lstStyle/>
                    <a:p>
                      <a:pPr lvl="0">
                        <a:buNone/>
                      </a:pPr>
                      <a:r>
                        <a:rPr lang="en-US">
                          <a:solidFill>
                            <a:srgbClr val="000000"/>
                          </a:solidFill>
                        </a:rPr>
                        <a:t>Year 8       (FY 31/32)</a:t>
                      </a:r>
                    </a:p>
                  </a:txBody>
                  <a:tcPr>
                    <a:noFill/>
                  </a:tcPr>
                </a:tc>
                <a:tc>
                  <a:txBody>
                    <a:bodyPr/>
                    <a:lstStyle/>
                    <a:p>
                      <a:pPr lvl="0">
                        <a:buNone/>
                      </a:pPr>
                      <a:r>
                        <a:rPr lang="en-US" sz="1800" b="0" i="0" u="none" strike="noStrike" noProof="0">
                          <a:solidFill>
                            <a:srgbClr val="000000"/>
                          </a:solidFill>
                          <a:latin typeface="+mn-lt"/>
                        </a:rPr>
                        <a:t>Year 9</a:t>
                      </a:r>
                    </a:p>
                    <a:p>
                      <a:pPr lvl="0">
                        <a:buNone/>
                      </a:pPr>
                      <a:r>
                        <a:rPr lang="en-US" sz="1800" b="0" i="0" u="none" strike="noStrike" noProof="0">
                          <a:solidFill>
                            <a:srgbClr val="000000"/>
                          </a:solidFill>
                          <a:latin typeface="+mn-lt"/>
                        </a:rPr>
                        <a:t>(FY 32/33)</a:t>
                      </a:r>
                      <a:endParaRPr lang="en-US"/>
                    </a:p>
                  </a:txBody>
                  <a:tcPr>
                    <a:noFill/>
                  </a:tcPr>
                </a:tc>
                <a:tc>
                  <a:txBody>
                    <a:bodyPr/>
                    <a:lstStyle/>
                    <a:p>
                      <a:pPr lvl="0">
                        <a:buNone/>
                      </a:pPr>
                      <a:r>
                        <a:rPr lang="en-US">
                          <a:solidFill>
                            <a:srgbClr val="000000"/>
                          </a:solidFill>
                        </a:rPr>
                        <a:t>Year 10    (FY 33/34)</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3886383846"/>
                  </a:ext>
                </a:extLst>
              </a:tr>
              <a:tr h="370838">
                <a:tc>
                  <a:txBody>
                    <a:bodyPr/>
                    <a:lstStyle/>
                    <a:p>
                      <a:pPr lvl="0">
                        <a:buNone/>
                      </a:pPr>
                      <a:r>
                        <a:rPr lang="en-US">
                          <a:solidFill>
                            <a:srgbClr val="000000"/>
                          </a:solidFill>
                        </a:rPr>
                        <a:t>TBD</a:t>
                      </a:r>
                    </a:p>
                  </a:txBody>
                  <a:tcPr>
                    <a:noFill/>
                  </a:tcPr>
                </a:tc>
                <a:tc>
                  <a:txBody>
                    <a:bodyPr/>
                    <a:lstStyle/>
                    <a:p>
                      <a:pPr lvl="0">
                        <a:buNone/>
                      </a:pPr>
                      <a:endParaRPr lang="en-US">
                        <a:solidFill>
                          <a:srgbClr val="000000"/>
                        </a:solidFill>
                      </a:endParaRPr>
                    </a:p>
                  </a:txBody>
                  <a:tcPr>
                    <a:noFill/>
                  </a:tcPr>
                </a:tc>
                <a:tc>
                  <a:txBody>
                    <a:bodyPr/>
                    <a:lstStyle/>
                    <a:p>
                      <a:pPr lvl="0">
                        <a:buNone/>
                      </a:pPr>
                      <a:r>
                        <a:rPr lang="en-US">
                          <a:solidFill>
                            <a:srgbClr val="000000"/>
                          </a:solidFill>
                        </a:rPr>
                        <a:t>$1,215,506</a:t>
                      </a:r>
                    </a:p>
                  </a:txBody>
                  <a:tcPr>
                    <a:noFill/>
                  </a:tcPr>
                </a:tc>
                <a:tc>
                  <a:txBody>
                    <a:bodyPr/>
                    <a:lstStyle/>
                    <a:p>
                      <a:pPr lvl="0">
                        <a:buNone/>
                      </a:pPr>
                      <a:endParaRPr lang="en-US">
                        <a:solidFill>
                          <a:srgbClr val="000000"/>
                        </a:solidFill>
                      </a:endParaRPr>
                    </a:p>
                  </a:txBody>
                  <a:tcPr>
                    <a:noFill/>
                  </a:tcPr>
                </a:tc>
                <a:tc>
                  <a:txBody>
                    <a:bodyPr/>
                    <a:lstStyle/>
                    <a:p>
                      <a:pPr lvl="0">
                        <a:buNone/>
                      </a:pPr>
                      <a:endParaRPr lang="en-US">
                        <a:solidFill>
                          <a:srgbClr val="000000"/>
                        </a:solidFill>
                      </a:endParaRPr>
                    </a:p>
                  </a:txBody>
                  <a:tcPr>
                    <a:noFill/>
                  </a:tcPr>
                </a:tc>
                <a:tc>
                  <a:txBody>
                    <a:bodyPr/>
                    <a:lstStyle/>
                    <a:p>
                      <a:pPr lvl="0">
                        <a:buNone/>
                      </a:pPr>
                      <a:endParaRPr lang="en-US">
                        <a:solidFill>
                          <a:srgbClr val="000000"/>
                        </a:solidFill>
                      </a:endParaRPr>
                    </a:p>
                  </a:txBody>
                  <a:tcPr>
                    <a:noFill/>
                  </a:tcPr>
                </a:tc>
                <a:tc>
                  <a:txBody>
                    <a:bodyPr/>
                    <a:lstStyle/>
                    <a:p>
                      <a:pPr lvl="0">
                        <a:buNone/>
                      </a:pPr>
                      <a:r>
                        <a:rPr lang="en-US">
                          <a:solidFill>
                            <a:srgbClr val="000000"/>
                          </a:solidFill>
                        </a:rPr>
                        <a:t>$1,215,506</a:t>
                      </a:r>
                    </a:p>
                  </a:txBody>
                  <a:tcPr>
                    <a:noFill/>
                  </a:tcPr>
                </a:tc>
                <a:extLst>
                  <a:ext uri="{0D108BD9-81ED-4DB2-BD59-A6C34878D82A}">
                    <a16:rowId xmlns:a16="http://schemas.microsoft.com/office/drawing/2014/main" val="2097446894"/>
                  </a:ext>
                </a:extLst>
              </a:tr>
            </a:tbl>
          </a:graphicData>
        </a:graphic>
      </p:graphicFrame>
      <p:pic>
        <p:nvPicPr>
          <p:cNvPr id="4" name="Picture 3">
            <a:extLst>
              <a:ext uri="{FF2B5EF4-FFF2-40B4-BE49-F238E27FC236}">
                <a16:creationId xmlns:a16="http://schemas.microsoft.com/office/drawing/2014/main" id="{C16B11FA-4339-E23C-A49E-8CCA641FD836}"/>
              </a:ext>
            </a:extLst>
          </p:cNvPr>
          <p:cNvPicPr>
            <a:picLocks noChangeAspect="1"/>
          </p:cNvPicPr>
          <p:nvPr/>
        </p:nvPicPr>
        <p:blipFill>
          <a:blip r:embed="rId2"/>
          <a:stretch>
            <a:fillRect/>
          </a:stretch>
        </p:blipFill>
        <p:spPr>
          <a:xfrm>
            <a:off x="836902" y="1469603"/>
            <a:ext cx="3757820" cy="3370325"/>
          </a:xfrm>
          <a:prstGeom prst="rect">
            <a:avLst/>
          </a:prstGeom>
        </p:spPr>
      </p:pic>
    </p:spTree>
    <p:extLst>
      <p:ext uri="{BB962C8B-B14F-4D97-AF65-F5344CB8AC3E}">
        <p14:creationId xmlns:p14="http://schemas.microsoft.com/office/powerpoint/2010/main" val="31653897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a:xfrm>
            <a:off x="813079" y="513564"/>
            <a:ext cx="10515600" cy="607890"/>
          </a:xfrm>
        </p:spPr>
        <p:txBody>
          <a:bodyPr>
            <a:normAutofit fontScale="90000"/>
          </a:bodyPr>
          <a:lstStyle/>
          <a:p>
            <a:r>
              <a:rPr lang="en-US">
                <a:latin typeface="Helvetica"/>
                <a:cs typeface="Helvetica"/>
              </a:rPr>
              <a:t>Replace Liners and Floating Covers at Morro, Rainbow Hills, and North Reservoirs </a:t>
            </a:r>
            <a:endParaRPr lang="en-US"/>
          </a:p>
        </p:txBody>
      </p:sp>
      <p:sp>
        <p:nvSpPr>
          <p:cNvPr id="5" name="TextBox 4">
            <a:extLst>
              <a:ext uri="{FF2B5EF4-FFF2-40B4-BE49-F238E27FC236}">
                <a16:creationId xmlns:a16="http://schemas.microsoft.com/office/drawing/2014/main" id="{86315E4B-F16F-41A6-D5A5-44581B45589A}"/>
              </a:ext>
            </a:extLst>
          </p:cNvPr>
          <p:cNvSpPr txBox="1"/>
          <p:nvPr/>
        </p:nvSpPr>
        <p:spPr>
          <a:xfrm>
            <a:off x="5395723" y="1463180"/>
            <a:ext cx="5058180"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Replace liners and floating covers at Morro Reservoir, Rainbow Hills Reservoir, and North Reservoir. </a:t>
            </a:r>
          </a:p>
          <a:p>
            <a:endParaRPr lang="en-US">
              <a:cs typeface="Calibri"/>
            </a:endParaRPr>
          </a:p>
          <a:p>
            <a:r>
              <a:rPr lang="en-US">
                <a:cs typeface="Calibri"/>
              </a:rPr>
              <a:t>Project Rationale: Potable water reservoirs are required by the state to be covered. The existing covers and lining are approaching the end of their useful life.</a:t>
            </a:r>
          </a:p>
          <a:p>
            <a:endParaRPr lang="en-US">
              <a:cs typeface="Calibri"/>
            </a:endParaRPr>
          </a:p>
          <a:p>
            <a:endParaRPr lang="en-US">
              <a:cs typeface="Calibri"/>
            </a:endParaRPr>
          </a:p>
        </p:txBody>
      </p:sp>
      <p:graphicFrame>
        <p:nvGraphicFramePr>
          <p:cNvPr id="7" name="Table 6">
            <a:extLst>
              <a:ext uri="{FF2B5EF4-FFF2-40B4-BE49-F238E27FC236}">
                <a16:creationId xmlns:a16="http://schemas.microsoft.com/office/drawing/2014/main" id="{B1C56E72-F119-D35E-59F3-1965E281EE3E}"/>
              </a:ext>
            </a:extLst>
          </p:cNvPr>
          <p:cNvGraphicFramePr>
            <a:graphicFrameLocks noGrp="1"/>
          </p:cNvGraphicFramePr>
          <p:nvPr>
            <p:extLst>
              <p:ext uri="{D42A27DB-BD31-4B8C-83A1-F6EECF244321}">
                <p14:modId xmlns:p14="http://schemas.microsoft.com/office/powerpoint/2010/main" val="1500548912"/>
              </p:ext>
            </p:extLst>
          </p:nvPr>
        </p:nvGraphicFramePr>
        <p:xfrm>
          <a:off x="813936" y="4974895"/>
          <a:ext cx="9643019" cy="1381757"/>
        </p:xfrm>
        <a:graphic>
          <a:graphicData uri="http://schemas.openxmlformats.org/drawingml/2006/table">
            <a:tbl>
              <a:tblPr firstRow="1" bandRow="1">
                <a:tableStyleId>{BC89EF96-8CEA-46FF-86C4-4CE0E7609802}</a:tableStyleId>
              </a:tblPr>
              <a:tblGrid>
                <a:gridCol w="1365165">
                  <a:extLst>
                    <a:ext uri="{9D8B030D-6E8A-4147-A177-3AD203B41FA5}">
                      <a16:colId xmlns:a16="http://schemas.microsoft.com/office/drawing/2014/main" val="758028940"/>
                    </a:ext>
                  </a:extLst>
                </a:gridCol>
                <a:gridCol w="1365165">
                  <a:extLst>
                    <a:ext uri="{9D8B030D-6E8A-4147-A177-3AD203B41FA5}">
                      <a16:colId xmlns:a16="http://schemas.microsoft.com/office/drawing/2014/main" val="1107423637"/>
                    </a:ext>
                  </a:extLst>
                </a:gridCol>
                <a:gridCol w="1399295">
                  <a:extLst>
                    <a:ext uri="{9D8B030D-6E8A-4147-A177-3AD203B41FA5}">
                      <a16:colId xmlns:a16="http://schemas.microsoft.com/office/drawing/2014/main" val="2500592060"/>
                    </a:ext>
                  </a:extLst>
                </a:gridCol>
                <a:gridCol w="1399295">
                  <a:extLst>
                    <a:ext uri="{9D8B030D-6E8A-4147-A177-3AD203B41FA5}">
                      <a16:colId xmlns:a16="http://schemas.microsoft.com/office/drawing/2014/main" val="2604109984"/>
                    </a:ext>
                  </a:extLst>
                </a:gridCol>
                <a:gridCol w="1336260">
                  <a:extLst>
                    <a:ext uri="{9D8B030D-6E8A-4147-A177-3AD203B41FA5}">
                      <a16:colId xmlns:a16="http://schemas.microsoft.com/office/drawing/2014/main" val="614125002"/>
                    </a:ext>
                  </a:extLst>
                </a:gridCol>
                <a:gridCol w="1347304">
                  <a:extLst>
                    <a:ext uri="{9D8B030D-6E8A-4147-A177-3AD203B41FA5}">
                      <a16:colId xmlns:a16="http://schemas.microsoft.com/office/drawing/2014/main" val="1441566333"/>
                    </a:ext>
                  </a:extLst>
                </a:gridCol>
                <a:gridCol w="1430535">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39">
                <a:tc>
                  <a:txBody>
                    <a:bodyPr/>
                    <a:lstStyle/>
                    <a:p>
                      <a:pPr lvl="0">
                        <a:buNone/>
                      </a:pPr>
                      <a:r>
                        <a:rPr lang="en-US">
                          <a:solidFill>
                            <a:srgbClr val="000000"/>
                          </a:solidFill>
                        </a:rPr>
                        <a:t>Project</a:t>
                      </a:r>
                    </a:p>
                  </a:txBody>
                  <a:tcPr>
                    <a:noFill/>
                  </a:tcPr>
                </a:tc>
                <a:tc>
                  <a:txBody>
                    <a:bodyPr/>
                    <a:lstStyle/>
                    <a:p>
                      <a:pPr lvl="0">
                        <a:buNone/>
                      </a:pPr>
                      <a:r>
                        <a:rPr lang="en-US">
                          <a:solidFill>
                            <a:srgbClr val="000000"/>
                          </a:solidFill>
                        </a:rPr>
                        <a:t>Year 6       (FY 29/30)</a:t>
                      </a:r>
                    </a:p>
                  </a:txBody>
                  <a:tcPr>
                    <a:noFill/>
                  </a:tcPr>
                </a:tc>
                <a:tc>
                  <a:txBody>
                    <a:bodyPr/>
                    <a:lstStyle/>
                    <a:p>
                      <a:r>
                        <a:rPr lang="en-US">
                          <a:solidFill>
                            <a:srgbClr val="000000"/>
                          </a:solidFill>
                        </a:rPr>
                        <a:t>Year 7 </a:t>
                      </a:r>
                    </a:p>
                    <a:p>
                      <a:pPr lvl="0">
                        <a:buNone/>
                      </a:pPr>
                      <a:r>
                        <a:rPr lang="en-US">
                          <a:solidFill>
                            <a:srgbClr val="000000"/>
                          </a:solidFill>
                        </a:rPr>
                        <a:t>(FY 30/31) </a:t>
                      </a:r>
                    </a:p>
                  </a:txBody>
                  <a:tcPr>
                    <a:noFill/>
                  </a:tcPr>
                </a:tc>
                <a:tc>
                  <a:txBody>
                    <a:bodyPr/>
                    <a:lstStyle/>
                    <a:p>
                      <a:pPr lvl="0">
                        <a:buNone/>
                      </a:pPr>
                      <a:r>
                        <a:rPr lang="en-US">
                          <a:solidFill>
                            <a:srgbClr val="000000"/>
                          </a:solidFill>
                        </a:rPr>
                        <a:t>Year 8       (FY 31/32)</a:t>
                      </a:r>
                    </a:p>
                  </a:txBody>
                  <a:tcPr>
                    <a:noFill/>
                  </a:tcPr>
                </a:tc>
                <a:tc>
                  <a:txBody>
                    <a:bodyPr/>
                    <a:lstStyle/>
                    <a:p>
                      <a:pPr lvl="0">
                        <a:buNone/>
                      </a:pPr>
                      <a:r>
                        <a:rPr lang="en-US" sz="1800" b="0" i="0" u="none" strike="noStrike" noProof="0">
                          <a:solidFill>
                            <a:srgbClr val="000000"/>
                          </a:solidFill>
                          <a:latin typeface="+mn-lt"/>
                        </a:rPr>
                        <a:t>Year 9</a:t>
                      </a:r>
                    </a:p>
                    <a:p>
                      <a:pPr lvl="0">
                        <a:buNone/>
                      </a:pPr>
                      <a:r>
                        <a:rPr lang="en-US" sz="1800" b="0" i="0" u="none" strike="noStrike" noProof="0">
                          <a:solidFill>
                            <a:srgbClr val="000000"/>
                          </a:solidFill>
                          <a:latin typeface="+mn-lt"/>
                        </a:rPr>
                        <a:t>(FY 32/33)</a:t>
                      </a:r>
                      <a:endParaRPr lang="en-US"/>
                    </a:p>
                  </a:txBody>
                  <a:tcPr>
                    <a:noFill/>
                  </a:tcPr>
                </a:tc>
                <a:tc>
                  <a:txBody>
                    <a:bodyPr/>
                    <a:lstStyle/>
                    <a:p>
                      <a:pPr lvl="0">
                        <a:buNone/>
                      </a:pPr>
                      <a:r>
                        <a:rPr lang="en-US">
                          <a:solidFill>
                            <a:srgbClr val="000000"/>
                          </a:solidFill>
                        </a:rPr>
                        <a:t>Year 10    (FY 33/34)</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3886383846"/>
                  </a:ext>
                </a:extLst>
              </a:tr>
              <a:tr h="370838">
                <a:tc>
                  <a:txBody>
                    <a:bodyPr/>
                    <a:lstStyle/>
                    <a:p>
                      <a:pPr lvl="0">
                        <a:buNone/>
                      </a:pPr>
                      <a:r>
                        <a:rPr lang="en-US">
                          <a:solidFill>
                            <a:srgbClr val="000000"/>
                          </a:solidFill>
                        </a:rPr>
                        <a:t>TBD</a:t>
                      </a:r>
                    </a:p>
                  </a:txBody>
                  <a:tcPr>
                    <a:noFill/>
                  </a:tcPr>
                </a:tc>
                <a:tc>
                  <a:txBody>
                    <a:bodyPr/>
                    <a:lstStyle/>
                    <a:p>
                      <a:pPr lvl="0">
                        <a:buNone/>
                      </a:pPr>
                      <a:endParaRPr lang="en-US">
                        <a:solidFill>
                          <a:srgbClr val="000000"/>
                        </a:solidFill>
                      </a:endParaRPr>
                    </a:p>
                  </a:txBody>
                  <a:tcPr>
                    <a:noFill/>
                  </a:tcPr>
                </a:tc>
                <a:tc>
                  <a:txBody>
                    <a:bodyPr/>
                    <a:lstStyle/>
                    <a:p>
                      <a:pPr lvl="0">
                        <a:buNone/>
                      </a:pPr>
                      <a:endParaRPr lang="en-US">
                        <a:solidFill>
                          <a:srgbClr val="000000"/>
                        </a:solidFill>
                      </a:endParaRPr>
                    </a:p>
                  </a:txBody>
                  <a:tcPr>
                    <a:noFill/>
                  </a:tcPr>
                </a:tc>
                <a:tc>
                  <a:txBody>
                    <a:bodyPr/>
                    <a:lstStyle/>
                    <a:p>
                      <a:pPr lvl="0">
                        <a:buNone/>
                      </a:pPr>
                      <a:r>
                        <a:rPr lang="en-US">
                          <a:solidFill>
                            <a:srgbClr val="000000"/>
                          </a:solidFill>
                        </a:rPr>
                        <a:t>$14,000,000</a:t>
                      </a:r>
                    </a:p>
                  </a:txBody>
                  <a:tcPr>
                    <a:noFill/>
                  </a:tcPr>
                </a:tc>
                <a:tc>
                  <a:txBody>
                    <a:bodyPr/>
                    <a:lstStyle/>
                    <a:p>
                      <a:pPr lvl="0">
                        <a:buNone/>
                      </a:pPr>
                      <a:endParaRPr lang="en-US">
                        <a:solidFill>
                          <a:srgbClr val="000000"/>
                        </a:solidFill>
                      </a:endParaRPr>
                    </a:p>
                  </a:txBody>
                  <a:tcPr>
                    <a:noFill/>
                  </a:tcPr>
                </a:tc>
                <a:tc>
                  <a:txBody>
                    <a:bodyPr/>
                    <a:lstStyle/>
                    <a:p>
                      <a:pPr lvl="0">
                        <a:buNone/>
                      </a:pPr>
                      <a:endParaRPr lang="en-US">
                        <a:solidFill>
                          <a:srgbClr val="000000"/>
                        </a:solidFill>
                      </a:endParaRPr>
                    </a:p>
                  </a:txBody>
                  <a:tcPr>
                    <a:noFill/>
                  </a:tcPr>
                </a:tc>
                <a:tc>
                  <a:txBody>
                    <a:bodyPr/>
                    <a:lstStyle/>
                    <a:p>
                      <a:pPr lvl="0">
                        <a:buNone/>
                      </a:pPr>
                      <a:r>
                        <a:rPr lang="en-US">
                          <a:solidFill>
                            <a:srgbClr val="000000"/>
                          </a:solidFill>
                        </a:rPr>
                        <a:t>$14,000,000</a:t>
                      </a:r>
                    </a:p>
                  </a:txBody>
                  <a:tcPr>
                    <a:noFill/>
                  </a:tcPr>
                </a:tc>
                <a:extLst>
                  <a:ext uri="{0D108BD9-81ED-4DB2-BD59-A6C34878D82A}">
                    <a16:rowId xmlns:a16="http://schemas.microsoft.com/office/drawing/2014/main" val="2097446894"/>
                  </a:ext>
                </a:extLst>
              </a:tr>
            </a:tbl>
          </a:graphicData>
        </a:graphic>
      </p:graphicFrame>
      <p:pic>
        <p:nvPicPr>
          <p:cNvPr id="8" name="Picture 7">
            <a:extLst>
              <a:ext uri="{FF2B5EF4-FFF2-40B4-BE49-F238E27FC236}">
                <a16:creationId xmlns:a16="http://schemas.microsoft.com/office/drawing/2014/main" id="{4C3DC7B1-824C-B75D-4CCE-C61B2995C5ED}"/>
              </a:ext>
            </a:extLst>
          </p:cNvPr>
          <p:cNvPicPr>
            <a:picLocks noChangeAspect="1"/>
          </p:cNvPicPr>
          <p:nvPr/>
        </p:nvPicPr>
        <p:blipFill>
          <a:blip r:embed="rId2"/>
          <a:stretch>
            <a:fillRect/>
          </a:stretch>
        </p:blipFill>
        <p:spPr>
          <a:xfrm>
            <a:off x="813629" y="1464028"/>
            <a:ext cx="4436312" cy="3365560"/>
          </a:xfrm>
          <a:prstGeom prst="rect">
            <a:avLst/>
          </a:prstGeom>
        </p:spPr>
      </p:pic>
    </p:spTree>
    <p:extLst>
      <p:ext uri="{BB962C8B-B14F-4D97-AF65-F5344CB8AC3E}">
        <p14:creationId xmlns:p14="http://schemas.microsoft.com/office/powerpoint/2010/main" val="36281936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a:xfrm>
            <a:off x="804705" y="505191"/>
            <a:ext cx="10515600" cy="607890"/>
          </a:xfrm>
        </p:spPr>
        <p:txBody>
          <a:bodyPr>
            <a:normAutofit fontScale="90000"/>
          </a:bodyPr>
          <a:lstStyle/>
          <a:p>
            <a:r>
              <a:rPr lang="en-US">
                <a:latin typeface="Helvetica"/>
                <a:cs typeface="Helvetica"/>
              </a:rPr>
              <a:t>Vallecitos Tank Interior/Exterior Coating (500k Gallons)</a:t>
            </a:r>
            <a:endParaRPr lang="en-US"/>
          </a:p>
        </p:txBody>
      </p:sp>
      <p:sp>
        <p:nvSpPr>
          <p:cNvPr id="5" name="TextBox 4">
            <a:extLst>
              <a:ext uri="{FF2B5EF4-FFF2-40B4-BE49-F238E27FC236}">
                <a16:creationId xmlns:a16="http://schemas.microsoft.com/office/drawing/2014/main" id="{86315E4B-F16F-41A6-D5A5-44581B45589A}"/>
              </a:ext>
            </a:extLst>
          </p:cNvPr>
          <p:cNvSpPr txBox="1"/>
          <p:nvPr/>
        </p:nvSpPr>
        <p:spPr>
          <a:xfrm>
            <a:off x="5741773" y="1438060"/>
            <a:ext cx="4762345"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Restore interior and exterior coating at the Vallecitos Tank.</a:t>
            </a:r>
            <a:endParaRPr lang="en-US"/>
          </a:p>
          <a:p>
            <a:endParaRPr lang="en-US">
              <a:cs typeface="Calibri"/>
            </a:endParaRPr>
          </a:p>
          <a:p>
            <a:r>
              <a:rPr lang="en-US">
                <a:cs typeface="Calibri"/>
              </a:rPr>
              <a:t>Project Rationale: The project will extend the useful life of the tank. </a:t>
            </a:r>
          </a:p>
          <a:p>
            <a:endParaRPr lang="en-US">
              <a:cs typeface="Calibri"/>
            </a:endParaRPr>
          </a:p>
          <a:p>
            <a:endParaRPr lang="en-US">
              <a:cs typeface="Calibri"/>
            </a:endParaRPr>
          </a:p>
          <a:p>
            <a:endParaRPr lang="en-US">
              <a:cs typeface="Calibri"/>
            </a:endParaRPr>
          </a:p>
        </p:txBody>
      </p:sp>
      <p:graphicFrame>
        <p:nvGraphicFramePr>
          <p:cNvPr id="7" name="Table 6">
            <a:extLst>
              <a:ext uri="{FF2B5EF4-FFF2-40B4-BE49-F238E27FC236}">
                <a16:creationId xmlns:a16="http://schemas.microsoft.com/office/drawing/2014/main" id="{8A654603-6216-C2F3-E9B2-97BE6B512122}"/>
              </a:ext>
            </a:extLst>
          </p:cNvPr>
          <p:cNvGraphicFramePr>
            <a:graphicFrameLocks noGrp="1"/>
          </p:cNvGraphicFramePr>
          <p:nvPr>
            <p:extLst>
              <p:ext uri="{D42A27DB-BD31-4B8C-83A1-F6EECF244321}">
                <p14:modId xmlns:p14="http://schemas.microsoft.com/office/powerpoint/2010/main" val="4109049686"/>
              </p:ext>
            </p:extLst>
          </p:nvPr>
        </p:nvGraphicFramePr>
        <p:xfrm>
          <a:off x="853011" y="4959350"/>
          <a:ext cx="9643019" cy="1381757"/>
        </p:xfrm>
        <a:graphic>
          <a:graphicData uri="http://schemas.openxmlformats.org/drawingml/2006/table">
            <a:tbl>
              <a:tblPr firstRow="1" bandRow="1">
                <a:tableStyleId>{BC89EF96-8CEA-46FF-86C4-4CE0E7609802}</a:tableStyleId>
              </a:tblPr>
              <a:tblGrid>
                <a:gridCol w="1365165">
                  <a:extLst>
                    <a:ext uri="{9D8B030D-6E8A-4147-A177-3AD203B41FA5}">
                      <a16:colId xmlns:a16="http://schemas.microsoft.com/office/drawing/2014/main" val="758028940"/>
                    </a:ext>
                  </a:extLst>
                </a:gridCol>
                <a:gridCol w="1365165">
                  <a:extLst>
                    <a:ext uri="{9D8B030D-6E8A-4147-A177-3AD203B41FA5}">
                      <a16:colId xmlns:a16="http://schemas.microsoft.com/office/drawing/2014/main" val="1107423637"/>
                    </a:ext>
                  </a:extLst>
                </a:gridCol>
                <a:gridCol w="1399295">
                  <a:extLst>
                    <a:ext uri="{9D8B030D-6E8A-4147-A177-3AD203B41FA5}">
                      <a16:colId xmlns:a16="http://schemas.microsoft.com/office/drawing/2014/main" val="2500592060"/>
                    </a:ext>
                  </a:extLst>
                </a:gridCol>
                <a:gridCol w="1399295">
                  <a:extLst>
                    <a:ext uri="{9D8B030D-6E8A-4147-A177-3AD203B41FA5}">
                      <a16:colId xmlns:a16="http://schemas.microsoft.com/office/drawing/2014/main" val="2604109984"/>
                    </a:ext>
                  </a:extLst>
                </a:gridCol>
                <a:gridCol w="1336260">
                  <a:extLst>
                    <a:ext uri="{9D8B030D-6E8A-4147-A177-3AD203B41FA5}">
                      <a16:colId xmlns:a16="http://schemas.microsoft.com/office/drawing/2014/main" val="614125002"/>
                    </a:ext>
                  </a:extLst>
                </a:gridCol>
                <a:gridCol w="1347304">
                  <a:extLst>
                    <a:ext uri="{9D8B030D-6E8A-4147-A177-3AD203B41FA5}">
                      <a16:colId xmlns:a16="http://schemas.microsoft.com/office/drawing/2014/main" val="1441566333"/>
                    </a:ext>
                  </a:extLst>
                </a:gridCol>
                <a:gridCol w="1430535">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39">
                <a:tc>
                  <a:txBody>
                    <a:bodyPr/>
                    <a:lstStyle/>
                    <a:p>
                      <a:pPr lvl="0">
                        <a:buNone/>
                      </a:pPr>
                      <a:r>
                        <a:rPr lang="en-US">
                          <a:solidFill>
                            <a:srgbClr val="000000"/>
                          </a:solidFill>
                        </a:rPr>
                        <a:t>Project</a:t>
                      </a:r>
                    </a:p>
                  </a:txBody>
                  <a:tcPr>
                    <a:noFill/>
                  </a:tcPr>
                </a:tc>
                <a:tc>
                  <a:txBody>
                    <a:bodyPr/>
                    <a:lstStyle/>
                    <a:p>
                      <a:pPr lvl="0">
                        <a:buNone/>
                      </a:pPr>
                      <a:r>
                        <a:rPr lang="en-US">
                          <a:solidFill>
                            <a:srgbClr val="000000"/>
                          </a:solidFill>
                        </a:rPr>
                        <a:t>Year 6       (FY 29/30)</a:t>
                      </a:r>
                    </a:p>
                  </a:txBody>
                  <a:tcPr>
                    <a:noFill/>
                  </a:tcPr>
                </a:tc>
                <a:tc>
                  <a:txBody>
                    <a:bodyPr/>
                    <a:lstStyle/>
                    <a:p>
                      <a:r>
                        <a:rPr lang="en-US">
                          <a:solidFill>
                            <a:srgbClr val="000000"/>
                          </a:solidFill>
                        </a:rPr>
                        <a:t>Year 7 </a:t>
                      </a:r>
                    </a:p>
                    <a:p>
                      <a:pPr lvl="0">
                        <a:buNone/>
                      </a:pPr>
                      <a:r>
                        <a:rPr lang="en-US">
                          <a:solidFill>
                            <a:srgbClr val="000000"/>
                          </a:solidFill>
                        </a:rPr>
                        <a:t>(FY 30/31) </a:t>
                      </a:r>
                    </a:p>
                  </a:txBody>
                  <a:tcPr>
                    <a:noFill/>
                  </a:tcPr>
                </a:tc>
                <a:tc>
                  <a:txBody>
                    <a:bodyPr/>
                    <a:lstStyle/>
                    <a:p>
                      <a:pPr lvl="0">
                        <a:buNone/>
                      </a:pPr>
                      <a:r>
                        <a:rPr lang="en-US">
                          <a:solidFill>
                            <a:srgbClr val="000000"/>
                          </a:solidFill>
                        </a:rPr>
                        <a:t>Year 8       (FY 31/32)</a:t>
                      </a:r>
                    </a:p>
                  </a:txBody>
                  <a:tcPr>
                    <a:noFill/>
                  </a:tcPr>
                </a:tc>
                <a:tc>
                  <a:txBody>
                    <a:bodyPr/>
                    <a:lstStyle/>
                    <a:p>
                      <a:pPr lvl="0">
                        <a:buNone/>
                      </a:pPr>
                      <a:r>
                        <a:rPr lang="en-US" sz="1800" b="0" i="0" u="none" strike="noStrike" noProof="0">
                          <a:solidFill>
                            <a:srgbClr val="000000"/>
                          </a:solidFill>
                          <a:latin typeface="+mn-lt"/>
                        </a:rPr>
                        <a:t>Year 9</a:t>
                      </a:r>
                    </a:p>
                    <a:p>
                      <a:pPr lvl="0">
                        <a:buNone/>
                      </a:pPr>
                      <a:r>
                        <a:rPr lang="en-US" sz="1800" b="0" i="0" u="none" strike="noStrike" noProof="0">
                          <a:solidFill>
                            <a:srgbClr val="000000"/>
                          </a:solidFill>
                          <a:latin typeface="+mn-lt"/>
                        </a:rPr>
                        <a:t>(FY 32/33)</a:t>
                      </a:r>
                      <a:endParaRPr lang="en-US"/>
                    </a:p>
                  </a:txBody>
                  <a:tcPr>
                    <a:noFill/>
                  </a:tcPr>
                </a:tc>
                <a:tc>
                  <a:txBody>
                    <a:bodyPr/>
                    <a:lstStyle/>
                    <a:p>
                      <a:pPr lvl="0">
                        <a:buNone/>
                      </a:pPr>
                      <a:r>
                        <a:rPr lang="en-US">
                          <a:solidFill>
                            <a:srgbClr val="000000"/>
                          </a:solidFill>
                        </a:rPr>
                        <a:t>Year 10    (FY 33/34)</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3886383846"/>
                  </a:ext>
                </a:extLst>
              </a:tr>
              <a:tr h="370838">
                <a:tc>
                  <a:txBody>
                    <a:bodyPr/>
                    <a:lstStyle/>
                    <a:p>
                      <a:pPr lvl="0">
                        <a:buNone/>
                      </a:pPr>
                      <a:r>
                        <a:rPr lang="en-US">
                          <a:solidFill>
                            <a:srgbClr val="000000"/>
                          </a:solidFill>
                        </a:rPr>
                        <a:t>TBD</a:t>
                      </a:r>
                    </a:p>
                  </a:txBody>
                  <a:tcPr>
                    <a:noFill/>
                  </a:tcPr>
                </a:tc>
                <a:tc>
                  <a:txBody>
                    <a:bodyPr/>
                    <a:lstStyle/>
                    <a:p>
                      <a:pPr lvl="0">
                        <a:buNone/>
                      </a:pPr>
                      <a:endParaRPr lang="en-US">
                        <a:solidFill>
                          <a:srgbClr val="000000"/>
                        </a:solidFill>
                      </a:endParaRPr>
                    </a:p>
                  </a:txBody>
                  <a:tcPr>
                    <a:noFill/>
                  </a:tcPr>
                </a:tc>
                <a:tc>
                  <a:txBody>
                    <a:bodyPr/>
                    <a:lstStyle/>
                    <a:p>
                      <a:pPr lvl="0">
                        <a:buNone/>
                      </a:pPr>
                      <a:endParaRPr lang="en-US">
                        <a:solidFill>
                          <a:srgbClr val="000000"/>
                        </a:solidFill>
                      </a:endParaRPr>
                    </a:p>
                  </a:txBody>
                  <a:tcPr>
                    <a:noFill/>
                  </a:tcPr>
                </a:tc>
                <a:tc>
                  <a:txBody>
                    <a:bodyPr/>
                    <a:lstStyle/>
                    <a:p>
                      <a:pPr lvl="0">
                        <a:buNone/>
                      </a:pPr>
                      <a:endParaRPr lang="en-US">
                        <a:solidFill>
                          <a:srgbClr val="000000"/>
                        </a:solidFill>
                      </a:endParaRPr>
                    </a:p>
                  </a:txBody>
                  <a:tcPr>
                    <a:noFill/>
                  </a:tcPr>
                </a:tc>
                <a:tc>
                  <a:txBody>
                    <a:bodyPr/>
                    <a:lstStyle/>
                    <a:p>
                      <a:pPr lvl="0">
                        <a:buNone/>
                      </a:pPr>
                      <a:endParaRPr lang="en-US">
                        <a:solidFill>
                          <a:srgbClr val="000000"/>
                        </a:solidFill>
                      </a:endParaRPr>
                    </a:p>
                  </a:txBody>
                  <a:tcPr>
                    <a:noFill/>
                  </a:tcPr>
                </a:tc>
                <a:tc>
                  <a:txBody>
                    <a:bodyPr/>
                    <a:lstStyle/>
                    <a:p>
                      <a:pPr lvl="0">
                        <a:buNone/>
                      </a:pPr>
                      <a:r>
                        <a:rPr lang="en-US">
                          <a:solidFill>
                            <a:srgbClr val="000000"/>
                          </a:solidFill>
                        </a:rPr>
                        <a:t>$1,407,100</a:t>
                      </a:r>
                    </a:p>
                  </a:txBody>
                  <a:tcPr>
                    <a:noFill/>
                  </a:tcPr>
                </a:tc>
                <a:tc>
                  <a:txBody>
                    <a:bodyPr/>
                    <a:lstStyle/>
                    <a:p>
                      <a:pPr lvl="0">
                        <a:buNone/>
                      </a:pPr>
                      <a:r>
                        <a:rPr lang="en-US">
                          <a:solidFill>
                            <a:srgbClr val="000000"/>
                          </a:solidFill>
                        </a:rPr>
                        <a:t>$1,407,100</a:t>
                      </a:r>
                    </a:p>
                  </a:txBody>
                  <a:tcPr>
                    <a:noFill/>
                  </a:tcPr>
                </a:tc>
                <a:extLst>
                  <a:ext uri="{0D108BD9-81ED-4DB2-BD59-A6C34878D82A}">
                    <a16:rowId xmlns:a16="http://schemas.microsoft.com/office/drawing/2014/main" val="2097446894"/>
                  </a:ext>
                </a:extLst>
              </a:tr>
            </a:tbl>
          </a:graphicData>
        </a:graphic>
      </p:graphicFrame>
      <p:pic>
        <p:nvPicPr>
          <p:cNvPr id="8" name="Picture 7">
            <a:extLst>
              <a:ext uri="{FF2B5EF4-FFF2-40B4-BE49-F238E27FC236}">
                <a16:creationId xmlns:a16="http://schemas.microsoft.com/office/drawing/2014/main" id="{EC769354-E828-E6FF-71AD-27CD17BEDD00}"/>
              </a:ext>
            </a:extLst>
          </p:cNvPr>
          <p:cNvPicPr>
            <a:picLocks noChangeAspect="1"/>
          </p:cNvPicPr>
          <p:nvPr/>
        </p:nvPicPr>
        <p:blipFill>
          <a:blip r:embed="rId2"/>
          <a:stretch>
            <a:fillRect/>
          </a:stretch>
        </p:blipFill>
        <p:spPr>
          <a:xfrm>
            <a:off x="850681" y="1440021"/>
            <a:ext cx="4669757" cy="3382879"/>
          </a:xfrm>
          <a:prstGeom prst="rect">
            <a:avLst/>
          </a:prstGeom>
        </p:spPr>
      </p:pic>
    </p:spTree>
    <p:extLst>
      <p:ext uri="{BB962C8B-B14F-4D97-AF65-F5344CB8AC3E}">
        <p14:creationId xmlns:p14="http://schemas.microsoft.com/office/powerpoint/2010/main" val="40699262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a:xfrm>
            <a:off x="838200" y="513564"/>
            <a:ext cx="10515600" cy="607890"/>
          </a:xfrm>
        </p:spPr>
        <p:txBody>
          <a:bodyPr>
            <a:normAutofit fontScale="90000"/>
          </a:bodyPr>
          <a:lstStyle/>
          <a:p>
            <a:r>
              <a:rPr lang="en-US">
                <a:latin typeface="Helvetica"/>
                <a:cs typeface="Helvetica"/>
              </a:rPr>
              <a:t>Upper Lookout Tank Interior/Exterior Coating (500k Gallons)</a:t>
            </a:r>
            <a:endParaRPr lang="en-US"/>
          </a:p>
        </p:txBody>
      </p:sp>
      <p:sp>
        <p:nvSpPr>
          <p:cNvPr id="5" name="TextBox 4">
            <a:extLst>
              <a:ext uri="{FF2B5EF4-FFF2-40B4-BE49-F238E27FC236}">
                <a16:creationId xmlns:a16="http://schemas.microsoft.com/office/drawing/2014/main" id="{86315E4B-F16F-41A6-D5A5-44581B45589A}"/>
              </a:ext>
            </a:extLst>
          </p:cNvPr>
          <p:cNvSpPr txBox="1"/>
          <p:nvPr/>
        </p:nvSpPr>
        <p:spPr>
          <a:xfrm>
            <a:off x="4309883" y="1463180"/>
            <a:ext cx="6177488"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Restore interior and exterior coatings at the  Upper Lookout Tank.</a:t>
            </a:r>
          </a:p>
          <a:p>
            <a:endParaRPr lang="en-US">
              <a:cs typeface="Calibri"/>
            </a:endParaRPr>
          </a:p>
          <a:p>
            <a:r>
              <a:rPr lang="en-US">
                <a:cs typeface="Calibri"/>
              </a:rPr>
              <a:t>Project Rationale: </a:t>
            </a:r>
            <a:r>
              <a:rPr lang="en-US">
                <a:ea typeface="+mn-lt"/>
                <a:cs typeface="+mn-lt"/>
              </a:rPr>
              <a:t>The project will extend the useful life of the tank.</a:t>
            </a:r>
          </a:p>
          <a:p>
            <a:endParaRPr lang="en-US">
              <a:cs typeface="Calibri"/>
            </a:endParaRPr>
          </a:p>
          <a:p>
            <a:endParaRPr lang="en-US">
              <a:cs typeface="Calibri"/>
            </a:endParaRPr>
          </a:p>
          <a:p>
            <a:endParaRPr lang="en-US">
              <a:cs typeface="Calibri"/>
            </a:endParaRPr>
          </a:p>
        </p:txBody>
      </p:sp>
      <p:graphicFrame>
        <p:nvGraphicFramePr>
          <p:cNvPr id="7" name="Table 6">
            <a:extLst>
              <a:ext uri="{FF2B5EF4-FFF2-40B4-BE49-F238E27FC236}">
                <a16:creationId xmlns:a16="http://schemas.microsoft.com/office/drawing/2014/main" id="{8A654603-6216-C2F3-E9B2-97BE6B512122}"/>
              </a:ext>
            </a:extLst>
          </p:cNvPr>
          <p:cNvGraphicFramePr>
            <a:graphicFrameLocks noGrp="1"/>
          </p:cNvGraphicFramePr>
          <p:nvPr>
            <p:extLst>
              <p:ext uri="{D42A27DB-BD31-4B8C-83A1-F6EECF244321}">
                <p14:modId xmlns:p14="http://schemas.microsoft.com/office/powerpoint/2010/main" val="3371296283"/>
              </p:ext>
            </p:extLst>
          </p:nvPr>
        </p:nvGraphicFramePr>
        <p:xfrm>
          <a:off x="834501" y="4326039"/>
          <a:ext cx="9643019" cy="1381757"/>
        </p:xfrm>
        <a:graphic>
          <a:graphicData uri="http://schemas.openxmlformats.org/drawingml/2006/table">
            <a:tbl>
              <a:tblPr firstRow="1" bandRow="1">
                <a:tableStyleId>{BC89EF96-8CEA-46FF-86C4-4CE0E7609802}</a:tableStyleId>
              </a:tblPr>
              <a:tblGrid>
                <a:gridCol w="1365165">
                  <a:extLst>
                    <a:ext uri="{9D8B030D-6E8A-4147-A177-3AD203B41FA5}">
                      <a16:colId xmlns:a16="http://schemas.microsoft.com/office/drawing/2014/main" val="758028940"/>
                    </a:ext>
                  </a:extLst>
                </a:gridCol>
                <a:gridCol w="1365165">
                  <a:extLst>
                    <a:ext uri="{9D8B030D-6E8A-4147-A177-3AD203B41FA5}">
                      <a16:colId xmlns:a16="http://schemas.microsoft.com/office/drawing/2014/main" val="1107423637"/>
                    </a:ext>
                  </a:extLst>
                </a:gridCol>
                <a:gridCol w="1399295">
                  <a:extLst>
                    <a:ext uri="{9D8B030D-6E8A-4147-A177-3AD203B41FA5}">
                      <a16:colId xmlns:a16="http://schemas.microsoft.com/office/drawing/2014/main" val="2500592060"/>
                    </a:ext>
                  </a:extLst>
                </a:gridCol>
                <a:gridCol w="1399295">
                  <a:extLst>
                    <a:ext uri="{9D8B030D-6E8A-4147-A177-3AD203B41FA5}">
                      <a16:colId xmlns:a16="http://schemas.microsoft.com/office/drawing/2014/main" val="2604109984"/>
                    </a:ext>
                  </a:extLst>
                </a:gridCol>
                <a:gridCol w="1336260">
                  <a:extLst>
                    <a:ext uri="{9D8B030D-6E8A-4147-A177-3AD203B41FA5}">
                      <a16:colId xmlns:a16="http://schemas.microsoft.com/office/drawing/2014/main" val="614125002"/>
                    </a:ext>
                  </a:extLst>
                </a:gridCol>
                <a:gridCol w="1347304">
                  <a:extLst>
                    <a:ext uri="{9D8B030D-6E8A-4147-A177-3AD203B41FA5}">
                      <a16:colId xmlns:a16="http://schemas.microsoft.com/office/drawing/2014/main" val="1441566333"/>
                    </a:ext>
                  </a:extLst>
                </a:gridCol>
                <a:gridCol w="1430535">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39">
                <a:tc>
                  <a:txBody>
                    <a:bodyPr/>
                    <a:lstStyle/>
                    <a:p>
                      <a:pPr lvl="0">
                        <a:buNone/>
                      </a:pPr>
                      <a:r>
                        <a:rPr lang="en-US">
                          <a:solidFill>
                            <a:srgbClr val="000000"/>
                          </a:solidFill>
                        </a:rPr>
                        <a:t>Project</a:t>
                      </a:r>
                    </a:p>
                  </a:txBody>
                  <a:tcPr>
                    <a:noFill/>
                  </a:tcPr>
                </a:tc>
                <a:tc>
                  <a:txBody>
                    <a:bodyPr/>
                    <a:lstStyle/>
                    <a:p>
                      <a:pPr lvl="0">
                        <a:buNone/>
                      </a:pPr>
                      <a:r>
                        <a:rPr lang="en-US">
                          <a:solidFill>
                            <a:srgbClr val="000000"/>
                          </a:solidFill>
                        </a:rPr>
                        <a:t>Year 6       (FY 29/30)</a:t>
                      </a:r>
                    </a:p>
                  </a:txBody>
                  <a:tcPr>
                    <a:noFill/>
                  </a:tcPr>
                </a:tc>
                <a:tc>
                  <a:txBody>
                    <a:bodyPr/>
                    <a:lstStyle/>
                    <a:p>
                      <a:r>
                        <a:rPr lang="en-US">
                          <a:solidFill>
                            <a:srgbClr val="000000"/>
                          </a:solidFill>
                        </a:rPr>
                        <a:t>Year 7 </a:t>
                      </a:r>
                    </a:p>
                    <a:p>
                      <a:pPr lvl="0">
                        <a:buNone/>
                      </a:pPr>
                      <a:r>
                        <a:rPr lang="en-US">
                          <a:solidFill>
                            <a:srgbClr val="000000"/>
                          </a:solidFill>
                        </a:rPr>
                        <a:t>(FY 30/31) </a:t>
                      </a:r>
                    </a:p>
                  </a:txBody>
                  <a:tcPr>
                    <a:noFill/>
                  </a:tcPr>
                </a:tc>
                <a:tc>
                  <a:txBody>
                    <a:bodyPr/>
                    <a:lstStyle/>
                    <a:p>
                      <a:pPr lvl="0">
                        <a:buNone/>
                      </a:pPr>
                      <a:r>
                        <a:rPr lang="en-US">
                          <a:solidFill>
                            <a:srgbClr val="000000"/>
                          </a:solidFill>
                        </a:rPr>
                        <a:t>Year 8       (FY 31/32)</a:t>
                      </a:r>
                    </a:p>
                  </a:txBody>
                  <a:tcPr>
                    <a:noFill/>
                  </a:tcPr>
                </a:tc>
                <a:tc>
                  <a:txBody>
                    <a:bodyPr/>
                    <a:lstStyle/>
                    <a:p>
                      <a:pPr lvl="0">
                        <a:buNone/>
                      </a:pPr>
                      <a:r>
                        <a:rPr lang="en-US" sz="1800" b="0" i="0" u="none" strike="noStrike" noProof="0">
                          <a:solidFill>
                            <a:srgbClr val="000000"/>
                          </a:solidFill>
                          <a:latin typeface="+mn-lt"/>
                        </a:rPr>
                        <a:t>Year 9</a:t>
                      </a:r>
                    </a:p>
                    <a:p>
                      <a:pPr lvl="0">
                        <a:buNone/>
                      </a:pPr>
                      <a:r>
                        <a:rPr lang="en-US" sz="1800" b="0" i="0" u="none" strike="noStrike" noProof="0">
                          <a:solidFill>
                            <a:srgbClr val="000000"/>
                          </a:solidFill>
                          <a:latin typeface="+mn-lt"/>
                        </a:rPr>
                        <a:t>(FY 32/33)</a:t>
                      </a:r>
                      <a:endParaRPr lang="en-US"/>
                    </a:p>
                  </a:txBody>
                  <a:tcPr>
                    <a:noFill/>
                  </a:tcPr>
                </a:tc>
                <a:tc>
                  <a:txBody>
                    <a:bodyPr/>
                    <a:lstStyle/>
                    <a:p>
                      <a:pPr lvl="0">
                        <a:buNone/>
                      </a:pPr>
                      <a:r>
                        <a:rPr lang="en-US">
                          <a:solidFill>
                            <a:srgbClr val="000000"/>
                          </a:solidFill>
                        </a:rPr>
                        <a:t>Year 10    (FY 33/34)</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3886383846"/>
                  </a:ext>
                </a:extLst>
              </a:tr>
              <a:tr h="370838">
                <a:tc>
                  <a:txBody>
                    <a:bodyPr/>
                    <a:lstStyle/>
                    <a:p>
                      <a:pPr lvl="0">
                        <a:buNone/>
                      </a:pPr>
                      <a:r>
                        <a:rPr lang="en-US">
                          <a:solidFill>
                            <a:srgbClr val="000000"/>
                          </a:solidFill>
                        </a:rPr>
                        <a:t>TBD</a:t>
                      </a:r>
                    </a:p>
                  </a:txBody>
                  <a:tcPr>
                    <a:noFill/>
                  </a:tcPr>
                </a:tc>
                <a:tc>
                  <a:txBody>
                    <a:bodyPr/>
                    <a:lstStyle/>
                    <a:p>
                      <a:pPr lvl="0">
                        <a:buNone/>
                      </a:pPr>
                      <a:endParaRPr lang="en-US">
                        <a:solidFill>
                          <a:srgbClr val="000000"/>
                        </a:solidFill>
                      </a:endParaRPr>
                    </a:p>
                  </a:txBody>
                  <a:tcPr>
                    <a:noFill/>
                  </a:tcPr>
                </a:tc>
                <a:tc>
                  <a:txBody>
                    <a:bodyPr/>
                    <a:lstStyle/>
                    <a:p>
                      <a:pPr lvl="0">
                        <a:buNone/>
                      </a:pPr>
                      <a:endParaRPr lang="en-US">
                        <a:solidFill>
                          <a:srgbClr val="000000"/>
                        </a:solidFill>
                      </a:endParaRPr>
                    </a:p>
                  </a:txBody>
                  <a:tcPr>
                    <a:noFill/>
                  </a:tcPr>
                </a:tc>
                <a:tc>
                  <a:txBody>
                    <a:bodyPr/>
                    <a:lstStyle/>
                    <a:p>
                      <a:pPr lvl="0">
                        <a:buNone/>
                      </a:pPr>
                      <a:endParaRPr lang="en-US">
                        <a:solidFill>
                          <a:srgbClr val="000000"/>
                        </a:solidFill>
                      </a:endParaRPr>
                    </a:p>
                  </a:txBody>
                  <a:tcPr>
                    <a:noFill/>
                  </a:tcPr>
                </a:tc>
                <a:tc>
                  <a:txBody>
                    <a:bodyPr/>
                    <a:lstStyle/>
                    <a:p>
                      <a:pPr lvl="0">
                        <a:buNone/>
                      </a:pPr>
                      <a:endParaRPr lang="en-US">
                        <a:solidFill>
                          <a:srgbClr val="000000"/>
                        </a:solidFill>
                      </a:endParaRPr>
                    </a:p>
                  </a:txBody>
                  <a:tcPr>
                    <a:noFill/>
                  </a:tcPr>
                </a:tc>
                <a:tc>
                  <a:txBody>
                    <a:bodyPr/>
                    <a:lstStyle/>
                    <a:p>
                      <a:pPr lvl="0">
                        <a:buNone/>
                      </a:pPr>
                      <a:r>
                        <a:rPr lang="en-US">
                          <a:solidFill>
                            <a:srgbClr val="000000"/>
                          </a:solidFill>
                        </a:rPr>
                        <a:t>$200,000</a:t>
                      </a:r>
                    </a:p>
                  </a:txBody>
                  <a:tcPr>
                    <a:noFill/>
                  </a:tcPr>
                </a:tc>
                <a:tc>
                  <a:txBody>
                    <a:bodyPr/>
                    <a:lstStyle/>
                    <a:p>
                      <a:pPr lvl="0">
                        <a:buNone/>
                      </a:pPr>
                      <a:r>
                        <a:rPr lang="en-US">
                          <a:solidFill>
                            <a:srgbClr val="000000"/>
                          </a:solidFill>
                        </a:rPr>
                        <a:t>$200,000</a:t>
                      </a:r>
                    </a:p>
                  </a:txBody>
                  <a:tcPr>
                    <a:noFill/>
                  </a:tcPr>
                </a:tc>
                <a:extLst>
                  <a:ext uri="{0D108BD9-81ED-4DB2-BD59-A6C34878D82A}">
                    <a16:rowId xmlns:a16="http://schemas.microsoft.com/office/drawing/2014/main" val="2097446894"/>
                  </a:ext>
                </a:extLst>
              </a:tr>
            </a:tbl>
          </a:graphicData>
        </a:graphic>
      </p:graphicFrame>
      <p:pic>
        <p:nvPicPr>
          <p:cNvPr id="3" name="Picture 2">
            <a:extLst>
              <a:ext uri="{FF2B5EF4-FFF2-40B4-BE49-F238E27FC236}">
                <a16:creationId xmlns:a16="http://schemas.microsoft.com/office/drawing/2014/main" id="{DA5461C7-D651-C8F9-E7B2-4E0FEDC353E5}"/>
              </a:ext>
            </a:extLst>
          </p:cNvPr>
          <p:cNvPicPr>
            <a:picLocks noChangeAspect="1"/>
          </p:cNvPicPr>
          <p:nvPr/>
        </p:nvPicPr>
        <p:blipFill>
          <a:blip r:embed="rId2"/>
          <a:stretch>
            <a:fillRect/>
          </a:stretch>
        </p:blipFill>
        <p:spPr>
          <a:xfrm>
            <a:off x="836632" y="1463629"/>
            <a:ext cx="3006864" cy="2699580"/>
          </a:xfrm>
          <a:prstGeom prst="rect">
            <a:avLst/>
          </a:prstGeom>
        </p:spPr>
      </p:pic>
    </p:spTree>
    <p:extLst>
      <p:ext uri="{BB962C8B-B14F-4D97-AF65-F5344CB8AC3E}">
        <p14:creationId xmlns:p14="http://schemas.microsoft.com/office/powerpoint/2010/main" val="14359359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C47DE-E86E-2D76-EA08-A83200C7D8FD}"/>
              </a:ext>
            </a:extLst>
          </p:cNvPr>
          <p:cNvSpPr>
            <a:spLocks noGrp="1"/>
          </p:cNvSpPr>
          <p:nvPr>
            <p:ph type="title"/>
          </p:nvPr>
        </p:nvSpPr>
        <p:spPr/>
        <p:txBody>
          <a:bodyPr/>
          <a:lstStyle/>
          <a:p>
            <a:r>
              <a:rPr lang="en-US">
                <a:latin typeface="Helvetica"/>
                <a:cs typeface="Helvetica"/>
              </a:rPr>
              <a:t>Questions?</a:t>
            </a:r>
            <a:endParaRPr lang="en-US"/>
          </a:p>
        </p:txBody>
      </p:sp>
    </p:spTree>
    <p:extLst>
      <p:ext uri="{BB962C8B-B14F-4D97-AF65-F5344CB8AC3E}">
        <p14:creationId xmlns:p14="http://schemas.microsoft.com/office/powerpoint/2010/main" val="34223957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7C589-4ABB-9CEE-C6EC-8AB9320140E9}"/>
              </a:ext>
            </a:extLst>
          </p:cNvPr>
          <p:cNvSpPr>
            <a:spLocks noGrp="1"/>
          </p:cNvSpPr>
          <p:nvPr>
            <p:ph type="title"/>
          </p:nvPr>
        </p:nvSpPr>
        <p:spPr/>
        <p:txBody>
          <a:bodyPr/>
          <a:lstStyle/>
          <a:p>
            <a:r>
              <a:rPr lang="en-US">
                <a:latin typeface="Helvetica"/>
                <a:cs typeface="Helvetica"/>
              </a:rPr>
              <a:t>Proposed Fiscal Year Project Summary </a:t>
            </a:r>
            <a:endParaRPr lang="en-US"/>
          </a:p>
        </p:txBody>
      </p:sp>
      <p:sp>
        <p:nvSpPr>
          <p:cNvPr id="3" name="Text Placeholder 2">
            <a:extLst>
              <a:ext uri="{FF2B5EF4-FFF2-40B4-BE49-F238E27FC236}">
                <a16:creationId xmlns:a16="http://schemas.microsoft.com/office/drawing/2014/main" id="{9AEA185E-79D5-D15C-3E18-1D5DD638C032}"/>
              </a:ext>
            </a:extLst>
          </p:cNvPr>
          <p:cNvSpPr>
            <a:spLocks noGrp="1"/>
          </p:cNvSpPr>
          <p:nvPr>
            <p:ph type="body" idx="1"/>
          </p:nvPr>
        </p:nvSpPr>
        <p:spPr/>
        <p:txBody>
          <a:bodyPr/>
          <a:lstStyle/>
          <a:p>
            <a:r>
              <a:rPr lang="en-US">
                <a:latin typeface="Helvetica"/>
                <a:cs typeface="Helvetica"/>
              </a:rPr>
              <a:t>Water Fund 60 &amp; 62</a:t>
            </a:r>
            <a:endParaRPr lang="en-US"/>
          </a:p>
        </p:txBody>
      </p:sp>
      <p:sp>
        <p:nvSpPr>
          <p:cNvPr id="4" name="Text Placeholder 3">
            <a:extLst>
              <a:ext uri="{FF2B5EF4-FFF2-40B4-BE49-F238E27FC236}">
                <a16:creationId xmlns:a16="http://schemas.microsoft.com/office/drawing/2014/main" id="{BDF4AD5B-34F8-DEF4-527D-F4430DB28063}"/>
              </a:ext>
            </a:extLst>
          </p:cNvPr>
          <p:cNvSpPr>
            <a:spLocks noGrp="1"/>
          </p:cNvSpPr>
          <p:nvPr>
            <p:ph type="body" sz="quarter" idx="3"/>
          </p:nvPr>
        </p:nvSpPr>
        <p:spPr/>
        <p:txBody>
          <a:bodyPr/>
          <a:lstStyle/>
          <a:p>
            <a:r>
              <a:rPr lang="en-US">
                <a:latin typeface="Helvetica"/>
                <a:cs typeface="Helvetica"/>
              </a:rPr>
              <a:t>Wastewater Fund 52 &amp; 53  </a:t>
            </a:r>
            <a:endParaRPr lang="en-US">
              <a:latin typeface="Helvetica"/>
            </a:endParaRPr>
          </a:p>
        </p:txBody>
      </p:sp>
      <p:sp>
        <p:nvSpPr>
          <p:cNvPr id="5" name="Content Placeholder 4">
            <a:extLst>
              <a:ext uri="{FF2B5EF4-FFF2-40B4-BE49-F238E27FC236}">
                <a16:creationId xmlns:a16="http://schemas.microsoft.com/office/drawing/2014/main" id="{9E255875-4767-BFB4-0F93-A6DE571C3608}"/>
              </a:ext>
            </a:extLst>
          </p:cNvPr>
          <p:cNvSpPr>
            <a:spLocks noGrp="1"/>
          </p:cNvSpPr>
          <p:nvPr>
            <p:ph sz="quarter" idx="4"/>
          </p:nvPr>
        </p:nvSpPr>
        <p:spPr/>
        <p:txBody>
          <a:bodyPr vert="horz" lIns="91440" tIns="45720" rIns="91440" bIns="45720" rtlCol="0" anchor="t">
            <a:normAutofit/>
          </a:bodyPr>
          <a:lstStyle/>
          <a:p>
            <a:r>
              <a:rPr lang="en-US" sz="2700">
                <a:latin typeface="Helvetica"/>
                <a:cs typeface="Helvetica"/>
              </a:rPr>
              <a:t>FY 24/25: 1 Project </a:t>
            </a:r>
            <a:endParaRPr lang="en-US" sz="2700">
              <a:solidFill>
                <a:srgbClr val="000000"/>
              </a:solidFill>
              <a:latin typeface="Helvetica"/>
              <a:cs typeface="Helvetica"/>
            </a:endParaRPr>
          </a:p>
          <a:p>
            <a:r>
              <a:rPr lang="en-US" sz="2700">
                <a:latin typeface="Helvetica"/>
                <a:cs typeface="Helvetica"/>
              </a:rPr>
              <a:t>FY 25/26: 1 Project</a:t>
            </a:r>
            <a:endParaRPr lang="en-US" sz="2700">
              <a:solidFill>
                <a:srgbClr val="000000"/>
              </a:solidFill>
              <a:latin typeface="Helvetica"/>
              <a:cs typeface="Helvetica"/>
            </a:endParaRPr>
          </a:p>
          <a:p>
            <a:r>
              <a:rPr lang="en-US" sz="2700">
                <a:latin typeface="Helvetica"/>
                <a:cs typeface="Helvetica"/>
              </a:rPr>
              <a:t>FY 26/27: 1 Project</a:t>
            </a:r>
            <a:endParaRPr lang="en-US" sz="2700">
              <a:solidFill>
                <a:srgbClr val="000000"/>
              </a:solidFill>
              <a:latin typeface="Helvetica"/>
              <a:cs typeface="Helvetica"/>
            </a:endParaRPr>
          </a:p>
          <a:p>
            <a:r>
              <a:rPr lang="en-US" sz="2700">
                <a:latin typeface="Helvetica"/>
                <a:cs typeface="Helvetica"/>
              </a:rPr>
              <a:t>FY 27/28: 4 Projects</a:t>
            </a:r>
            <a:endParaRPr lang="en-US" sz="2700">
              <a:solidFill>
                <a:srgbClr val="000000"/>
              </a:solidFill>
              <a:latin typeface="Helvetica"/>
              <a:cs typeface="Helvetica"/>
            </a:endParaRPr>
          </a:p>
          <a:p>
            <a:r>
              <a:rPr lang="en-US" sz="2700">
                <a:latin typeface="Helvetica"/>
                <a:cs typeface="Helvetica"/>
              </a:rPr>
              <a:t>FY 28/29: 3 Projects</a:t>
            </a:r>
            <a:endParaRPr lang="en-US">
              <a:latin typeface="Helvetica"/>
            </a:endParaRPr>
          </a:p>
        </p:txBody>
      </p:sp>
      <p:sp>
        <p:nvSpPr>
          <p:cNvPr id="6" name="Content Placeholder 5">
            <a:extLst>
              <a:ext uri="{FF2B5EF4-FFF2-40B4-BE49-F238E27FC236}">
                <a16:creationId xmlns:a16="http://schemas.microsoft.com/office/drawing/2014/main" id="{29FDFAB6-371E-DBFA-A6EF-B06DEB910436}"/>
              </a:ext>
            </a:extLst>
          </p:cNvPr>
          <p:cNvSpPr>
            <a:spLocks noGrp="1"/>
          </p:cNvSpPr>
          <p:nvPr>
            <p:ph sz="half" idx="2"/>
          </p:nvPr>
        </p:nvSpPr>
        <p:spPr/>
        <p:txBody>
          <a:bodyPr vert="horz" lIns="91440" tIns="45720" rIns="91440" bIns="45720" rtlCol="0" anchor="t">
            <a:normAutofit/>
          </a:bodyPr>
          <a:lstStyle/>
          <a:p>
            <a:r>
              <a:rPr lang="en-US">
                <a:latin typeface="Helvetica"/>
                <a:cs typeface="Helvetica"/>
              </a:rPr>
              <a:t>FY 24/25: 12 Projects </a:t>
            </a:r>
            <a:endParaRPr lang="en-US">
              <a:cs typeface="Helvetica" pitchFamily="2" charset="0"/>
            </a:endParaRPr>
          </a:p>
          <a:p>
            <a:r>
              <a:rPr lang="en-US">
                <a:latin typeface="Helvetica"/>
                <a:cs typeface="Helvetica"/>
              </a:rPr>
              <a:t>FY 25/26: 9 Projects </a:t>
            </a:r>
            <a:endParaRPr lang="en-US">
              <a:cs typeface="Helvetica" pitchFamily="2" charset="0"/>
            </a:endParaRPr>
          </a:p>
          <a:p>
            <a:r>
              <a:rPr lang="en-US">
                <a:latin typeface="Helvetica"/>
                <a:cs typeface="Helvetica"/>
              </a:rPr>
              <a:t>FY 26/27: 14 Projects</a:t>
            </a:r>
          </a:p>
          <a:p>
            <a:r>
              <a:rPr lang="en-US">
                <a:latin typeface="Helvetica"/>
                <a:cs typeface="Helvetica"/>
              </a:rPr>
              <a:t>FY 27/28: 11 Projects</a:t>
            </a:r>
          </a:p>
          <a:p>
            <a:r>
              <a:rPr lang="en-US">
                <a:latin typeface="Helvetica"/>
                <a:cs typeface="Helvetica"/>
              </a:rPr>
              <a:t>FY 28/29: 6 Projects</a:t>
            </a:r>
          </a:p>
          <a:p>
            <a:pPr marL="0" indent="0">
              <a:buNone/>
            </a:pPr>
            <a:endParaRPr lang="en-US" sz="2000">
              <a:latin typeface="Helvetica"/>
              <a:cs typeface="Helvetica"/>
            </a:endParaRPr>
          </a:p>
        </p:txBody>
      </p:sp>
    </p:spTree>
    <p:extLst>
      <p:ext uri="{BB962C8B-B14F-4D97-AF65-F5344CB8AC3E}">
        <p14:creationId xmlns:p14="http://schemas.microsoft.com/office/powerpoint/2010/main" val="2062347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E613304A-06FA-3847-0161-264C684DF587}"/>
              </a:ext>
            </a:extLst>
          </p:cNvPr>
          <p:cNvGraphicFramePr>
            <a:graphicFrameLocks/>
          </p:cNvGraphicFramePr>
          <p:nvPr>
            <p:extLst>
              <p:ext uri="{D42A27DB-BD31-4B8C-83A1-F6EECF244321}">
                <p14:modId xmlns:p14="http://schemas.microsoft.com/office/powerpoint/2010/main" val="1042836254"/>
              </p:ext>
            </p:extLst>
          </p:nvPr>
        </p:nvGraphicFramePr>
        <p:xfrm>
          <a:off x="838200" y="1590869"/>
          <a:ext cx="10386527" cy="4576666"/>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B097C589-4ABB-9CEE-C6EC-8AB9320140E9}"/>
              </a:ext>
            </a:extLst>
          </p:cNvPr>
          <p:cNvSpPr>
            <a:spLocks noGrp="1"/>
          </p:cNvSpPr>
          <p:nvPr>
            <p:ph type="title"/>
          </p:nvPr>
        </p:nvSpPr>
        <p:spPr/>
        <p:txBody>
          <a:bodyPr/>
          <a:lstStyle/>
          <a:p>
            <a:r>
              <a:rPr lang="en-US">
                <a:latin typeface="Helvetica"/>
                <a:cs typeface="Helvetica"/>
              </a:rPr>
              <a:t>Projected 10 Year CIP Overview </a:t>
            </a:r>
            <a:endParaRPr lang="en-US"/>
          </a:p>
        </p:txBody>
      </p:sp>
      <p:sp>
        <p:nvSpPr>
          <p:cNvPr id="3" name="TextBox 2">
            <a:extLst>
              <a:ext uri="{FF2B5EF4-FFF2-40B4-BE49-F238E27FC236}">
                <a16:creationId xmlns:a16="http://schemas.microsoft.com/office/drawing/2014/main" id="{BCDA6DE8-9A9D-587D-C807-1BD1F2C2C8EB}"/>
              </a:ext>
            </a:extLst>
          </p:cNvPr>
          <p:cNvSpPr txBox="1"/>
          <p:nvPr/>
        </p:nvSpPr>
        <p:spPr>
          <a:xfrm>
            <a:off x="1307719" y="2074545"/>
            <a:ext cx="2244782" cy="923330"/>
          </a:xfrm>
          <a:prstGeom prst="rect">
            <a:avLst/>
          </a:prstGeom>
          <a:noFill/>
        </p:spPr>
        <p:txBody>
          <a:bodyPr wrap="none" rtlCol="0">
            <a:spAutoFit/>
          </a:bodyPr>
          <a:lstStyle/>
          <a:p>
            <a:r>
              <a:rPr lang="en-US" b="1">
                <a:solidFill>
                  <a:srgbClr val="00B0F0"/>
                </a:solidFill>
              </a:rPr>
              <a:t>Total Water - $69.4M</a:t>
            </a:r>
          </a:p>
          <a:p>
            <a:r>
              <a:rPr lang="en-US" b="1">
                <a:solidFill>
                  <a:srgbClr val="92D050"/>
                </a:solidFill>
              </a:rPr>
              <a:t>Total Sewer - $31.2M</a:t>
            </a:r>
          </a:p>
          <a:p>
            <a:r>
              <a:rPr lang="en-US" b="1">
                <a:solidFill>
                  <a:schemeClr val="bg1"/>
                </a:solidFill>
              </a:rPr>
              <a:t>Total CIP    - $100.6M</a:t>
            </a:r>
          </a:p>
        </p:txBody>
      </p:sp>
    </p:spTree>
    <p:extLst>
      <p:ext uri="{BB962C8B-B14F-4D97-AF65-F5344CB8AC3E}">
        <p14:creationId xmlns:p14="http://schemas.microsoft.com/office/powerpoint/2010/main" val="30765281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775AC-3D9E-9A21-B845-481D16512C16}"/>
              </a:ext>
            </a:extLst>
          </p:cNvPr>
          <p:cNvSpPr>
            <a:spLocks noGrp="1"/>
          </p:cNvSpPr>
          <p:nvPr>
            <p:ph type="ctrTitle"/>
          </p:nvPr>
        </p:nvSpPr>
        <p:spPr/>
        <p:txBody>
          <a:bodyPr/>
          <a:lstStyle/>
          <a:p>
            <a:r>
              <a:rPr lang="en-US"/>
              <a:t>Water Projects</a:t>
            </a:r>
            <a:br>
              <a:rPr lang="en-US"/>
            </a:br>
            <a:r>
              <a:rPr lang="en-US"/>
              <a:t>FY 24/25</a:t>
            </a:r>
          </a:p>
        </p:txBody>
      </p:sp>
    </p:spTree>
    <p:extLst>
      <p:ext uri="{BB962C8B-B14F-4D97-AF65-F5344CB8AC3E}">
        <p14:creationId xmlns:p14="http://schemas.microsoft.com/office/powerpoint/2010/main" val="23405647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bd8f3f84-85d4-491e-b0d0-ea38b0c6e83c" xsi:nil="true"/>
    <lcf76f155ced4ddcb4097134ff3c332f xmlns="5cbe035e-0a27-493e-a0b9-3e4640fc571a">
      <Terms xmlns="http://schemas.microsoft.com/office/infopath/2007/PartnerControls"/>
    </lcf76f155ced4ddcb4097134ff3c332f>
    <SharedWithUsers xmlns="bd8f3f84-85d4-491e-b0d0-ea38b0c6e83c">
      <UserInfo>
        <DisplayName>Malik Tamimi</DisplayName>
        <AccountId>18</AccountId>
        <AccountType/>
      </UserInfo>
      <UserInfo>
        <DisplayName>Rick Aragon</DisplayName>
        <AccountId>1373</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D45C00D14615940935FFD8D46C53289" ma:contentTypeVersion="18" ma:contentTypeDescription="Create a new document." ma:contentTypeScope="" ma:versionID="b68f470be6bb4911ddc6cc726c3a886d">
  <xsd:schema xmlns:xsd="http://www.w3.org/2001/XMLSchema" xmlns:xs="http://www.w3.org/2001/XMLSchema" xmlns:p="http://schemas.microsoft.com/office/2006/metadata/properties" xmlns:ns1="http://schemas.microsoft.com/sharepoint/v3" xmlns:ns2="5cbe035e-0a27-493e-a0b9-3e4640fc571a" xmlns:ns3="bd8f3f84-85d4-491e-b0d0-ea38b0c6e83c" targetNamespace="http://schemas.microsoft.com/office/2006/metadata/properties" ma:root="true" ma:fieldsID="c1821b499ddb113eb18c3e658cde1bc6" ns1:_="" ns2:_="" ns3:_="">
    <xsd:import namespace="http://schemas.microsoft.com/sharepoint/v3"/>
    <xsd:import namespace="5cbe035e-0a27-493e-a0b9-3e4640fc571a"/>
    <xsd:import namespace="bd8f3f84-85d4-491e-b0d0-ea38b0c6e83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1:_ip_UnifiedCompliancePolicyProperties" minOccurs="0"/>
                <xsd:element ref="ns1:_ip_UnifiedCompliancePolicyUIAc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cbe035e-0a27-493e-a0b9-3e4640fc57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28c951d-bda3-4f29-b1a6-c677ceeeacf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8f3f84-85d4-491e-b0d0-ea38b0c6e83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f36e5dd-57eb-42fa-9257-a341b94ad4d0}" ma:internalName="TaxCatchAll" ma:showField="CatchAllData" ma:web="bd8f3f84-85d4-491e-b0d0-ea38b0c6e83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03EEFF0-FB57-4CB4-8BFC-DF397689E2ED}">
  <ds:schemaRefs>
    <ds:schemaRef ds:uri="http://schemas.microsoft.com/office/2006/metadata/properties"/>
    <ds:schemaRef ds:uri="http://schemas.microsoft.com/sharepoint/v3"/>
    <ds:schemaRef ds:uri="http://schemas.microsoft.com/office/infopath/2007/PartnerControls"/>
    <ds:schemaRef ds:uri="http://purl.org/dc/terms/"/>
    <ds:schemaRef ds:uri="http://schemas.openxmlformats.org/package/2006/metadata/core-properties"/>
    <ds:schemaRef ds:uri="http://purl.org/dc/elements/1.1/"/>
    <ds:schemaRef ds:uri="http://purl.org/dc/dcmitype/"/>
    <ds:schemaRef ds:uri="http://schemas.microsoft.com/office/2006/documentManagement/types"/>
    <ds:schemaRef ds:uri="bd8f3f84-85d4-491e-b0d0-ea38b0c6e83c"/>
    <ds:schemaRef ds:uri="5cbe035e-0a27-493e-a0b9-3e4640fc571a"/>
    <ds:schemaRef ds:uri="http://www.w3.org/XML/1998/namespace"/>
  </ds:schemaRefs>
</ds:datastoreItem>
</file>

<file path=customXml/itemProps2.xml><?xml version="1.0" encoding="utf-8"?>
<ds:datastoreItem xmlns:ds="http://schemas.openxmlformats.org/officeDocument/2006/customXml" ds:itemID="{AA3F7EDC-E5B4-4BBC-9D2A-CBE6D46C37AD}">
  <ds:schemaRefs>
    <ds:schemaRef ds:uri="http://schemas.microsoft.com/sharepoint/v3/contenttype/forms"/>
  </ds:schemaRefs>
</ds:datastoreItem>
</file>

<file path=customXml/itemProps3.xml><?xml version="1.0" encoding="utf-8"?>
<ds:datastoreItem xmlns:ds="http://schemas.openxmlformats.org/officeDocument/2006/customXml" ds:itemID="{77393EC7-49EE-49AC-9E9C-DBEAE8BCC96A}">
  <ds:schemaRefs>
    <ds:schemaRef ds:uri="5cbe035e-0a27-493e-a0b9-3e4640fc571a"/>
    <ds:schemaRef ds:uri="bd8f3f84-85d4-491e-b0d0-ea38b0c6e83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5148</Words>
  <Application>Microsoft Macintosh PowerPoint</Application>
  <PresentationFormat>Widescreen</PresentationFormat>
  <Paragraphs>1094</Paragraphs>
  <Slides>67</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67</vt:i4>
      </vt:variant>
    </vt:vector>
  </HeadingPairs>
  <TitlesOfParts>
    <vt:vector size="73" baseType="lpstr">
      <vt:lpstr>Aptos</vt:lpstr>
      <vt:lpstr>Arial</vt:lpstr>
      <vt:lpstr>Calibri</vt:lpstr>
      <vt:lpstr>Helvetica</vt:lpstr>
      <vt:lpstr>RM Connect</vt:lpstr>
      <vt:lpstr>Office Theme</vt:lpstr>
      <vt:lpstr>Five Year CIP Program FY 24/25 - FY 28/29</vt:lpstr>
      <vt:lpstr>Projected 5 Year CIP Overview </vt:lpstr>
      <vt:lpstr>Water 5 Year CIP by Driver (in $ Millions)</vt:lpstr>
      <vt:lpstr>Water 5 Year CIP by Asset Type ( in $ Millions)</vt:lpstr>
      <vt:lpstr>Sewer 5 Year CIP by Asset Type (in $ Millions)</vt:lpstr>
      <vt:lpstr>Sewer 5 Year CIP by Driver (in $ Millions)</vt:lpstr>
      <vt:lpstr>Proposed Fiscal Year Project Summary </vt:lpstr>
      <vt:lpstr>Projected 10 Year CIP Overview </vt:lpstr>
      <vt:lpstr>Water Projects FY 24/25</vt:lpstr>
      <vt:lpstr>Water and Wastewater Master Plan</vt:lpstr>
      <vt:lpstr>West Lilac, Rancho Amigos and Dentro De Lomas Pump Stations (600013)</vt:lpstr>
      <vt:lpstr>SDCWA Connections 1, 8, 9, and 10 Acquisition</vt:lpstr>
      <vt:lpstr>Gopher Skid Pump Station</vt:lpstr>
      <vt:lpstr>FPUD Maravilla to RMWD Maravilla (Morro Tank)</vt:lpstr>
      <vt:lpstr>FPUD Olive Hill to RMWD Olive Hill (Morro Reservoir) </vt:lpstr>
      <vt:lpstr>La Canada Pipeline Replacement and Pressure Reduction </vt:lpstr>
      <vt:lpstr>Isolation Valve Installation Program (600009)</vt:lpstr>
      <vt:lpstr>Pressure Reducing Stations (600007)</vt:lpstr>
      <vt:lpstr>Camino Del Rey Waterline Relocation (600026)</vt:lpstr>
      <vt:lpstr>Manual Transfer Switches (600058)</vt:lpstr>
      <vt:lpstr>District Headquarters (300008)</vt:lpstr>
      <vt:lpstr>Sewer Projects  FY 24/25</vt:lpstr>
      <vt:lpstr>Rancho Monserate, Rancho Viejo, and HQ B-Plant Emergency Generators (530023)</vt:lpstr>
      <vt:lpstr>Pipeline Replacement Projects  Years 2-10</vt:lpstr>
      <vt:lpstr>Gird to West Lilac Pipeline Rehabilitation (600085)</vt:lpstr>
      <vt:lpstr>Gopher Canyon Water Pipeline Improvements (600045)</vt:lpstr>
      <vt:lpstr>Roy Line Extension (600075)</vt:lpstr>
      <vt:lpstr>FPUD Bonita Valle to RMWD Del Valle (Morro Tank)</vt:lpstr>
      <vt:lpstr>FPUD Olive Hill to RMWD Spanish Spur (Morro Reservoir)</vt:lpstr>
      <vt:lpstr>FPUD Burma Rd. to RMWD Sleeping Indian (Morro Tank)</vt:lpstr>
      <vt:lpstr>FPUD Sanchez Zone to RMWD Northside Zone (Rainbow Hills Reservoir)</vt:lpstr>
      <vt:lpstr>Eagle's Perch Water Pipeline Improvements (600043)</vt:lpstr>
      <vt:lpstr>Rice Canyon Main Replacement (600061)</vt:lpstr>
      <vt:lpstr>Pala Mesa Fairways Community (600067)</vt:lpstr>
      <vt:lpstr>Sarah Ann Entire Community and Fallbrook Oaks Force Main, and Manhole Replacement (600068 and 530018)</vt:lpstr>
      <vt:lpstr>Thibido Water Main Replacement (600066)</vt:lpstr>
      <vt:lpstr>North Feeder and Rainbow Hills Water Line Replacements (600051)</vt:lpstr>
      <vt:lpstr> Water Pump Stations/Electrical Upgrades Years 2-10</vt:lpstr>
      <vt:lpstr>Lookout Mountain Pump Station Electrical Upgrades and New Emergency Generator (600050)</vt:lpstr>
      <vt:lpstr>Weese WTP Permanent Emergency Interconnect Pump Station (600008)</vt:lpstr>
      <vt:lpstr>Gomez Pump Station Electrical Upgrades</vt:lpstr>
      <vt:lpstr>Vallecitos Pump Station Replacement (600040)</vt:lpstr>
      <vt:lpstr>Morro Pump Station Rehabilitation (600084)</vt:lpstr>
      <vt:lpstr>Detachment Requirements Years 2-5</vt:lpstr>
      <vt:lpstr>SDCWA Connections 3, 6, 7, and 11 Interim Decommissioning</vt:lpstr>
      <vt:lpstr>SDCWA Connections 3, 6, 7, 11, and 12 Permanent Decommissioning</vt:lpstr>
      <vt:lpstr>   Sewer Lift Stations/Electrical Upgrades  Years 2-10</vt:lpstr>
      <vt:lpstr>School House Lift Station</vt:lpstr>
      <vt:lpstr>Sewer Pipeline/CIPP  Years 2-10</vt:lpstr>
      <vt:lpstr>North River Road Sewer Capacity Expansion</vt:lpstr>
      <vt:lpstr>CIPP 2,000 LF of 8-inch VCP near Pala Mesa/Palomar (530019)</vt:lpstr>
      <vt:lpstr>Lake Garden CIPP Lining</vt:lpstr>
      <vt:lpstr>CIPP Lining</vt:lpstr>
      <vt:lpstr>Old River Road between LS-1 and LS-2</vt:lpstr>
      <vt:lpstr>Gopher Canyon CIPP</vt:lpstr>
      <vt:lpstr>Oakcliff CIPP</vt:lpstr>
      <vt:lpstr>Tank Maintenance and Other Projects Years 2-10</vt:lpstr>
      <vt:lpstr>Morro Chemical Tanks</vt:lpstr>
      <vt:lpstr>Rainbow Heights Tank Interior/Exterior Coating (4M Gallons)</vt:lpstr>
      <vt:lpstr>Gopher Canyon Tank Interior/Exterior Coating (4M Gallons) </vt:lpstr>
      <vt:lpstr>Turner Tank Interior/Exterior Coating (4M Gallons)</vt:lpstr>
      <vt:lpstr>Hutton Tank Interior/Exterior Coating (4M Gallons)</vt:lpstr>
      <vt:lpstr>Rice Canyon Tank Interior/Exterior Coating (4M Gallons)</vt:lpstr>
      <vt:lpstr>Replace Liners and Floating Covers at Morro, Rainbow Hills, and North Reservoirs </vt:lpstr>
      <vt:lpstr>Vallecitos Tank Interior/Exterior Coating (500k Gallons)</vt:lpstr>
      <vt:lpstr>Upper Lookout Tank Interior/Exterior Coating (500k Gallons)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Lorem Ipsum</dc:title>
  <dc:creator>Michael Powers</dc:creator>
  <cp:lastModifiedBy>Colette Barrow</cp:lastModifiedBy>
  <cp:revision>2</cp:revision>
  <cp:lastPrinted>2024-03-18T19:02:24Z</cp:lastPrinted>
  <dcterms:created xsi:type="dcterms:W3CDTF">2022-02-04T17:07:03Z</dcterms:created>
  <dcterms:modified xsi:type="dcterms:W3CDTF">2024-03-19T16:13:28Z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0x010100AD45C00D14615940935FFD8D46C53289</vt:lpwstr>
  </property>
  <property fmtid="{D5CDD505-2E9C-101B-9397-08002B2CF9AE}" pid="3" name="MediaServiceImageTags">
    <vt:lpwstr/>
  </property>
</Properties>
</file>