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68" r:id="rId4"/>
    <p:sldId id="285" r:id="rId5"/>
    <p:sldId id="292" r:id="rId6"/>
    <p:sldId id="299" r:id="rId7"/>
    <p:sldId id="300" r:id="rId8"/>
    <p:sldId id="297" r:id="rId9"/>
    <p:sldId id="298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pos="1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F57"/>
    <a:srgbClr val="FFA500"/>
    <a:srgbClr val="5198B2"/>
    <a:srgbClr val="008BCA"/>
    <a:srgbClr val="FF6347"/>
    <a:srgbClr val="FF7F50"/>
    <a:srgbClr val="FF8C00"/>
    <a:srgbClr val="F0750F"/>
    <a:srgbClr val="F48020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42" autoAdjust="0"/>
    <p:restoredTop sz="83665" autoAdjust="0"/>
  </p:normalViewPr>
  <p:slideViewPr>
    <p:cSldViewPr snapToGrid="0" snapToObjects="1">
      <p:cViewPr varScale="1">
        <p:scale>
          <a:sx n="92" d="100"/>
          <a:sy n="92" d="100"/>
        </p:scale>
        <p:origin x="516" y="66"/>
      </p:cViewPr>
      <p:guideLst>
        <p:guide pos="7512"/>
        <p:guide orient="horz" pos="1056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0FB06EA-7953-A54E-B8D0-B0A64666E685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EE8C93F-5E48-3A40-A373-49DEB4766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3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6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7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2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5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rgbClr val="008BCA"/>
            </a:gs>
            <a:gs pos="100000">
              <a:srgbClr val="273F57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5400">
            <a:solidFill>
              <a:srgbClr val="51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FFA50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D460E-EB9C-ED4E-8E1B-DB7ACEAAF66D}"/>
              </a:ext>
            </a:extLst>
          </p:cNvPr>
          <p:cNvSpPr/>
          <p:nvPr userDrawn="1"/>
        </p:nvSpPr>
        <p:spPr>
          <a:xfrm rot="10800000">
            <a:off x="667263" y="0"/>
            <a:ext cx="4015947" cy="6858000"/>
          </a:xfrm>
          <a:prstGeom prst="rect">
            <a:avLst/>
          </a:prstGeom>
          <a:gradFill>
            <a:gsLst>
              <a:gs pos="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694" y="1964724"/>
            <a:ext cx="6238105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7500" y="6389730"/>
            <a:ext cx="52711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E183127-C0BC-7640-A574-B6B41625062C}"/>
              </a:ext>
            </a:extLst>
          </p:cNvPr>
          <p:cNvSpPr/>
          <p:nvPr userDrawn="1"/>
        </p:nvSpPr>
        <p:spPr>
          <a:xfrm>
            <a:off x="-292099" y="482214"/>
            <a:ext cx="11890976" cy="1111507"/>
          </a:xfrm>
          <a:prstGeom prst="round2DiagRect">
            <a:avLst/>
          </a:prstGeom>
          <a:solidFill>
            <a:srgbClr val="27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1545"/>
            <a:ext cx="10515600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28D07-E99A-8945-860B-766F5C1DA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91512" y="1964724"/>
            <a:ext cx="3295138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1pPr>
            <a:lvl2pPr marL="457200" indent="0" algn="l">
              <a:buClr>
                <a:srgbClr val="2AAABE"/>
              </a:buClr>
              <a:buFont typeface="Arial" panose="020B0604020202020204" pitchFamily="34" charset="0"/>
              <a:buNone/>
              <a:defRPr b="0" i="0"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3577D1AC-693F-7F85-D616-66026AC7C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499305" y="1374388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B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000">
              <a:srgbClr val="008BCA"/>
            </a:gs>
            <a:gs pos="92000">
              <a:srgbClr val="273F5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8575">
            <a:solidFill>
              <a:srgbClr val="51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FFA50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C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rgbClr val="008BC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273F57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488"/>
            <a:ext cx="10515599" cy="3361038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0" y="551121"/>
            <a:ext cx="10692713" cy="1111507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24A0DE-9F6F-454A-988E-A577EED97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65313"/>
            <a:ext cx="9590903" cy="630237"/>
          </a:xfrm>
        </p:spPr>
        <p:txBody>
          <a:bodyPr/>
          <a:lstStyle>
            <a:lvl1pPr marL="0" indent="0">
              <a:buNone/>
              <a:defRPr b="0" i="0">
                <a:solidFill>
                  <a:srgbClr val="0065B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12F318-707E-DD43-B8D3-383B73B8EAE6}"/>
              </a:ext>
            </a:extLst>
          </p:cNvPr>
          <p:cNvCxnSpPr/>
          <p:nvPr userDrawn="1"/>
        </p:nvCxnSpPr>
        <p:spPr>
          <a:xfrm>
            <a:off x="615777" y="2495550"/>
            <a:ext cx="9973962" cy="0"/>
          </a:xfrm>
          <a:prstGeom prst="line">
            <a:avLst/>
          </a:prstGeom>
          <a:ln w="2540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E07532D-6A91-2E4D-923A-3008E2559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1800" y="6436254"/>
            <a:ext cx="5274734" cy="421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EE18118-84DE-9149-A0E8-BA733057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465" y="6402387"/>
            <a:ext cx="480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4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23656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8292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4300" y="6389730"/>
            <a:ext cx="54743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534344"/>
            <a:ext cx="10692713" cy="1111507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53" y="2089664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7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897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389730"/>
            <a:ext cx="53981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gradFill>
                  <a:gsLst>
                    <a:gs pos="49000">
                      <a:srgbClr val="0065B0">
                        <a:alpha val="89000"/>
                      </a:srgbClr>
                    </a:gs>
                    <a:gs pos="99000">
                      <a:srgbClr val="2AAABE"/>
                    </a:gs>
                  </a:gsLst>
                  <a:lin ang="4500000" scaled="0"/>
                </a:gra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53" y="1821269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63E2D-505D-594C-B737-27B1BC9AA2C7}"/>
              </a:ext>
            </a:extLst>
          </p:cNvPr>
          <p:cNvCxnSpPr/>
          <p:nvPr userDrawn="1"/>
        </p:nvCxnSpPr>
        <p:spPr>
          <a:xfrm>
            <a:off x="697839" y="1393582"/>
            <a:ext cx="9973962" cy="0"/>
          </a:xfrm>
          <a:prstGeom prst="line">
            <a:avLst/>
          </a:prstGeom>
          <a:ln w="2540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640CA-A1B0-DF4C-803B-3F4746ACA2A6}"/>
              </a:ext>
            </a:extLst>
          </p:cNvPr>
          <p:cNvSpPr/>
          <p:nvPr userDrawn="1"/>
        </p:nvSpPr>
        <p:spPr>
          <a:xfrm>
            <a:off x="-16475" y="205277"/>
            <a:ext cx="4060937" cy="6136053"/>
          </a:xfrm>
          <a:prstGeom prst="rect">
            <a:avLst/>
          </a:prstGeom>
          <a:solidFill>
            <a:schemeClr val="bg1">
              <a:lumMod val="85000"/>
              <a:alpha val="91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2100" y="6389730"/>
            <a:ext cx="65665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60" y="1041904"/>
            <a:ext cx="3030415" cy="1301400"/>
          </a:xfrm>
          <a:noFill/>
        </p:spPr>
        <p:txBody>
          <a:bodyPr>
            <a:normAutofit/>
          </a:bodyPr>
          <a:lstStyle>
            <a:lvl1pPr>
              <a:defRPr sz="2800" b="0" i="0">
                <a:gradFill>
                  <a:gsLst>
                    <a:gs pos="33000">
                      <a:srgbClr val="0065B0">
                        <a:alpha val="89000"/>
                      </a:srgbClr>
                    </a:gs>
                    <a:gs pos="82000">
                      <a:srgbClr val="2AAABE"/>
                    </a:gs>
                  </a:gsLst>
                  <a:lin ang="3600000" scaled="0"/>
                </a:gra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1157" y="1034372"/>
            <a:ext cx="6932641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63E2D-505D-594C-B737-27B1BC9AA2C7}"/>
              </a:ext>
            </a:extLst>
          </p:cNvPr>
          <p:cNvCxnSpPr>
            <a:cxnSpLocks/>
          </p:cNvCxnSpPr>
          <p:nvPr userDrawn="1"/>
        </p:nvCxnSpPr>
        <p:spPr>
          <a:xfrm>
            <a:off x="333631" y="2343304"/>
            <a:ext cx="3074220" cy="0"/>
          </a:xfrm>
          <a:prstGeom prst="line">
            <a:avLst/>
          </a:prstGeom>
          <a:ln w="2540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55CAFDBA-F3D9-3C03-34A7-32A6023E8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09359" y="1325196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1D7309-36C2-B641-8B39-E8E4097F38AF}"/>
              </a:ext>
            </a:extLst>
          </p:cNvPr>
          <p:cNvSpPr/>
          <p:nvPr userDrawn="1"/>
        </p:nvSpPr>
        <p:spPr>
          <a:xfrm>
            <a:off x="0" y="2125604"/>
            <a:ext cx="4421156" cy="4382285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640CA-A1B0-DF4C-803B-3F4746ACA2A6}"/>
              </a:ext>
            </a:extLst>
          </p:cNvPr>
          <p:cNvSpPr/>
          <p:nvPr userDrawn="1"/>
        </p:nvSpPr>
        <p:spPr>
          <a:xfrm>
            <a:off x="4421157" y="2125605"/>
            <a:ext cx="7864628" cy="4303558"/>
          </a:xfrm>
          <a:prstGeom prst="rect">
            <a:avLst/>
          </a:prstGeom>
          <a:solidFill>
            <a:schemeClr val="bg1">
              <a:lumMod val="85000"/>
              <a:alpha val="36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79866" y="3041847"/>
            <a:ext cx="6932641" cy="2919046"/>
          </a:xfrm>
        </p:spPr>
        <p:txBody>
          <a:bodyPr>
            <a:normAutofit/>
          </a:bodyPr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0E5A88-F6D3-2545-B658-D0A227610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7324" y="2391249"/>
            <a:ext cx="6932641" cy="469860"/>
          </a:xfrm>
        </p:spPr>
        <p:txBody>
          <a:bodyPr/>
          <a:lstStyle>
            <a:lvl1pPr marL="0" indent="0">
              <a:buNone/>
              <a:defRPr b="0" i="0">
                <a:solidFill>
                  <a:srgbClr val="0065B0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7DD0F0-6D7D-AA4D-966B-582F3E3E139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5097" y="3060400"/>
            <a:ext cx="3540562" cy="2919046"/>
          </a:xfrm>
        </p:spPr>
        <p:txBody>
          <a:bodyPr>
            <a:normAutofit/>
          </a:bodyPr>
          <a:lstStyle>
            <a:lvl1pPr marL="2286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4D7EB87-F1CC-B549-9205-9746CF821D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096" y="2391249"/>
            <a:ext cx="3641427" cy="46986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7A769A-E2A3-7344-92BA-3E6EF57A9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096" y="1403616"/>
            <a:ext cx="10122955" cy="493819"/>
          </a:xfrm>
          <a:noFill/>
        </p:spPr>
        <p:txBody>
          <a:bodyPr>
            <a:normAutofit/>
          </a:bodyPr>
          <a:lstStyle>
            <a:lvl1pPr>
              <a:defRPr sz="2800" b="0" i="0">
                <a:solidFill>
                  <a:srgbClr val="2AAABE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B3A092-D67C-344F-AC3C-4B8AFB184C68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11521"/>
            <a:ext cx="10242291" cy="0"/>
          </a:xfrm>
          <a:prstGeom prst="line">
            <a:avLst/>
          </a:prstGeom>
          <a:ln w="1905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07C1D5-7419-C349-9399-B21E4A6B5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096" y="705947"/>
            <a:ext cx="10121900" cy="459829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gradFill>
                  <a:gsLst>
                    <a:gs pos="0">
                      <a:srgbClr val="0065B0"/>
                    </a:gs>
                    <a:gs pos="99000">
                      <a:srgbClr val="2AAABE"/>
                    </a:gs>
                  </a:gsLst>
                  <a:lin ang="2700000" scaled="1"/>
                </a:gradFill>
                <a:latin typeface="Gotham-Medium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101" y="6389730"/>
            <a:ext cx="63125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Book" pitchFamily="50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39B5AC01-85C9-E957-E4F0-35CF1B382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840180" y="2192712"/>
            <a:ext cx="3909206" cy="43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MWD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D460E-EB9C-ED4E-8E1B-DB7ACEAAF66D}"/>
              </a:ext>
            </a:extLst>
          </p:cNvPr>
          <p:cNvSpPr/>
          <p:nvPr userDrawn="1"/>
        </p:nvSpPr>
        <p:spPr>
          <a:xfrm rot="10800000">
            <a:off x="-1" y="0"/>
            <a:ext cx="2558535" cy="6858000"/>
          </a:xfrm>
          <a:prstGeom prst="rect">
            <a:avLst/>
          </a:prstGeom>
          <a:gradFill>
            <a:gsLst>
              <a:gs pos="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978" y="1964724"/>
            <a:ext cx="8375822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E183127-C0BC-7640-A574-B6B41625062C}"/>
              </a:ext>
            </a:extLst>
          </p:cNvPr>
          <p:cNvSpPr/>
          <p:nvPr userDrawn="1"/>
        </p:nvSpPr>
        <p:spPr>
          <a:xfrm>
            <a:off x="-304799" y="482214"/>
            <a:ext cx="11903676" cy="1111507"/>
          </a:xfrm>
          <a:prstGeom prst="round2DiagRect">
            <a:avLst/>
          </a:prstGeom>
          <a:solidFill>
            <a:srgbClr val="27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1545"/>
            <a:ext cx="10515600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36EFC-4167-2741-AD46-293ADF39665E}"/>
              </a:ext>
            </a:extLst>
          </p:cNvPr>
          <p:cNvSpPr/>
          <p:nvPr userDrawn="1"/>
        </p:nvSpPr>
        <p:spPr>
          <a:xfrm>
            <a:off x="0" y="6324257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7720C10-336E-C847-836C-0D48F69A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00" y="6389730"/>
            <a:ext cx="54489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71BDD1-368C-4740-BE7B-50EBCB76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81FCA0A0-6CAE-7C8F-DB62-87986C12E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81180" y="1355177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9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188E3-F7B8-9549-BD7C-DE6A0B8E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3DC3D-F658-9947-932F-7863A25A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9BC9-29AE-8043-8913-883FBD5FA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9555-B2CE-3C43-AABF-3B537D71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CLEARSOURCE REPORT 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CEA0-EF2E-B84C-8A35-5BD5588A1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CC40-5687-854F-BF7E-BCFAE62760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0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DF9D-AC6B-1CDD-E777-6200C2681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3853" y="1524546"/>
            <a:ext cx="7793378" cy="226701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/>
                <a:cs typeface="Helvetica"/>
              </a:rPr>
              <a:t>Tank Asset Management Program</a:t>
            </a:r>
            <a:endParaRPr lang="en-US" dirty="0">
              <a:cs typeface="Helvetic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9441-C8F3-8AEF-6098-1C78DF2B2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Gotham-Book"/>
              </a:rPr>
              <a:t>August 6,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27979-4120-B1A3-888E-0B20176E3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4293" y="3791564"/>
            <a:ext cx="6992937" cy="671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-Medium"/>
              </a:rPr>
              <a:t>Engineering &amp; Operations –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3C9DD-0868-1214-E9AC-CA9C78A3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077"/>
            <a:ext cx="10515599" cy="33610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Proxima Nova"/>
              </a:rPr>
              <a:t>Originally initiated in 2003, 12 Steel Tanks</a:t>
            </a:r>
          </a:p>
          <a:p>
            <a:pPr lvl="1"/>
            <a:r>
              <a:rPr lang="en-US" dirty="0">
                <a:latin typeface="Proxima Nova"/>
              </a:rPr>
              <a:t>Amended to include Pala Mesa Concrete Tank</a:t>
            </a:r>
          </a:p>
          <a:p>
            <a:pPr lvl="1"/>
            <a:r>
              <a:rPr lang="en-US" dirty="0">
                <a:latin typeface="Proxima Nova"/>
              </a:rPr>
              <a:t>Amended to include construction of safety &amp; electrical improvements</a:t>
            </a:r>
          </a:p>
          <a:p>
            <a:r>
              <a:rPr lang="en-US" dirty="0">
                <a:latin typeface="Proxima Nova"/>
              </a:rPr>
              <a:t>Auto-renewal in December</a:t>
            </a:r>
          </a:p>
          <a:p>
            <a:r>
              <a:rPr lang="en-US" dirty="0">
                <a:latin typeface="Proxima Nova"/>
              </a:rPr>
              <a:t>Cost of $708k/year for tank maintenance only</a:t>
            </a:r>
          </a:p>
          <a:p>
            <a:pPr lvl="1"/>
            <a:r>
              <a:rPr lang="en-US" dirty="0">
                <a:latin typeface="Proxima Nova"/>
              </a:rPr>
              <a:t>Allows for 5% annual escalation</a:t>
            </a:r>
          </a:p>
          <a:p>
            <a:r>
              <a:rPr lang="en-US" dirty="0">
                <a:latin typeface="Proxima Nova"/>
              </a:rPr>
              <a:t>Specific to tank inspection, washdown, and coating renewals</a:t>
            </a:r>
          </a:p>
          <a:p>
            <a:endParaRPr lang="en-US" dirty="0">
              <a:latin typeface="Proxima Nova"/>
            </a:endParaRPr>
          </a:p>
          <a:p>
            <a:r>
              <a:rPr lang="en-US" dirty="0">
                <a:latin typeface="Proxima Nova"/>
              </a:rPr>
              <a:t>Additional authorized work (safety/electrical) via amendments w/~$710k remaining balance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6A2E3A-EA08-00F1-9D71-913FF301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014"/>
            <a:ext cx="9269627" cy="672843"/>
          </a:xfrm>
        </p:spPr>
        <p:txBody>
          <a:bodyPr/>
          <a:lstStyle/>
          <a:p>
            <a:r>
              <a:rPr lang="en-US" dirty="0">
                <a:latin typeface="Gotham-Medium"/>
              </a:rPr>
              <a:t>Existing Tank Maintenance Contract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1B0CE-C178-AFCE-80F8-974418996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5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857E54-3707-7F4F-C70B-829282CA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897"/>
            <a:ext cx="10903526" cy="4567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Proxima Nova"/>
              </a:rPr>
              <a:t>Detailed inspection/washdown every 3-4 years ($10k-20k)</a:t>
            </a:r>
          </a:p>
          <a:p>
            <a:endParaRPr lang="en-US" dirty="0">
              <a:solidFill>
                <a:schemeClr val="tx1"/>
              </a:solidFill>
              <a:latin typeface="Proxima Nova"/>
            </a:endParaRPr>
          </a:p>
          <a:p>
            <a:r>
              <a:rPr lang="en-US" dirty="0">
                <a:solidFill>
                  <a:schemeClr val="tx1"/>
                </a:solidFill>
                <a:latin typeface="Proxima Nova"/>
              </a:rPr>
              <a:t>Exterior re-coatings typically 10-12 years ($100k-$300k)</a:t>
            </a:r>
          </a:p>
          <a:p>
            <a:endParaRPr lang="en-US" dirty="0">
              <a:solidFill>
                <a:schemeClr val="tx1"/>
              </a:solidFill>
              <a:latin typeface="Proxima Nova"/>
            </a:endParaRPr>
          </a:p>
          <a:p>
            <a:r>
              <a:rPr lang="en-US" dirty="0">
                <a:solidFill>
                  <a:schemeClr val="tx1"/>
                </a:solidFill>
                <a:latin typeface="Proxima Nova"/>
              </a:rPr>
              <a:t>Interior re-coatings typically 10-15 years ($400k-$800k)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Gotham-Book"/>
              </a:rPr>
              <a:t>Engineering &amp; Operations Committee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Welded Steel Tank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6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Gotham-Book"/>
              </a:rPr>
              <a:t>Engineering &amp; Operations Committee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Current Contract Performance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0A93F-9AD3-3FE1-8788-86D2CE13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45" y="1583229"/>
            <a:ext cx="11274910" cy="4448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Tank Inspections/Washdowns – Met District needs, somewhat sporadic scheduling in recent years</a:t>
            </a:r>
          </a:p>
          <a:p>
            <a:endParaRPr lang="en-US" dirty="0">
              <a:latin typeface="Proxima Nova"/>
            </a:endParaRPr>
          </a:p>
          <a:p>
            <a:r>
              <a:rPr lang="en-US" dirty="0">
                <a:latin typeface="Proxima Nova"/>
              </a:rPr>
              <a:t>Exterior Coatings – Met District Needs, most tanks exteriors appear in good shape.</a:t>
            </a:r>
          </a:p>
          <a:p>
            <a:endParaRPr lang="en-US" dirty="0">
              <a:latin typeface="Proxima Nova"/>
            </a:endParaRPr>
          </a:p>
          <a:p>
            <a:r>
              <a:rPr lang="en-US" dirty="0">
                <a:latin typeface="Proxima Nova"/>
              </a:rPr>
              <a:t>Interior Coatings – Extended deferrals on this work. Trending towards a 17 year average for interior re-coat in contrast with the expected 10 to 11 year cycle.</a:t>
            </a:r>
          </a:p>
        </p:txBody>
      </p:sp>
    </p:spTree>
    <p:extLst>
      <p:ext uri="{BB962C8B-B14F-4D97-AF65-F5344CB8AC3E}">
        <p14:creationId xmlns:p14="http://schemas.microsoft.com/office/powerpoint/2010/main" val="40127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402387"/>
            <a:ext cx="5398188" cy="365125"/>
          </a:xfrm>
        </p:spPr>
        <p:txBody>
          <a:bodyPr/>
          <a:lstStyle/>
          <a:p>
            <a:r>
              <a:rPr lang="en-US" dirty="0">
                <a:latin typeface="Gotham-Book"/>
              </a:rPr>
              <a:t>Engineering &amp; Operations Committee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711"/>
            <a:ext cx="9269627" cy="672843"/>
          </a:xfrm>
        </p:spPr>
        <p:txBody>
          <a:bodyPr/>
          <a:lstStyle/>
          <a:p>
            <a:r>
              <a:rPr lang="en-US" dirty="0">
                <a:latin typeface="Gotham-Medium"/>
              </a:rPr>
              <a:t>Interior Condition – Turner &amp; Rice Tanks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9B469-8E23-7AE5-52FB-2D02B82F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4" y="1575791"/>
            <a:ext cx="5875013" cy="4620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light on the ceiling&#10;&#10;Description automatically generated">
            <a:extLst>
              <a:ext uri="{FF2B5EF4-FFF2-40B4-BE49-F238E27FC236}">
                <a16:creationId xmlns:a16="http://schemas.microsoft.com/office/drawing/2014/main" id="{5DE9FB9B-4C86-0D68-1F62-B3A6C557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352" y="1551989"/>
            <a:ext cx="5656801" cy="464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90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402387"/>
            <a:ext cx="5398188" cy="365125"/>
          </a:xfrm>
        </p:spPr>
        <p:txBody>
          <a:bodyPr/>
          <a:lstStyle/>
          <a:p>
            <a:r>
              <a:rPr lang="en-US" dirty="0">
                <a:latin typeface="Gotham-Book"/>
              </a:rPr>
              <a:t>Engineering &amp; Operations Committee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711"/>
            <a:ext cx="9269627" cy="672843"/>
          </a:xfrm>
        </p:spPr>
        <p:txBody>
          <a:bodyPr/>
          <a:lstStyle/>
          <a:p>
            <a:r>
              <a:rPr lang="en-US" dirty="0">
                <a:latin typeface="Gotham-Medium"/>
              </a:rPr>
              <a:t>Interior Condition – Rainbow Heights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0C0B4-D6AF-FA63-5453-AAD29FA2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2" y="1540652"/>
            <a:ext cx="5790050" cy="404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876D5F-BBBA-4FD8-5C66-4C0C722D3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812" y="1540653"/>
            <a:ext cx="5790050" cy="4065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79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402387"/>
            <a:ext cx="5398188" cy="365125"/>
          </a:xfrm>
        </p:spPr>
        <p:txBody>
          <a:bodyPr/>
          <a:lstStyle/>
          <a:p>
            <a:r>
              <a:rPr lang="en-US" dirty="0">
                <a:latin typeface="Gotham-Book"/>
              </a:rPr>
              <a:t>Engineering &amp; Operations Committee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711"/>
            <a:ext cx="9269627" cy="672843"/>
          </a:xfrm>
        </p:spPr>
        <p:txBody>
          <a:bodyPr/>
          <a:lstStyle/>
          <a:p>
            <a:r>
              <a:rPr lang="en-US" dirty="0">
                <a:latin typeface="Gotham-Medium"/>
              </a:rPr>
              <a:t>Interior Condition – Morro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616D6-E619-2D0A-9804-C69A8B3F6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" y="1863000"/>
            <a:ext cx="6126113" cy="425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21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402387"/>
            <a:ext cx="5398188" cy="365125"/>
          </a:xfrm>
        </p:spPr>
        <p:txBody>
          <a:bodyPr/>
          <a:lstStyle/>
          <a:p>
            <a:r>
              <a:rPr lang="en-US" dirty="0">
                <a:latin typeface="Gotham-Book"/>
              </a:rPr>
              <a:t>Engineering &amp; Operations Committee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Proposal</a:t>
            </a:r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71A212E-DBFD-D685-1B79-2A8AFCC7110A}"/>
              </a:ext>
            </a:extLst>
          </p:cNvPr>
          <p:cNvSpPr txBox="1">
            <a:spLocks/>
          </p:cNvSpPr>
          <p:nvPr/>
        </p:nvSpPr>
        <p:spPr>
          <a:xfrm>
            <a:off x="276710" y="1463945"/>
            <a:ext cx="11562364" cy="34690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Cancel the Tank Maintenance Contract and take over the maintenance and rehabilitation program</a:t>
            </a:r>
          </a:p>
          <a:p>
            <a:pPr lvl="1"/>
            <a:r>
              <a:rPr lang="en-US" dirty="0"/>
              <a:t>Operations – Tank Washouts/Inspections (ROV/Dive)</a:t>
            </a:r>
          </a:p>
          <a:p>
            <a:pPr lvl="1"/>
            <a:r>
              <a:rPr lang="en-US" dirty="0"/>
              <a:t>Engineering – Rehabilitation</a:t>
            </a:r>
          </a:p>
          <a:p>
            <a:pPr lvl="1"/>
            <a:r>
              <a:rPr lang="en-US" dirty="0"/>
              <a:t>Requires final payout of amendment construction items @ $786,561</a:t>
            </a:r>
          </a:p>
          <a:p>
            <a:pPr lvl="1"/>
            <a:endParaRPr lang="en-US" dirty="0"/>
          </a:p>
          <a:p>
            <a:r>
              <a:rPr lang="en-US" sz="3200" dirty="0"/>
              <a:t>Benefits</a:t>
            </a:r>
          </a:p>
          <a:p>
            <a:pPr lvl="1"/>
            <a:r>
              <a:rPr lang="en-US" dirty="0"/>
              <a:t>~$3.2M over the next 4 years remains with the District to re-invest in infrastructure rehab</a:t>
            </a:r>
          </a:p>
          <a:p>
            <a:pPr lvl="1"/>
            <a:r>
              <a:rPr lang="en-US" dirty="0"/>
              <a:t>Estimated savings of ~$4.0M over a full tank rehab cycle (15-year) with a more active interior coating management schedule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64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Questions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0A93F-9AD3-3FE1-8788-86D2CE13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897"/>
            <a:ext cx="10778696" cy="4448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4604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F SlideDeckTemplate 2021" id="{73AC3071-162C-A24D-93E3-1D8BB84C84A8}" vid="{F219C12A-8E40-BF4F-9664-558703852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22108</TotalTime>
  <Words>313</Words>
  <Application>Microsoft Office PowerPoint</Application>
  <PresentationFormat>Widescreen</PresentationFormat>
  <Paragraphs>59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GothamBook</vt:lpstr>
      <vt:lpstr>Gotham-Book</vt:lpstr>
      <vt:lpstr>Gotham-Medium</vt:lpstr>
      <vt:lpstr>Helvetica</vt:lpstr>
      <vt:lpstr>Proxima Nova</vt:lpstr>
      <vt:lpstr>Office Theme</vt:lpstr>
      <vt:lpstr>Tank Asset Management Program</vt:lpstr>
      <vt:lpstr>Existing Tank Maintenance Contract</vt:lpstr>
      <vt:lpstr>Welded Steel Tank Maintenance</vt:lpstr>
      <vt:lpstr>Current Contract Performance</vt:lpstr>
      <vt:lpstr>Interior Condition – Turner &amp; Rice Tanks</vt:lpstr>
      <vt:lpstr>Interior Condition – Rainbow Heights </vt:lpstr>
      <vt:lpstr>Interior Condition – Morro</vt:lpstr>
      <vt:lpstr>Proposal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Bethel</dc:creator>
  <cp:lastModifiedBy>Jake Wiley</cp:lastModifiedBy>
  <cp:revision>491</cp:revision>
  <cp:lastPrinted>2023-07-06T22:03:18Z</cp:lastPrinted>
  <dcterms:created xsi:type="dcterms:W3CDTF">2022-01-13T02:25:26Z</dcterms:created>
  <dcterms:modified xsi:type="dcterms:W3CDTF">2024-08-06T19:52:11Z</dcterms:modified>
</cp:coreProperties>
</file>