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323" r:id="rId3"/>
    <p:sldId id="274" r:id="rId4"/>
    <p:sldId id="271" r:id="rId5"/>
    <p:sldId id="324" r:id="rId6"/>
    <p:sldId id="325" r:id="rId7"/>
    <p:sldId id="326" r:id="rId8"/>
    <p:sldId id="27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6AF"/>
    <a:srgbClr val="4FC6E0"/>
    <a:srgbClr val="F16022"/>
    <a:srgbClr val="FF6D6D"/>
    <a:srgbClr val="1B2E5C"/>
    <a:srgbClr val="97D8E9"/>
    <a:srgbClr val="FEBF0F"/>
    <a:srgbClr val="20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/>
    <p:restoredTop sz="90068"/>
  </p:normalViewPr>
  <p:slideViewPr>
    <p:cSldViewPr snapToGrid="0">
      <p:cViewPr varScale="1">
        <p:scale>
          <a:sx n="100" d="100"/>
          <a:sy n="100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mwd-b\users\raragon\Projects\Fixed%20vs%20Variable%20Analysis\Fixed%20vs%20Variable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mwd-b\users\raragon\Projects\Fixed%20vs%20Variable%20Analysis\Fixed%20vs%20Variable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800" dirty="0"/>
              <a:t>Water Sales by Customer Class</a:t>
            </a:r>
            <a:r>
              <a:rPr lang="en-US" sz="1800" baseline="0" dirty="0"/>
              <a:t> (FY25 Budget)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05-4FE9-BF5B-01E3C1B713A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05-4FE9-BF5B-01E3C1B713A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E05-4FE9-BF5B-01E3C1B713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'Water Sales Breakdown'!$A$13:$A$15</c:f>
              <c:strCache>
                <c:ptCount val="3"/>
                <c:pt idx="0">
                  <c:v>Single and Multi-family</c:v>
                </c:pt>
                <c:pt idx="1">
                  <c:v>Commerical and Institutional</c:v>
                </c:pt>
                <c:pt idx="2">
                  <c:v>Agricultural (AG/AD/PC/PD)</c:v>
                </c:pt>
              </c:strCache>
            </c:strRef>
          </c:cat>
          <c:val>
            <c:numRef>
              <c:f>'Water Sales Breakdown'!$B$13:$B$15</c:f>
              <c:numCache>
                <c:formatCode>_(* #,##0_);_(* \(#,##0\);_(* "-"??_);_(@_)</c:formatCode>
                <c:ptCount val="3"/>
                <c:pt idx="0">
                  <c:v>2988.1656269580453</c:v>
                </c:pt>
                <c:pt idx="1">
                  <c:v>703.37879978409944</c:v>
                </c:pt>
                <c:pt idx="2">
                  <c:v>6308.4555732578547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05-4FE9-BF5B-01E3C1B713A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100" b="1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400"/>
              <a:t>Water Sales History (Ag vs Other)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'Water Sales History'!$B$1</c:f>
              <c:strCache>
                <c:ptCount val="1"/>
                <c:pt idx="0">
                  <c:v>Other Sales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'Water Sales History'!$A$2:$A$12</c:f>
              <c:strCache>
                <c:ptCount val="11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FY21</c:v>
                </c:pt>
                <c:pt idx="8">
                  <c:v>FY22</c:v>
                </c:pt>
                <c:pt idx="9">
                  <c:v>FY23</c:v>
                </c:pt>
                <c:pt idx="10">
                  <c:v>FY24</c:v>
                </c:pt>
              </c:strCache>
            </c:strRef>
          </c:cat>
          <c:val>
            <c:numRef>
              <c:f>'Water Sales History'!$B$2:$B$12</c:f>
              <c:numCache>
                <c:formatCode>_(* #,##0_);_(* \(#,##0\);_(* "-"??_);_(@_)</c:formatCode>
                <c:ptCount val="11"/>
                <c:pt idx="0">
                  <c:v>5257.3420569329683</c:v>
                </c:pt>
                <c:pt idx="1">
                  <c:v>4619.3535353535372</c:v>
                </c:pt>
                <c:pt idx="2">
                  <c:v>4147.5716253443534</c:v>
                </c:pt>
                <c:pt idx="3">
                  <c:v>4480.9242424242439</c:v>
                </c:pt>
                <c:pt idx="4">
                  <c:v>5240.0762167125795</c:v>
                </c:pt>
                <c:pt idx="5">
                  <c:v>4495.4958677685954</c:v>
                </c:pt>
                <c:pt idx="6">
                  <c:v>4370.7304866850318</c:v>
                </c:pt>
                <c:pt idx="7">
                  <c:v>5470.2979797979806</c:v>
                </c:pt>
                <c:pt idx="8">
                  <c:v>5275.2043158861343</c:v>
                </c:pt>
                <c:pt idx="9">
                  <c:v>4436.5312213039488</c:v>
                </c:pt>
                <c:pt idx="10">
                  <c:v>4011.6299357208454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0F-4693-BC3E-89B1D74CDF84}"/>
            </c:ext>
          </c:extLst>
        </c:ser>
        <c:ser>
          <c:idx val="1"/>
          <c:order val="1"/>
          <c:tx>
            <c:strRef>
              <c:f>'Water Sales History'!$C$1</c:f>
              <c:strCache>
                <c:ptCount val="1"/>
                <c:pt idx="0">
                  <c:v>Ag Sales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'Water Sales History'!$A$2:$A$12</c:f>
              <c:strCache>
                <c:ptCount val="11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FY21</c:v>
                </c:pt>
                <c:pt idx="8">
                  <c:v>FY22</c:v>
                </c:pt>
                <c:pt idx="9">
                  <c:v>FY23</c:v>
                </c:pt>
                <c:pt idx="10">
                  <c:v>FY24</c:v>
                </c:pt>
              </c:strCache>
            </c:strRef>
          </c:cat>
          <c:val>
            <c:numRef>
              <c:f>'Water Sales History'!$C$2:$C$12</c:f>
              <c:numCache>
                <c:formatCode>_(* #,##0_);_(* \(#,##0\);_(* "-"??_);_(@_)</c:formatCode>
                <c:ptCount val="11"/>
                <c:pt idx="0">
                  <c:v>15969.657943067032</c:v>
                </c:pt>
                <c:pt idx="1">
                  <c:v>14309.646464646463</c:v>
                </c:pt>
                <c:pt idx="2">
                  <c:v>11409.428374655647</c:v>
                </c:pt>
                <c:pt idx="3">
                  <c:v>11139.075757575756</c:v>
                </c:pt>
                <c:pt idx="4">
                  <c:v>12676.923783287421</c:v>
                </c:pt>
                <c:pt idx="5">
                  <c:v>9275.5041322314046</c:v>
                </c:pt>
                <c:pt idx="6">
                  <c:v>8876.2695133149682</c:v>
                </c:pt>
                <c:pt idx="7">
                  <c:v>10492.702020202019</c:v>
                </c:pt>
                <c:pt idx="8">
                  <c:v>9614.7956841138657</c:v>
                </c:pt>
                <c:pt idx="9">
                  <c:v>7398.4687786960512</c:v>
                </c:pt>
                <c:pt idx="10">
                  <c:v>5963.3700642791546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0F-4693-BC3E-89B1D74CD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31187024"/>
        <c:axId val="1031187504"/>
      </c:barChart>
      <c:catAx>
        <c:axId val="103118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1187504"/>
        <c:crosses val="autoZero"/>
        <c:auto val="1"/>
        <c:lblAlgn val="ctr"/>
        <c:lblOffset val="100"/>
        <c:noMultiLvlLbl val="0"/>
      </c:catAx>
      <c:valAx>
        <c:axId val="1031187504"/>
        <c:scaling>
          <c:orientation val="minMax"/>
          <c:max val="21500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118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100"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 Fixed Costs Before and After Detachment*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 Costs Before and After'!$A$3</c:f>
              <c:strCache>
                <c:ptCount val="1"/>
                <c:pt idx="0">
                  <c:v>Imported Water Fixed Charges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Costs Before and After'!$D$2:$E$2</c:f>
              <c:strCache>
                <c:ptCount val="2"/>
                <c:pt idx="0">
                  <c:v>Before Detachment</c:v>
                </c:pt>
                <c:pt idx="1">
                  <c:v>After Detachment</c:v>
                </c:pt>
              </c:strCache>
            </c:strRef>
          </c:cat>
          <c:val>
            <c:numRef>
              <c:f>' Costs Before and After'!$D$3:$E$3</c:f>
              <c:numCache>
                <c:formatCode>_("$"* #,##0.0_);_("$"* \(#,##0.0\);_("$"* "-"??_);_(@_)</c:formatCode>
                <c:ptCount val="2"/>
                <c:pt idx="0">
                  <c:v>5.6814479999999996</c:v>
                </c:pt>
                <c:pt idx="1">
                  <c:v>0.89638799999999996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CD-4AB2-A930-7805B2784A3E}"/>
            </c:ext>
          </c:extLst>
        </c:ser>
        <c:ser>
          <c:idx val="1"/>
          <c:order val="1"/>
          <c:tx>
            <c:strRef>
              <c:f>' Costs Before and After'!$A$4</c:f>
              <c:strCache>
                <c:ptCount val="1"/>
                <c:pt idx="0">
                  <c:v>O&amp;M</c:v>
                </c:pt>
              </c:strCache>
            </c:strRef>
          </c:tx>
          <c:spPr>
            <a:solidFill>
              <a:srgbClr val="F1602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Costs Before and After'!$D$2:$E$2</c:f>
              <c:strCache>
                <c:ptCount val="2"/>
                <c:pt idx="0">
                  <c:v>Before Detachment</c:v>
                </c:pt>
                <c:pt idx="1">
                  <c:v>After Detachment</c:v>
                </c:pt>
              </c:strCache>
            </c:strRef>
          </c:cat>
          <c:val>
            <c:numRef>
              <c:f>' Costs Before and After'!$D$4:$E$4</c:f>
              <c:numCache>
                <c:formatCode>_("$"* #,##0.0_);_("$"* \(#,##0.0\);_("$"* "-"??_);_(@_)</c:formatCode>
                <c:ptCount val="2"/>
                <c:pt idx="0">
                  <c:v>14.693801185580954</c:v>
                </c:pt>
                <c:pt idx="1">
                  <c:v>14.693801185580954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CD-4AB2-A930-7805B2784A3E}"/>
            </c:ext>
          </c:extLst>
        </c:ser>
        <c:ser>
          <c:idx val="2"/>
          <c:order val="2"/>
          <c:tx>
            <c:strRef>
              <c:f>' Costs Before and After'!$A$5</c:f>
              <c:strCache>
                <c:ptCount val="1"/>
                <c:pt idx="0">
                  <c:v>Debt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Costs Before and After'!$D$2:$E$2</c:f>
              <c:strCache>
                <c:ptCount val="2"/>
                <c:pt idx="0">
                  <c:v>Before Detachment</c:v>
                </c:pt>
                <c:pt idx="1">
                  <c:v>After Detachment</c:v>
                </c:pt>
              </c:strCache>
            </c:strRef>
          </c:cat>
          <c:val>
            <c:numRef>
              <c:f>' Costs Before and After'!$D$5:$E$5</c:f>
              <c:numCache>
                <c:formatCode>_("$"* #,##0.0_);_("$"* \(#,##0.0\);_("$"* "-"??_);_(@_)</c:formatCode>
                <c:ptCount val="2"/>
                <c:pt idx="0">
                  <c:v>3.0769073799999997</c:v>
                </c:pt>
                <c:pt idx="1">
                  <c:v>4.3333073799999999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CD-4AB2-A930-7805B2784A3E}"/>
            </c:ext>
          </c:extLst>
        </c:ser>
        <c:ser>
          <c:idx val="3"/>
          <c:order val="3"/>
          <c:tx>
            <c:strRef>
              <c:f>' Costs Before and After'!$A$6</c:f>
              <c:strCache>
                <c:ptCount val="1"/>
                <c:pt idx="0">
                  <c:v>Annual Exit Fee Payment +Interest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Costs Before and After'!$D$2:$E$2</c:f>
              <c:strCache>
                <c:ptCount val="2"/>
                <c:pt idx="0">
                  <c:v>Before Detachment</c:v>
                </c:pt>
                <c:pt idx="1">
                  <c:v>After Detachment</c:v>
                </c:pt>
              </c:strCache>
            </c:strRef>
          </c:cat>
          <c:val>
            <c:numRef>
              <c:f>' Costs Before and After'!$D$6:$E$6</c:f>
              <c:numCache>
                <c:formatCode>_("$"* #,##0.0_);_("$"* \(#,##0.0\);_("$"* "-"??_);_(@_)</c:formatCode>
                <c:ptCount val="2"/>
                <c:pt idx="0">
                  <c:v>0</c:v>
                </c:pt>
                <c:pt idx="1">
                  <c:v>3.6447880000000001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CD-4AB2-A930-7805B2784A3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96879536"/>
        <c:axId val="1096855536"/>
      </c:barChart>
      <c:catAx>
        <c:axId val="109687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6855536"/>
        <c:crosses val="autoZero"/>
        <c:auto val="1"/>
        <c:lblAlgn val="ctr"/>
        <c:lblOffset val="100"/>
        <c:noMultiLvlLbl val="0"/>
      </c:catAx>
      <c:valAx>
        <c:axId val="109685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$ in Millions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687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200" b="1"/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 Variable Costs Before and After Detachment*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 Costs Before and After'!$A$10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Costs Before and After'!$D$2:$E$2</c:f>
              <c:strCache>
                <c:ptCount val="2"/>
                <c:pt idx="0">
                  <c:v>Before Detachment</c:v>
                </c:pt>
                <c:pt idx="1">
                  <c:v>After Detachment</c:v>
                </c:pt>
              </c:strCache>
            </c:strRef>
          </c:cat>
          <c:val>
            <c:numRef>
              <c:f>' Costs Before and After'!$D$10:$E$10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0D-4A03-BBB8-59EE27D62440}"/>
            </c:ext>
          </c:extLst>
        </c:ser>
        <c:ser>
          <c:idx val="1"/>
          <c:order val="1"/>
          <c:tx>
            <c:strRef>
              <c:f>' Costs Before and After'!$A$11</c:f>
              <c:strCache>
                <c:ptCount val="1"/>
                <c:pt idx="0">
                  <c:v>Imported Water Variable Charges*</c:v>
                </c:pt>
              </c:strCache>
            </c:strRef>
          </c:tx>
          <c:spPr>
            <a:solidFill>
              <a:srgbClr val="0966AF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Costs Before and After'!$D$2:$E$2</c:f>
              <c:strCache>
                <c:ptCount val="2"/>
                <c:pt idx="0">
                  <c:v>Before Detachment</c:v>
                </c:pt>
                <c:pt idx="1">
                  <c:v>After Detachment</c:v>
                </c:pt>
              </c:strCache>
            </c:strRef>
          </c:cat>
          <c:val>
            <c:numRef>
              <c:f>' Costs Before and After'!$D$11:$E$11</c:f>
              <c:numCache>
                <c:formatCode>_("$"* #,##0.0_);_("$"* \(#,##0.0\);_("$"* "-"??_);_(@_)</c:formatCode>
                <c:ptCount val="2"/>
                <c:pt idx="0">
                  <c:v>17.122270643449223</c:v>
                </c:pt>
                <c:pt idx="1">
                  <c:v>14.247247010527076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0D-4A03-BBB8-59EE27D62440}"/>
            </c:ext>
          </c:extLst>
        </c:ser>
        <c:ser>
          <c:idx val="2"/>
          <c:order val="2"/>
          <c:tx>
            <c:strRef>
              <c:f>' Costs Before and After'!$A$12</c:f>
              <c:strCache>
                <c:ptCount val="1"/>
                <c:pt idx="0">
                  <c:v>Electricity - Water Pumping</c:v>
                </c:pt>
              </c:strCache>
            </c:strRef>
          </c:tx>
          <c:spPr>
            <a:solidFill>
              <a:srgbClr val="FFC000">
                <a:lumMod val="75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Costs Before and After'!$D$2:$E$2</c:f>
              <c:strCache>
                <c:ptCount val="2"/>
                <c:pt idx="0">
                  <c:v>Before Detachment</c:v>
                </c:pt>
                <c:pt idx="1">
                  <c:v>After Detachment</c:v>
                </c:pt>
              </c:strCache>
            </c:strRef>
          </c:cat>
          <c:val>
            <c:numRef>
              <c:f>' Costs Before and After'!$D$12:$E$12</c:f>
              <c:numCache>
                <c:formatCode>_("$"* #,##0.0_);_("$"* \(#,##0.0\);_("$"* "-"??_);_(@_)</c:formatCode>
                <c:ptCount val="2"/>
                <c:pt idx="0">
                  <c:v>1.172364</c:v>
                </c:pt>
                <c:pt idx="1">
                  <c:v>1.672364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0D-4A03-BBB8-59EE27D624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96879536"/>
        <c:axId val="1096855536"/>
      </c:barChart>
      <c:catAx>
        <c:axId val="109687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6855536"/>
        <c:crosses val="autoZero"/>
        <c:auto val="1"/>
        <c:lblAlgn val="ctr"/>
        <c:lblOffset val="100"/>
        <c:noMultiLvlLbl val="0"/>
      </c:catAx>
      <c:valAx>
        <c:axId val="109685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$ in Millions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687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100" b="1"/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5"/>
          <c:order val="0"/>
          <c:tx>
            <c:strRef>
              <c:f>'Fixed Charge Recovery'!$A$7</c:f>
              <c:strCache>
                <c:ptCount val="1"/>
                <c:pt idx="0">
                  <c:v>Fixed Costs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'Fixed Charge Recovery'!$B$1:$C$1</c:f>
              <c:strCache>
                <c:ptCount val="2"/>
                <c:pt idx="0">
                  <c:v>Water Costs After Detachment</c:v>
                </c:pt>
                <c:pt idx="1">
                  <c:v>Current Water Revenues</c:v>
                </c:pt>
              </c:strCache>
            </c:strRef>
          </c:cat>
          <c:val>
            <c:numRef>
              <c:f>'Fixed Charge Recovery'!$B$7:$C$7</c:f>
              <c:numCache>
                <c:formatCode>General</c:formatCode>
                <c:ptCount val="2"/>
                <c:pt idx="0" formatCode="_(&quot;$&quot;* #,##0.0_);_(&quot;$&quot;* \(#,##0.0\);_(&quot;$&quot;* &quot;-&quot;??_);_(@_)">
                  <c:v>23.568284565580953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F5-4CAA-B4F9-65677A9C5AE0}"/>
            </c:ext>
          </c:extLst>
        </c:ser>
        <c:ser>
          <c:idx val="1"/>
          <c:order val="1"/>
          <c:tx>
            <c:strRef>
              <c:f>'Fixed Charge Recovery'!$A$3</c:f>
              <c:strCache>
                <c:ptCount val="1"/>
                <c:pt idx="0">
                  <c:v>CIP*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'Fixed Charge Recovery'!$B$1:$C$1</c:f>
              <c:strCache>
                <c:ptCount val="2"/>
                <c:pt idx="0">
                  <c:v>Water Costs After Detachment</c:v>
                </c:pt>
                <c:pt idx="1">
                  <c:v>Current Water Revenues</c:v>
                </c:pt>
              </c:strCache>
            </c:strRef>
          </c:cat>
          <c:val>
            <c:numRef>
              <c:f>'Fixed Charge Recovery'!$B$3:$C$3</c:f>
              <c:numCache>
                <c:formatCode>General</c:formatCode>
                <c:ptCount val="2"/>
                <c:pt idx="0" formatCode="_(&quot;$&quot;* #,##0.0_);_(&quot;$&quot;* \(#,##0.0\);_(&quot;$&quot;* &quot;-&quot;??_);_(@_)">
                  <c:v>10.997398565999999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F5-4CAA-B4F9-65677A9C5AE0}"/>
            </c:ext>
          </c:extLst>
        </c:ser>
        <c:ser>
          <c:idx val="0"/>
          <c:order val="2"/>
          <c:tx>
            <c:strRef>
              <c:f>'Fixed Charge Recovery'!$A$2</c:f>
              <c:strCache>
                <c:ptCount val="1"/>
                <c:pt idx="0">
                  <c:v>Variable Costs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'Fixed Charge Recovery'!$B$1:$C$1</c:f>
              <c:strCache>
                <c:ptCount val="2"/>
                <c:pt idx="0">
                  <c:v>Water Costs After Detachment</c:v>
                </c:pt>
                <c:pt idx="1">
                  <c:v>Current Water Revenues</c:v>
                </c:pt>
              </c:strCache>
            </c:strRef>
          </c:cat>
          <c:val>
            <c:numRef>
              <c:f>'Fixed Charge Recovery'!$B$2:$C$2</c:f>
              <c:numCache>
                <c:formatCode>General</c:formatCode>
                <c:ptCount val="2"/>
                <c:pt idx="0" formatCode="_(&quot;$&quot;* #,##0.0_);_(&quot;$&quot;* \(#,##0.0\);_(&quot;$&quot;* &quot;-&quot;??_);_(@_)">
                  <c:v>15.919611010527076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F5-4CAA-B4F9-65677A9C5AE0}"/>
            </c:ext>
          </c:extLst>
        </c:ser>
        <c:ser>
          <c:idx val="3"/>
          <c:order val="3"/>
          <c:tx>
            <c:strRef>
              <c:f>'Fixed Charge Recovery'!$A$5</c:f>
              <c:strCache>
                <c:ptCount val="1"/>
                <c:pt idx="0">
                  <c:v>Fixed Revenues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'Fixed Charge Recovery'!$B$1:$C$1</c:f>
              <c:strCache>
                <c:ptCount val="2"/>
                <c:pt idx="0">
                  <c:v>Water Costs After Detachment</c:v>
                </c:pt>
                <c:pt idx="1">
                  <c:v>Current Water Revenues</c:v>
                </c:pt>
              </c:strCache>
            </c:strRef>
          </c:cat>
          <c:val>
            <c:numRef>
              <c:f>'Fixed Charge Recovery'!$B$5:$C$5</c:f>
              <c:numCache>
                <c:formatCode>_("$"* #,##0.0_);_("$"* \(#,##0.0\);_("$"* "-"??_);_(@_)</c:formatCode>
                <c:ptCount val="2"/>
                <c:pt idx="1">
                  <c:v>22.972287999999999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F5-4CAA-B4F9-65677A9C5AE0}"/>
            </c:ext>
          </c:extLst>
        </c:ser>
        <c:ser>
          <c:idx val="4"/>
          <c:order val="4"/>
          <c:tx>
            <c:strRef>
              <c:f>'Fixed Charge Recovery'!$A$6</c:f>
              <c:strCache>
                <c:ptCount val="1"/>
                <c:pt idx="0">
                  <c:v>Other Revenues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'Fixed Charge Recovery'!$B$1:$C$1</c:f>
              <c:strCache>
                <c:ptCount val="2"/>
                <c:pt idx="0">
                  <c:v>Water Costs After Detachment</c:v>
                </c:pt>
                <c:pt idx="1">
                  <c:v>Current Water Revenues</c:v>
                </c:pt>
              </c:strCache>
            </c:strRef>
          </c:cat>
          <c:val>
            <c:numRef>
              <c:f>'Fixed Charge Recovery'!$B$6:$C$6</c:f>
              <c:numCache>
                <c:formatCode>_("$"* #,##0.0_);_("$"* \(#,##0.0\);_("$"* "-"??_);_(@_)</c:formatCode>
                <c:ptCount val="2"/>
                <c:pt idx="1">
                  <c:v>0.51969900000000002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F5-4CAA-B4F9-65677A9C5AE0}"/>
            </c:ext>
          </c:extLst>
        </c:ser>
        <c:ser>
          <c:idx val="2"/>
          <c:order val="5"/>
          <c:tx>
            <c:strRef>
              <c:f>'Fixed Charge Recovery'!$A$4</c:f>
              <c:strCache>
                <c:ptCount val="1"/>
                <c:pt idx="0">
                  <c:v>Variable Revenues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'Fixed Charge Recovery'!$B$1:$C$1</c:f>
              <c:strCache>
                <c:ptCount val="2"/>
                <c:pt idx="0">
                  <c:v>Water Costs After Detachment</c:v>
                </c:pt>
                <c:pt idx="1">
                  <c:v>Current Water Revenues</c:v>
                </c:pt>
              </c:strCache>
            </c:strRef>
          </c:cat>
          <c:val>
            <c:numRef>
              <c:f>'Fixed Charge Recovery'!$B$4:$C$4</c:f>
              <c:numCache>
                <c:formatCode>_("$"* #,##0.0_);_("$"* \(#,##0.0\);_("$"* "-"??_);_(@_)</c:formatCode>
                <c:ptCount val="2"/>
                <c:pt idx="1">
                  <c:v>24.743897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F5-4CAA-B4F9-65677A9C5A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878208944"/>
        <c:axId val="878207504"/>
      </c:barChart>
      <c:catAx>
        <c:axId val="87820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8207504"/>
        <c:crosses val="autoZero"/>
        <c:auto val="1"/>
        <c:lblAlgn val="ctr"/>
        <c:lblOffset val="100"/>
        <c:noMultiLvlLbl val="0"/>
      </c:catAx>
      <c:valAx>
        <c:axId val="87820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$ in Millions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820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400" b="1"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0.0155</cdr:x>
      <cdr:y>0.06875</cdr:y>
    </cdr:from>
    <cdr:to>
      <cdr:x>0.46669</cdr:x>
      <cdr:y>0.27966</cdr:y>
    </cdr:to>
    <cdr:sp macro="" textlink="">
      <cdr:nvSpPr>
        <cdr:cNvPr id="4" name="Content Placeholder 2">
          <a:extLst xmlns:a="http://schemas.openxmlformats.org/drawingml/2006/main">
            <a:ext uri="{FF2B5EF4-FFF2-40B4-BE49-F238E27FC236}">
              <a16:creationId xmlns:a16="http://schemas.microsoft.com/office/drawing/2014/main" id="{DB723AA4-5B81-83BA-F1A6-134F65943870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84745" y="353529"/>
          <a:ext cx="5376899" cy="1084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>
          <a:norm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>
            <a:buNone/>
          </a:pPr>
          <a:r>
            <a:rPr lang="en-US" sz="1600" b="1" dirty="0">
              <a:solidFill>
                <a:schemeClr val="bg1"/>
              </a:solidFill>
            </a:rPr>
            <a:t>-All outdoor irrigation is heavily weather influenced </a:t>
          </a:r>
        </a:p>
        <a:p xmlns:a="http://schemas.openxmlformats.org/drawingml/2006/main">
          <a:pPr marL="0" indent="0">
            <a:buNone/>
          </a:pPr>
          <a:r>
            <a:rPr lang="en-US" sz="1600" b="1" dirty="0">
              <a:solidFill>
                <a:schemeClr val="bg1"/>
              </a:solidFill>
            </a:rPr>
            <a:t>-So Cal has high rain and weather volatility</a:t>
          </a:r>
        </a:p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-Outdoor water use estimated at ~85% of water sales</a:t>
          </a:r>
        </a:p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-Ag is over 60% of sales and 100% irrigation</a:t>
          </a:r>
        </a:p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-Ag properties can cease irrigation at </a:t>
          </a:r>
          <a:r>
            <a:rPr lang="en-US" sz="1600" b="1">
              <a:solidFill>
                <a:schemeClr val="bg1"/>
              </a:solidFill>
            </a:rPr>
            <a:t>any time</a:t>
          </a:r>
          <a:endParaRPr lang="en-US" sz="1600" b="1" dirty="0">
            <a:solidFill>
              <a:schemeClr val="bg1"/>
            </a:solidFill>
          </a:endParaRPr>
        </a:p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    -Cost of water, international competition </a:t>
          </a:r>
        </a:p>
        <a:p xmlns:a="http://schemas.openxmlformats.org/drawingml/2006/main">
          <a:endParaRPr lang="en-US" sz="1600" b="1" dirty="0">
            <a:solidFill>
              <a:schemeClr val="bg1"/>
            </a:solidFill>
          </a:endParaRPr>
        </a:p>
        <a:p xmlns:a="http://schemas.openxmlformats.org/drawingml/2006/main">
          <a:pPr marL="0" indent="0">
            <a:buNone/>
          </a:pPr>
          <a:endParaRPr lang="en-US" sz="1600" b="1" dirty="0">
            <a:solidFill>
              <a:schemeClr val="bg1"/>
            </a:solidFill>
          </a:endParaRPr>
        </a:p>
        <a:p xmlns:a="http://schemas.openxmlformats.org/drawingml/2006/main">
          <a:pPr marL="0" indent="0">
            <a:buNone/>
          </a:pPr>
          <a:endParaRPr lang="en-US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0.22398</cdr:x>
      <cdr:y>0.64211</cdr:y>
    </cdr:from>
    <cdr:to>
      <cdr:x>0.33908</cdr:x>
      <cdr:y>0.81994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A868A2E2-1072-3832-B1B2-EFBFE20698C5}"/>
            </a:ext>
          </a:extLst>
        </cdr:cNvPr>
        <cdr:cNvSpPr/>
      </cdr:nvSpPr>
      <cdr:spPr>
        <a:xfrm xmlns:a="http://schemas.openxmlformats.org/drawingml/2006/main">
          <a:off x="2669230" y="3301746"/>
          <a:ext cx="1371589" cy="9144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solidFill>
            <a:srgbClr val="FFFF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0.2856</cdr:x>
      <cdr:y>0.08653</cdr:y>
    </cdr:from>
    <cdr:to>
      <cdr:x>0.36844</cdr:x>
      <cdr:y>0.16643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A4515A-2218-ABB7-0F2A-218BEC4A2B33}"/>
            </a:ext>
          </a:extLst>
        </cdr:cNvPr>
        <cdr:cNvSpPr txBox="1"/>
      </cdr:nvSpPr>
      <cdr:spPr>
        <a:xfrm xmlns:a="http://schemas.openxmlformats.org/drawingml/2006/main">
          <a:off x="3003219" y="428245"/>
          <a:ext cx="871112" cy="3954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rgbClr val="FFFF00"/>
              </a:solidFill>
            </a:rPr>
            <a:t>$23.5M</a:t>
          </a:r>
        </a:p>
      </cdr:txBody>
    </cdr:sp>
  </cdr:relSizeAnchor>
  <cdr:relSizeAnchor xmlns:cdr="http://schemas.openxmlformats.org/drawingml/2006/chartDrawing">
    <cdr:from>
      <cdr:x>0.73663</cdr:x>
      <cdr:y>0.08946</cdr:y>
    </cdr:from>
    <cdr:to>
      <cdr:x>0.81947</cdr:x>
      <cdr:y>0.16935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479CA799-D833-7DCB-F62E-E2466800C56A}"/>
            </a:ext>
          </a:extLst>
        </cdr:cNvPr>
        <cdr:cNvSpPr txBox="1"/>
      </cdr:nvSpPr>
      <cdr:spPr>
        <a:xfrm xmlns:a="http://schemas.openxmlformats.org/drawingml/2006/main">
          <a:off x="7746136" y="442720"/>
          <a:ext cx="871112" cy="3953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FFFF00"/>
              </a:solidFill>
            </a:rPr>
            <a:t>$23.6M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0.27875</cdr:x>
      <cdr:y>0.1145</cdr:y>
    </cdr:from>
    <cdr:to>
      <cdr:x>0.36159</cdr:x>
      <cdr:y>0.1944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A4515A-2218-ABB7-0F2A-218BEC4A2B33}"/>
            </a:ext>
          </a:extLst>
        </cdr:cNvPr>
        <cdr:cNvSpPr txBox="1"/>
      </cdr:nvSpPr>
      <cdr:spPr>
        <a:xfrm xmlns:a="http://schemas.openxmlformats.org/drawingml/2006/main">
          <a:off x="2931271" y="545024"/>
          <a:ext cx="871112" cy="380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>
              <a:solidFill>
                <a:srgbClr val="FFFF00"/>
              </a:solidFill>
            </a:rPr>
            <a:t>$18.3M</a:t>
          </a:r>
        </a:p>
      </cdr:txBody>
    </cdr:sp>
  </cdr:relSizeAnchor>
  <cdr:relSizeAnchor xmlns:cdr="http://schemas.openxmlformats.org/drawingml/2006/chartDrawing">
    <cdr:from>
      <cdr:x>0.73283</cdr:x>
      <cdr:y>0.20329</cdr:y>
    </cdr:from>
    <cdr:to>
      <cdr:x>0.81567</cdr:x>
      <cdr:y>0.28318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479CA799-D833-7DCB-F62E-E2466800C56A}"/>
            </a:ext>
          </a:extLst>
        </cdr:cNvPr>
        <cdr:cNvSpPr txBox="1"/>
      </cdr:nvSpPr>
      <cdr:spPr>
        <a:xfrm xmlns:a="http://schemas.openxmlformats.org/drawingml/2006/main">
          <a:off x="7706127" y="967685"/>
          <a:ext cx="871113" cy="380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>
              <a:solidFill>
                <a:srgbClr val="FFFF00"/>
              </a:solidFill>
            </a:rPr>
            <a:t>$15.9M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0.28838</cdr:x>
      <cdr:y>0.11287</cdr:y>
    </cdr:from>
    <cdr:to>
      <cdr:x>0.37122</cdr:x>
      <cdr:y>0.19007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172A942-DB5B-6F06-D42F-C72821F93EFE}"/>
            </a:ext>
          </a:extLst>
        </cdr:cNvPr>
        <cdr:cNvSpPr txBox="1"/>
      </cdr:nvSpPr>
      <cdr:spPr>
        <a:xfrm xmlns:a="http://schemas.openxmlformats.org/drawingml/2006/main">
          <a:off x="3032490" y="556068"/>
          <a:ext cx="871112" cy="380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FFFF00"/>
              </a:solidFill>
            </a:rPr>
            <a:t>$50.5M</a:t>
          </a:r>
        </a:p>
      </cdr:txBody>
    </cdr:sp>
  </cdr:relSizeAnchor>
  <cdr:relSizeAnchor xmlns:cdr="http://schemas.openxmlformats.org/drawingml/2006/chartDrawing">
    <cdr:from>
      <cdr:x>0.73159</cdr:x>
      <cdr:y>0.15546</cdr:y>
    </cdr:from>
    <cdr:to>
      <cdr:x>0.81443</cdr:x>
      <cdr:y>0.23267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496915E0-87B9-A297-36D5-7B11712408F3}"/>
            </a:ext>
          </a:extLst>
        </cdr:cNvPr>
        <cdr:cNvSpPr txBox="1"/>
      </cdr:nvSpPr>
      <cdr:spPr>
        <a:xfrm xmlns:a="http://schemas.openxmlformats.org/drawingml/2006/main">
          <a:off x="7693150" y="765894"/>
          <a:ext cx="871111" cy="380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FFFF00"/>
              </a:solidFill>
            </a:rPr>
            <a:t>$48.2M</a:t>
          </a:r>
        </a:p>
      </cdr:txBody>
    </cdr:sp>
  </cdr:relSizeAnchor>
  <cdr:relSizeAnchor xmlns:cdr="http://schemas.openxmlformats.org/drawingml/2006/chartDrawing">
    <cdr:from>
      <cdr:x>0.49118</cdr:x>
      <cdr:y>0</cdr:y>
    </cdr:from>
    <cdr:to>
      <cdr:x>0.57814</cdr:x>
      <cdr:y>0.18561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FDDBF0CE-8714-E744-C60E-26B68CD05342}"/>
            </a:ext>
          </a:extLst>
        </cdr:cNvPr>
        <cdr:cNvSpPr txBox="1"/>
      </cdr:nvSpPr>
      <cdr:spPr>
        <a:xfrm xmlns:a="http://schemas.openxmlformats.org/drawingml/2006/main">
          <a:off x="5165037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285750" indent="-285750">
            <a:buFontTx/>
            <a:buChar char="-"/>
          </a:pPr>
          <a:r>
            <a:rPr lang="en-US" sz="1400" b="1" dirty="0">
              <a:solidFill>
                <a:schemeClr val="bg1"/>
              </a:solidFill>
            </a:rPr>
            <a:t>Fixed + Other Revenues Cover 100% of Fixed Costs 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en-US" sz="1400" b="1" dirty="0">
              <a:solidFill>
                <a:schemeClr val="bg1"/>
              </a:solidFill>
            </a:rPr>
            <a:t>Fixed + Other Revenue = 68% of Fixed + CIP Costs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en-US" sz="1400" b="1" dirty="0">
              <a:solidFill>
                <a:schemeClr val="bg1"/>
              </a:solidFill>
            </a:rPr>
            <a:t>Variable Revenues Cover Variable and CIP/Reserve Replenishment</a:t>
          </a:r>
        </a:p>
      </cdr:txBody>
    </cdr:sp>
  </cdr:relSizeAnchor>
  <cdr:relSizeAnchor xmlns:cdr="http://schemas.openxmlformats.org/drawingml/2006/chartDrawing">
    <cdr:from>
      <cdr:x>0.20976</cdr:x>
      <cdr:y>0.36019</cdr:y>
    </cdr:from>
    <cdr:to>
      <cdr:x>0.2926</cdr:x>
      <cdr:y>0.43739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A3D33454-8872-D0CC-0493-9EEA5370F6D8}"/>
            </a:ext>
          </a:extLst>
        </cdr:cNvPr>
        <cdr:cNvSpPr txBox="1"/>
      </cdr:nvSpPr>
      <cdr:spPr>
        <a:xfrm xmlns:a="http://schemas.openxmlformats.org/drawingml/2006/main">
          <a:off x="2205777" y="1774468"/>
          <a:ext cx="871112" cy="380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FFFF00"/>
              </a:solidFill>
            </a:rPr>
            <a:t>Fixed Costs + CIP = Total Fixed Expenditures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71399-4CEA-F64B-ADAA-54B0DFF2365F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A2F4D-5C1C-834B-BEFA-52EB684A70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3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34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4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19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272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2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40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C9C126FC-C15A-113C-E470-0EB41E330AF2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E154F-548C-B0B2-B215-0C5E762D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1FC7F-FF33-8B49-D70A-80CAFE80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74C1-83AA-724F-8DDD-9268FE845052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CC172-E997-0716-F60F-60760498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D31F0-B895-70F0-EE7A-5650FB77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27EF1-7351-3F7D-E505-9DEE773B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23572A-E778-79D4-3347-436AEC5908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8C70D-67B1-8E65-69EC-736D7C5A2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1628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Round Single Corner Rectangle 7">
            <a:extLst>
              <a:ext uri="{FF2B5EF4-FFF2-40B4-BE49-F238E27FC236}">
                <a16:creationId xmlns:a16="http://schemas.microsoft.com/office/drawing/2014/main" id="{B262A401-AD5B-0CE6-E386-2258158E0935}"/>
              </a:ext>
            </a:extLst>
          </p:cNvPr>
          <p:cNvSpPr/>
          <p:nvPr userDrawn="1"/>
        </p:nvSpPr>
        <p:spPr>
          <a:xfrm rot="10800000">
            <a:off x="6742906" y="0"/>
            <a:ext cx="5449094" cy="6356350"/>
          </a:xfrm>
          <a:prstGeom prst="round1Rect">
            <a:avLst/>
          </a:prstGeom>
          <a:gradFill>
            <a:gsLst>
              <a:gs pos="31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54341" y="2069690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rgbClr val="1B2E5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/>
          <a:p>
            <a:fld id="{6305AC6C-7EC7-5145-80FE-2B1CBC0907CB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54340" y="817002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7254340" y="1868271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66B53FB-915C-E92B-8330-F11889DAA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254030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2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389FC0-5D5A-3651-138D-C26B422DE045}"/>
              </a:ext>
            </a:extLst>
          </p:cNvPr>
          <p:cNvSpPr/>
          <p:nvPr userDrawn="1"/>
        </p:nvSpPr>
        <p:spPr>
          <a:xfrm rot="10800000">
            <a:off x="-6066" y="0"/>
            <a:ext cx="12296678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BACE2-825C-4E86-B2A8-68309F29E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64783D-5B4A-F741-83C6-344A72C7AC47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94922-6C02-2FF5-F2F6-9368B11A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13925-BA6C-82AE-CFF6-B86C83EF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17C329-285A-512B-B1FE-9DD10EC3D6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473" y="3652870"/>
            <a:ext cx="10515600" cy="6078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pic>
        <p:nvPicPr>
          <p:cNvPr id="5" name="Picture 4" descr="A logo with a sun and waves&#10;&#10;Description automatically generated">
            <a:extLst>
              <a:ext uri="{FF2B5EF4-FFF2-40B4-BE49-F238E27FC236}">
                <a16:creationId xmlns:a16="http://schemas.microsoft.com/office/drawing/2014/main" id="{8EFA0F9A-E681-975C-8095-D69833ABA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55232" y="464597"/>
            <a:ext cx="4947678" cy="282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97D370-1644-EA20-36B0-0F576613D1DE}"/>
              </a:ext>
            </a:extLst>
          </p:cNvPr>
          <p:cNvSpPr/>
          <p:nvPr userDrawn="1"/>
        </p:nvSpPr>
        <p:spPr>
          <a:xfrm>
            <a:off x="-6066" y="-1"/>
            <a:ext cx="12198066" cy="3106271"/>
          </a:xfrm>
          <a:prstGeom prst="rect">
            <a:avLst/>
          </a:prstGeom>
          <a:gradFill flip="none" rotWithShape="1">
            <a:gsLst>
              <a:gs pos="33000">
                <a:srgbClr val="0966AF">
                  <a:alpha val="84244"/>
                </a:srgbClr>
              </a:gs>
              <a:gs pos="84000">
                <a:schemeClr val="bg1"/>
              </a:gs>
              <a:gs pos="56000">
                <a:srgbClr val="97D8E9">
                  <a:alpha val="42409"/>
                </a:srgbClr>
              </a:gs>
              <a:gs pos="8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58D5F-E17A-719B-FD1E-2D4E10B2E4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C692-A0C9-EB4B-8A51-124CEDACF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E0C2-7856-2959-8B03-40C27CA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6B88-87BA-2641-8BAF-C8FCD863772D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8FC86-C04E-47A8-1A10-DB6B90BC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8479-224A-930F-4886-0851C9BB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63AF7-0B64-23FF-EF8D-8905A327FFCA}"/>
              </a:ext>
            </a:extLst>
          </p:cNvPr>
          <p:cNvCxnSpPr>
            <a:cxnSpLocks/>
          </p:cNvCxnSpPr>
          <p:nvPr userDrawn="1"/>
        </p:nvCxnSpPr>
        <p:spPr>
          <a:xfrm>
            <a:off x="846994" y="1288927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1BF62DD-D18D-625A-62BB-E5807DE77EF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560718" y="1817738"/>
            <a:ext cx="5631282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6E7DA9-3501-A5D8-8B2B-3A144215A7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03" r="32792"/>
          <a:stretch/>
        </p:blipFill>
        <p:spPr>
          <a:xfrm>
            <a:off x="8931166" y="223122"/>
            <a:ext cx="326083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A64277-E16C-7F5C-34ED-CECE4FF4F17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5401"/>
            <a:ext cx="10515600" cy="658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6770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3235"/>
            <a:ext cx="5183188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36ECF7-2998-AFC9-588E-E353BAF03877}"/>
              </a:ext>
            </a:extLst>
          </p:cNvPr>
          <p:cNvCxnSpPr>
            <a:cxnSpLocks/>
          </p:cNvCxnSpPr>
          <p:nvPr userDrawn="1"/>
        </p:nvCxnSpPr>
        <p:spPr>
          <a:xfrm>
            <a:off x="846994" y="1463738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53235"/>
            <a:ext cx="5157787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06B1-6AC8-C547-97A4-7242AEDA87E2}" type="datetime1">
              <a:rPr lang="en-US" smtClean="0"/>
              <a:t>10/9/2024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4D86E75-C816-0D3B-23E7-D81AAD2BE8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228031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F43393FC-CC56-9761-6D42-027B3AE6AB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41000"/>
          </a:blip>
          <a:srcRect l="27241" t="-1197" r="867" b="-1625"/>
          <a:stretch/>
        </p:blipFill>
        <p:spPr>
          <a:xfrm>
            <a:off x="-6066" y="4670704"/>
            <a:ext cx="4023361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BB41F3DA-E501-B197-46F1-5B070E24627F}"/>
              </a:ext>
            </a:extLst>
          </p:cNvPr>
          <p:cNvSpPr/>
          <p:nvPr userDrawn="1"/>
        </p:nvSpPr>
        <p:spPr>
          <a:xfrm>
            <a:off x="0" y="471488"/>
            <a:ext cx="5029200" cy="6386511"/>
          </a:xfrm>
          <a:prstGeom prst="round1Rect">
            <a:avLst/>
          </a:prstGeom>
          <a:gradFill flip="none" rotWithShape="1"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05AC6C-7EC7-5145-80FE-2B1CBC0907CB}" type="datetime1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780" y="1045465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487780" y="2096734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781" y="2298153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D83B433-67C0-53B8-5C1B-93016499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7311" y="1045465"/>
            <a:ext cx="5821300" cy="49372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91EE74E-40A2-AFBF-ECBC-77B7197D08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6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61052A-9689-E985-64EE-94A5B8AD30DA}"/>
              </a:ext>
            </a:extLst>
          </p:cNvPr>
          <p:cNvSpPr/>
          <p:nvPr userDrawn="1"/>
        </p:nvSpPr>
        <p:spPr>
          <a:xfrm>
            <a:off x="3563471" y="14643"/>
            <a:ext cx="8628527" cy="6858000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A86F2-565E-900F-58C7-76AC36435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528" y="573680"/>
            <a:ext cx="6167272" cy="71723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24CF0-5AF9-2E71-0B27-5E15CC39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4038" y="6374666"/>
            <a:ext cx="2743200" cy="365125"/>
          </a:xfrm>
        </p:spPr>
        <p:txBody>
          <a:bodyPr/>
          <a:lstStyle>
            <a:lvl1pPr>
              <a:defRPr>
                <a:solidFill>
                  <a:srgbClr val="1B2E5C"/>
                </a:solidFill>
              </a:defRPr>
            </a:lvl1pPr>
          </a:lstStyle>
          <a:p>
            <a:fld id="{2E248986-3079-8847-BFAC-9AC07298F152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FDC85BC-2D4A-2455-F522-E903DA5342C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618565"/>
            <a:ext cx="4725185" cy="5419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B25725-5A83-101D-641C-327811DF072E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6528" y="1288927"/>
            <a:ext cx="6167272" cy="1988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AC57298-D02E-E1C3-4CCF-177C5C9F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528" y="1449305"/>
            <a:ext cx="6167272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404C075-30E8-7F39-7D0C-B5B5E267E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528" y="2121377"/>
            <a:ext cx="6167272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9A55-54CE-D7BB-E481-2BEF88ED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7F1CE-A246-323E-1E68-981F77F1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611" y="6370992"/>
            <a:ext cx="533400" cy="365125"/>
          </a:xfrm>
        </p:spPr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45BD9723-5496-D344-038D-BEEEC122A6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1000"/>
          </a:blip>
          <a:srcRect l="-706" t="-1197" r="19530" b="-1625"/>
          <a:stretch/>
        </p:blipFill>
        <p:spPr>
          <a:xfrm>
            <a:off x="7649026" y="4893906"/>
            <a:ext cx="4542972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7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61FC8A3-ABC0-105A-9E39-2114F4682FF0}"/>
              </a:ext>
            </a:extLst>
          </p:cNvPr>
          <p:cNvSpPr/>
          <p:nvPr userDrawn="1"/>
        </p:nvSpPr>
        <p:spPr>
          <a:xfrm>
            <a:off x="0" y="2285999"/>
            <a:ext cx="12191998" cy="4572001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A1C1D-FB2E-7D5E-3FF8-61A9742621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9852212" cy="514286"/>
          </a:xfrm>
        </p:spPr>
        <p:txBody>
          <a:bodyPr/>
          <a:lstStyle>
            <a:lvl1pPr>
              <a:defRPr b="1" i="0"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0D1E-7E5A-2438-F810-6C00B16F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7809D-45ED-43B1-B70C-0CD5511F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93D6-0EF0-A14A-9126-265C614F6C27}" type="datetime1">
              <a:rPr lang="en-US" smtClean="0"/>
              <a:t>10/9/2024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C328FE-B329-6722-3B78-CEACB4454614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61634"/>
            <a:ext cx="10650411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580667C-AC70-98F9-0EC2-B592BEF2EBB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38381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88E40E7-1CDB-0435-4222-5A531C3DA07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38565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1A9A40-5A4B-E5F9-924C-AF7241349943}"/>
              </a:ext>
            </a:extLst>
          </p:cNvPr>
          <p:cNvSpPr/>
          <p:nvPr userDrawn="1"/>
        </p:nvSpPr>
        <p:spPr>
          <a:xfrm>
            <a:off x="9224683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AE4609E-C3F6-C39B-571E-6582FDE01433}"/>
              </a:ext>
            </a:extLst>
          </p:cNvPr>
          <p:cNvSpPr/>
          <p:nvPr userDrawn="1"/>
        </p:nvSpPr>
        <p:spPr>
          <a:xfrm>
            <a:off x="5524498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1C696B4-32E5-934C-C935-E51AE7515C7C}"/>
              </a:ext>
            </a:extLst>
          </p:cNvPr>
          <p:cNvSpPr/>
          <p:nvPr userDrawn="1"/>
        </p:nvSpPr>
        <p:spPr>
          <a:xfrm>
            <a:off x="1824317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01FD-0A00-0FAB-3A34-E057B9E7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6098D-EF89-FCA8-FFDB-C82DE463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CEEA9C-B7DA-B7D8-6817-7A94E5D6C1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0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9CA07A-314E-26D1-D90D-E572BA68A4DF}"/>
              </a:ext>
            </a:extLst>
          </p:cNvPr>
          <p:cNvSpPr/>
          <p:nvPr userDrawn="1"/>
        </p:nvSpPr>
        <p:spPr>
          <a:xfrm>
            <a:off x="0" y="0"/>
            <a:ext cx="12198066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6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16F94F-CAC7-5C32-EBD4-BD960E050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4662" y="1334422"/>
            <a:ext cx="6659137" cy="2484869"/>
          </a:xfrm>
        </p:spPr>
        <p:txBody>
          <a:bodyPr anchor="b"/>
          <a:lstStyle>
            <a:lvl1pPr algn="r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2988-F1AA-DBBE-F02E-E2F71D24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B3E92197-CD4B-B441-864B-5DA04B4D5298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9E96-E2A6-9D71-62F8-648F8F37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F96D3-C1A8-1296-1C19-14C7D7F4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logo with a sun and waves&#10;&#10;Description automatically generated">
            <a:extLst>
              <a:ext uri="{FF2B5EF4-FFF2-40B4-BE49-F238E27FC236}">
                <a16:creationId xmlns:a16="http://schemas.microsoft.com/office/drawing/2014/main" id="{C970E0AE-CB1A-8B11-6D47-6976307A85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989" y="4317864"/>
            <a:ext cx="3737038" cy="21354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52688D-EB75-B3A5-1BF9-3E9014D2D169}"/>
              </a:ext>
            </a:extLst>
          </p:cNvPr>
          <p:cNvCxnSpPr>
            <a:cxnSpLocks/>
          </p:cNvCxnSpPr>
          <p:nvPr userDrawn="1"/>
        </p:nvCxnSpPr>
        <p:spPr>
          <a:xfrm>
            <a:off x="4558553" y="3819291"/>
            <a:ext cx="6930058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88CC5-66BE-D9A1-26B6-A57A5D055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4662" y="4020997"/>
            <a:ext cx="6659138" cy="591339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966A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97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>
            <a:extLst>
              <a:ext uri="{FF2B5EF4-FFF2-40B4-BE49-F238E27FC236}">
                <a16:creationId xmlns:a16="http://schemas.microsoft.com/office/drawing/2014/main" id="{CAEDC916-57DF-BB4D-7F78-FB7E9D5E985E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8337"/>
            <a:ext cx="10515600" cy="8239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1DC-7CC6-4F45-B2A3-7E71C06D6525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06F7BC-C090-9C96-90BE-07C033E044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27CF-F095-4AC4-211C-BA2BA1C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07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7B4E-475B-711A-8286-B5000B9F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FB707-68C8-9207-99FA-C3CA7E6B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fld id="{CE6FC62D-82D1-F943-B2A0-0CD620E791E5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0235-5627-4F3C-852A-9C3B8A412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485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7F6F-2198-4F81-CFD4-3E2EA8B19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8611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RM Connect" pitchFamily="2" charset="0"/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8" r:id="rId3"/>
    <p:sldLayoutId id="2147483661" r:id="rId4"/>
    <p:sldLayoutId id="2147483660" r:id="rId5"/>
    <p:sldLayoutId id="2147483656" r:id="rId6"/>
    <p:sldLayoutId id="2147483650" r:id="rId7"/>
    <p:sldLayoutId id="2147483651" r:id="rId8"/>
    <p:sldLayoutId id="2147483653" r:id="rId9"/>
    <p:sldLayoutId id="2147483654" r:id="rId10"/>
    <p:sldLayoutId id="2147483657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204C90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B3E8-718C-7F6F-E529-B8E9BBD1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0" y="920971"/>
            <a:ext cx="7631168" cy="2032532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/>
              <a:t>Budget and Finance Committee</a:t>
            </a:r>
            <a:br>
              <a:rPr lang="en-US" sz="3200" dirty="0"/>
            </a:br>
            <a:br>
              <a:rPr lang="en-US" sz="3200" dirty="0"/>
            </a:br>
            <a:r>
              <a:rPr lang="en-US" sz="3200" i="1" dirty="0"/>
              <a:t>Review of Fixed Costs and Charges</a:t>
            </a:r>
            <a:endParaRPr lang="en-US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16C45EB-D2C3-3513-9EF7-681CB445A58F}"/>
              </a:ext>
            </a:extLst>
          </p:cNvPr>
          <p:cNvSpPr txBox="1">
            <a:spLocks/>
          </p:cNvSpPr>
          <p:nvPr/>
        </p:nvSpPr>
        <p:spPr>
          <a:xfrm>
            <a:off x="10229850" y="-95250"/>
            <a:ext cx="2295525" cy="504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bg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/>
              <a:t>10/09/2024</a:t>
            </a:r>
          </a:p>
        </p:txBody>
      </p:sp>
    </p:spTree>
    <p:extLst>
      <p:ext uri="{BB962C8B-B14F-4D97-AF65-F5344CB8AC3E}">
        <p14:creationId xmlns:p14="http://schemas.microsoft.com/office/powerpoint/2010/main" val="30526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Rainbow – Especially High Water Sales Risk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FB459B0-A4A0-0AB2-B0D7-4817407301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822110"/>
              </p:ext>
            </p:extLst>
          </p:nvPr>
        </p:nvGraphicFramePr>
        <p:xfrm>
          <a:off x="178756" y="1457573"/>
          <a:ext cx="11917166" cy="5142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287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The Need for Higher Fixed Cost Recovery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723AA4-5B81-83BA-F1A6-134F65943870}"/>
              </a:ext>
            </a:extLst>
          </p:cNvPr>
          <p:cNvSpPr txBox="1">
            <a:spLocks/>
          </p:cNvSpPr>
          <p:nvPr/>
        </p:nvSpPr>
        <p:spPr>
          <a:xfrm>
            <a:off x="415852" y="1387999"/>
            <a:ext cx="11566598" cy="1869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Water Sales have dropped over 11,000 AF since FY14 (53% decrease)</a:t>
            </a:r>
          </a:p>
          <a:p>
            <a:r>
              <a:rPr lang="en-US" sz="2000" dirty="0"/>
              <a:t>FY24 Sales were 3,525 AF (26%) under Adopted Budget (13,500 AF)</a:t>
            </a:r>
          </a:p>
          <a:p>
            <a:r>
              <a:rPr lang="en-US" sz="2000" dirty="0"/>
              <a:t>Every 1,000 AF drop in budgeted water sales = $1.2M decrease in </a:t>
            </a:r>
            <a:r>
              <a:rPr lang="en-US" sz="2000"/>
              <a:t>cash reserves (12%)</a:t>
            </a:r>
            <a:endParaRPr lang="en-US" sz="2000" dirty="0"/>
          </a:p>
          <a:p>
            <a:r>
              <a:rPr lang="en-US" sz="2000" dirty="0"/>
              <a:t>Board approved Rates &amp; Rate Study in June 2023 to raise fixed charges due to Sales Volatility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7727C90-79C6-EC1E-0346-55D23D0EC5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866033"/>
              </p:ext>
            </p:extLst>
          </p:nvPr>
        </p:nvGraphicFramePr>
        <p:xfrm>
          <a:off x="415852" y="3257550"/>
          <a:ext cx="11360296" cy="3441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854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Ag vs Other Rates</a:t>
            </a:r>
          </a:p>
        </p:txBody>
      </p:sp>
      <p:pic>
        <p:nvPicPr>
          <p:cNvPr id="7" name="Picture 6" descr="Table&#10;&#10;Description automatically generated with medium confidence">
            <a:extLst>
              <a:ext uri="{FF2B5EF4-FFF2-40B4-BE49-F238E27FC236}">
                <a16:creationId xmlns:a16="http://schemas.microsoft.com/office/drawing/2014/main" id="{33E1F483-D20A-513C-0944-F00AA496C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404" y="1401411"/>
            <a:ext cx="6968396" cy="538467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0CF32D3-CFAA-744B-DC55-D7DB1711F111}"/>
              </a:ext>
            </a:extLst>
          </p:cNvPr>
          <p:cNvSpPr txBox="1">
            <a:spLocks/>
          </p:cNvSpPr>
          <p:nvPr/>
        </p:nvSpPr>
        <p:spPr>
          <a:xfrm>
            <a:off x="415852" y="1387999"/>
            <a:ext cx="3969552" cy="5174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2023 Rate Study intentionally raised the fixed cost recovery for AG vs Other due to Ag sales Volatility</a:t>
            </a:r>
          </a:p>
          <a:p>
            <a:endParaRPr lang="en-US" sz="2000" dirty="0"/>
          </a:p>
          <a:p>
            <a:r>
              <a:rPr lang="en-US" sz="2000" dirty="0"/>
              <a:t>Monthly Fixed Charge (1.0” M)</a:t>
            </a:r>
          </a:p>
          <a:p>
            <a:pPr lvl="1"/>
            <a:r>
              <a:rPr lang="en-US" sz="1600" dirty="0"/>
              <a:t>SFR - $157.20</a:t>
            </a:r>
          </a:p>
          <a:p>
            <a:pPr lvl="1"/>
            <a:r>
              <a:rPr lang="en-US" sz="1600" dirty="0"/>
              <a:t>AG -   $248.77</a:t>
            </a:r>
          </a:p>
          <a:p>
            <a:endParaRPr lang="en-US" sz="2000" dirty="0"/>
          </a:p>
          <a:p>
            <a:r>
              <a:rPr lang="en-US" sz="2000" dirty="0"/>
              <a:t>Commodity Charge – per HCF</a:t>
            </a:r>
          </a:p>
          <a:p>
            <a:pPr lvl="1"/>
            <a:r>
              <a:rPr lang="en-US" sz="1600" dirty="0"/>
              <a:t>SFR - $6.23</a:t>
            </a:r>
          </a:p>
          <a:p>
            <a:pPr lvl="1"/>
            <a:r>
              <a:rPr lang="en-US" sz="1600" dirty="0"/>
              <a:t>AG -   $5.18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779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Fixed Costs – Before and After Detachment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362378F-2238-0CD0-469C-17D33A1C92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682888"/>
              </p:ext>
            </p:extLst>
          </p:nvPr>
        </p:nvGraphicFramePr>
        <p:xfrm>
          <a:off x="838200" y="1537070"/>
          <a:ext cx="10515601" cy="4948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898C1E4-CA44-A963-A375-A299F672C7A0}"/>
              </a:ext>
            </a:extLst>
          </p:cNvPr>
          <p:cNvSpPr txBox="1"/>
          <p:nvPr/>
        </p:nvSpPr>
        <p:spPr>
          <a:xfrm>
            <a:off x="95250" y="6486032"/>
            <a:ext cx="10982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*Represents full year costs at CY 2024 Imported Water Rates (MWD vs SDCWA) and inclusion of $10M US Bank Debt</a:t>
            </a:r>
          </a:p>
        </p:txBody>
      </p:sp>
    </p:spTree>
    <p:extLst>
      <p:ext uri="{BB962C8B-B14F-4D97-AF65-F5344CB8AC3E}">
        <p14:creationId xmlns:p14="http://schemas.microsoft.com/office/powerpoint/2010/main" val="42844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Variable Costs – Before and After Detachment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98C1E4-CA44-A963-A375-A299F672C7A0}"/>
              </a:ext>
            </a:extLst>
          </p:cNvPr>
          <p:cNvSpPr txBox="1"/>
          <p:nvPr/>
        </p:nvSpPr>
        <p:spPr>
          <a:xfrm>
            <a:off x="95250" y="6486032"/>
            <a:ext cx="780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*Represents full year costs including $500,000 for operating 3 new pump stations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33C2571-AEC1-4947-A25F-9721F86B4A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042628"/>
              </p:ext>
            </p:extLst>
          </p:nvPr>
        </p:nvGraphicFramePr>
        <p:xfrm>
          <a:off x="838200" y="1640680"/>
          <a:ext cx="10515600" cy="4760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264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CE6E-3B9F-C02E-F220-4066B55B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Fixed Cost Recovery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1E55402-A6EC-902A-EDDA-92E7DA1966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3380071"/>
              </p:ext>
            </p:extLst>
          </p:nvPr>
        </p:nvGraphicFramePr>
        <p:xfrm>
          <a:off x="838197" y="1464365"/>
          <a:ext cx="10515600" cy="4926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66C17F8-C476-7C77-5CF4-49A118F5C321}"/>
              </a:ext>
            </a:extLst>
          </p:cNvPr>
          <p:cNvSpPr txBox="1"/>
          <p:nvPr/>
        </p:nvSpPr>
        <p:spPr>
          <a:xfrm>
            <a:off x="0" y="6488668"/>
            <a:ext cx="430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*Based on average of Fy25-Fy29 Water CIP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CA216F-1C49-420A-F395-D667B7A09CE2}"/>
              </a:ext>
            </a:extLst>
          </p:cNvPr>
          <p:cNvCxnSpPr>
            <a:cxnSpLocks/>
          </p:cNvCxnSpPr>
          <p:nvPr/>
        </p:nvCxnSpPr>
        <p:spPr>
          <a:xfrm>
            <a:off x="3200400" y="3498574"/>
            <a:ext cx="7822096" cy="0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13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64FF1E-0078-6C6A-BCFD-927E2C51C047}"/>
              </a:ext>
            </a:extLst>
          </p:cNvPr>
          <p:cNvSpPr txBox="1">
            <a:spLocks/>
          </p:cNvSpPr>
          <p:nvPr/>
        </p:nvSpPr>
        <p:spPr>
          <a:xfrm>
            <a:off x="3357701" y="2653120"/>
            <a:ext cx="5476597" cy="313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/>
              <a:t>Questions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80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5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5803</TotalTime>
  <Words>364</Words>
  <Application>Microsoft Office PowerPoint</Application>
  <PresentationFormat>Widescreen</PresentationFormat>
  <Paragraphs>56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RM Connect</vt:lpstr>
      <vt:lpstr>Office Theme</vt:lpstr>
      <vt:lpstr>Budget and Finance Committee  Review of Fixed Costs and Charges</vt:lpstr>
      <vt:lpstr>Rainbow – Especially High Water Sales Risk</vt:lpstr>
      <vt:lpstr>The Need for Higher Fixed Cost Recovery </vt:lpstr>
      <vt:lpstr>Ag vs Other Rates</vt:lpstr>
      <vt:lpstr>Fixed Costs – Before and After Detachment</vt:lpstr>
      <vt:lpstr>Variable Costs – Before and After Detachment</vt:lpstr>
      <vt:lpstr>Fixed Cost Recovery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Weber</dc:creator>
  <cp:lastModifiedBy>Rick Aragon</cp:lastModifiedBy>
  <cp:revision>69</cp:revision>
  <dcterms:created xsi:type="dcterms:W3CDTF">2023-11-21T00:51:32Z</dcterms:created>
  <dcterms:modified xsi:type="dcterms:W3CDTF">2024-10-09T19:46:57Z</dcterms:modified>
</cp:coreProperties>
</file>