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65" r:id="rId3"/>
    <p:sldId id="267" r:id="rId4"/>
    <p:sldId id="268" r:id="rId5"/>
    <p:sldId id="266" r:id="rId6"/>
    <p:sldId id="269" r:id="rId7"/>
    <p:sldId id="27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E5C"/>
    <a:srgbClr val="0966AF"/>
    <a:srgbClr val="97D8E9"/>
    <a:srgbClr val="F16022"/>
    <a:srgbClr val="FEBF0F"/>
    <a:srgbClr val="4FC6E0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90068"/>
  </p:normalViewPr>
  <p:slideViewPr>
    <p:cSldViewPr snapToGrid="0">
      <p:cViewPr varScale="1">
        <p:scale>
          <a:sx n="115" d="100"/>
          <a:sy n="115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Revenue decrease is due to decreased quantity of sales.</a:t>
            </a:r>
          </a:p>
          <a:p>
            <a:r>
              <a:rPr lang="en-US" dirty="0"/>
              <a:t>RMWD O&amp;M increase is due to updated Meter Counts and District Fixed Rate</a:t>
            </a:r>
          </a:p>
          <a:p>
            <a:r>
              <a:rPr lang="en-US" dirty="0"/>
              <a:t>Purchased Water decrease due to decreased sales and fixed fees decrease due to SDCWA Fees not final at time of budget (we over budgeted)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8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Wholesale Water Efficiency Project increase due to the construction contract coming in much higher than the engineer’s estimate.  Also, a majority of the EFI invoices for the pump stations were paid this FY ($6.34M out of $6.76M).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4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74C1-83AA-724F-8DDD-9268FE845052}" type="datetime1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CC172-E997-0716-F60F-60760498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6305AC6C-7EC7-5145-80FE-2B1CBC0907CB}" type="datetime1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64783D-5B4A-F741-83C6-344A72C7AC47}" type="datetime1">
              <a:rPr lang="en-US" smtClean="0"/>
              <a:t>1/23/24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94922-6C02-2FF5-F2F6-9368B11A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6B88-87BA-2641-8BAF-C8FCD863772D}" type="datetime1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6B1-6AC8-C547-97A4-7242AEDA87E2}" type="datetime1">
              <a:rPr lang="en-US" smtClean="0"/>
              <a:t>1/23/24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05AC6C-7EC7-5145-80FE-2B1CBC0907CB}" type="datetime1">
              <a:rPr lang="en-US" smtClean="0"/>
              <a:pPr/>
              <a:t>1/23/24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4643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2E248986-3079-8847-BFAC-9AC07298F152}" type="datetime1">
              <a:rPr lang="en-US" smtClean="0"/>
              <a:t>1/23/24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9A55-54CE-D7BB-E481-2BEF88E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93D6-0EF0-A14A-9126-265C614F6C27}" type="datetime1">
              <a:rPr lang="en-US" smtClean="0"/>
              <a:t>1/23/24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1FD-0A00-0FAB-3A34-E057B9E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B3E92197-CD4B-B441-864B-5DA04B4D5298}" type="datetime1">
              <a:rPr lang="en-US" smtClean="0"/>
              <a:t>1/23/24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1DC-7CC6-4F45-B2A3-7E71C06D6525}" type="datetime1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CE6FC62D-82D1-F943-B2A0-0CD620E791E5}" type="datetime1">
              <a:rPr lang="en-US" smtClean="0"/>
              <a:t>1/23/24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ngall.com/budget-pn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ngall.com/construction-pn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351" y="1797271"/>
            <a:ext cx="6035566" cy="20325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FY24 Mid-Year Preview</a:t>
            </a:r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Operating Budget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840057" y="2334574"/>
            <a:ext cx="5841124" cy="2883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Key Changes</a:t>
            </a:r>
          </a:p>
          <a:p>
            <a:r>
              <a:rPr lang="en-US" dirty="0"/>
              <a:t>Sales: 12,700 AF -&gt; 10,500 AF</a:t>
            </a:r>
          </a:p>
          <a:p>
            <a:r>
              <a:rPr lang="en-US" dirty="0"/>
              <a:t>Operating Revenue: $(1,597,152)</a:t>
            </a:r>
          </a:p>
          <a:p>
            <a:r>
              <a:rPr lang="en-US" dirty="0"/>
              <a:t>Purchased Water: $(2,889,113)</a:t>
            </a:r>
          </a:p>
          <a:p>
            <a:r>
              <a:rPr lang="en-US" dirty="0"/>
              <a:t>Operating Expenses: $(323,953)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CA7E77B-DF85-17CA-913E-AD184A2FF3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877451" y="1974374"/>
            <a:ext cx="3354656" cy="335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0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Operating Budget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93C56D-57BA-2580-DCB7-4CFBFAC2E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961" y="1396130"/>
            <a:ext cx="8366077" cy="523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3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Operating Budget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D6B139-B888-976C-7D0E-850534744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433" y="1486753"/>
            <a:ext cx="9185133" cy="501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3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Capital Budget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840056" y="2334574"/>
            <a:ext cx="6707156" cy="245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Key Changes</a:t>
            </a:r>
          </a:p>
          <a:p>
            <a:r>
              <a:rPr lang="en-US" dirty="0"/>
              <a:t>Water Capital Increase: $741,281</a:t>
            </a:r>
          </a:p>
          <a:p>
            <a:r>
              <a:rPr lang="en-US" dirty="0"/>
              <a:t>Wholesale Water Efficiency: $3,577,891</a:t>
            </a:r>
          </a:p>
          <a:p>
            <a:r>
              <a:rPr lang="en-US" dirty="0"/>
              <a:t>Wastewater: $3,680,787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crane in a brick wall&#10;&#10;Description automatically generated">
            <a:extLst>
              <a:ext uri="{FF2B5EF4-FFF2-40B4-BE49-F238E27FC236}">
                <a16:creationId xmlns:a16="http://schemas.microsoft.com/office/drawing/2014/main" id="{150A6973-4318-4440-4C33-DB34E9D3F9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496529" y="2921004"/>
            <a:ext cx="3450988" cy="345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3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Capital Budget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846328-DCA6-3321-D454-DA74A531A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086" y="1490320"/>
            <a:ext cx="9747828" cy="458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3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Summary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64FF1E-0078-6C6A-BCFD-927E2C51C047}"/>
              </a:ext>
            </a:extLst>
          </p:cNvPr>
          <p:cNvSpPr txBox="1">
            <a:spLocks/>
          </p:cNvSpPr>
          <p:nvPr/>
        </p:nvSpPr>
        <p:spPr>
          <a:xfrm>
            <a:off x="683938" y="1732408"/>
            <a:ext cx="5616501" cy="39547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/>
              <a:t>Water</a:t>
            </a:r>
          </a:p>
          <a:p>
            <a:r>
              <a:rPr lang="en-US" dirty="0"/>
              <a:t>Operating Water: </a:t>
            </a:r>
          </a:p>
          <a:p>
            <a:pPr lvl="1"/>
            <a:r>
              <a:rPr lang="en-US" dirty="0"/>
              <a:t>Decrease in Revenue $(1,597,152)</a:t>
            </a:r>
          </a:p>
          <a:p>
            <a:pPr lvl="1"/>
            <a:r>
              <a:rPr lang="en-US" dirty="0"/>
              <a:t>Decrease in Expenses $(3,213,066)</a:t>
            </a:r>
          </a:p>
          <a:p>
            <a:pPr lvl="1"/>
            <a:r>
              <a:rPr lang="en-US" dirty="0"/>
              <a:t>Net: $(1,615,914)</a:t>
            </a:r>
          </a:p>
          <a:p>
            <a:r>
              <a:rPr lang="en-US" dirty="0"/>
              <a:t>Water Capital: </a:t>
            </a:r>
          </a:p>
          <a:p>
            <a:pPr lvl="1"/>
            <a:r>
              <a:rPr lang="en-US" dirty="0"/>
              <a:t>Increase in Expenses by $4,319,172</a:t>
            </a:r>
          </a:p>
          <a:p>
            <a:r>
              <a:rPr lang="en-US" dirty="0"/>
              <a:t>Overall Water Net:</a:t>
            </a:r>
          </a:p>
          <a:p>
            <a:pPr lvl="1"/>
            <a:r>
              <a:rPr lang="en-US" dirty="0"/>
              <a:t>$2,703,258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BBEB90A-4487-D631-708E-5A64E11FC77E}"/>
              </a:ext>
            </a:extLst>
          </p:cNvPr>
          <p:cNvSpPr txBox="1">
            <a:spLocks/>
          </p:cNvSpPr>
          <p:nvPr/>
        </p:nvSpPr>
        <p:spPr>
          <a:xfrm>
            <a:off x="6646127" y="2334574"/>
            <a:ext cx="5066374" cy="2081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/>
              <a:t>Wastewater</a:t>
            </a:r>
          </a:p>
          <a:p>
            <a:r>
              <a:rPr lang="en-US" dirty="0"/>
              <a:t>Wastewater Capital: </a:t>
            </a:r>
          </a:p>
          <a:p>
            <a:pPr lvl="1"/>
            <a:r>
              <a:rPr lang="en-US" dirty="0"/>
              <a:t>Increase in Expenses by $3,680,787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62E5-0849-6A5E-9B3F-F18BCA48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8655"/>
            <a:ext cx="10515600" cy="60789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202</Words>
  <Application>Microsoft Macintosh PowerPoint</Application>
  <PresentationFormat>Widescreen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RM Connect</vt:lpstr>
      <vt:lpstr>Office Theme</vt:lpstr>
      <vt:lpstr>FY24 Mid-Year Preview</vt:lpstr>
      <vt:lpstr>Operating Budget</vt:lpstr>
      <vt:lpstr>Operating Budget</vt:lpstr>
      <vt:lpstr>Operating Budget</vt:lpstr>
      <vt:lpstr>Capital Budget</vt:lpstr>
      <vt:lpstr>Capital Budget</vt:lpstr>
      <vt:lpstr>Summary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Ahmed Khattab</cp:lastModifiedBy>
  <cp:revision>24</cp:revision>
  <dcterms:created xsi:type="dcterms:W3CDTF">2023-11-21T00:51:32Z</dcterms:created>
  <dcterms:modified xsi:type="dcterms:W3CDTF">2024-01-23T22:31:42Z</dcterms:modified>
</cp:coreProperties>
</file>