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2" r:id="rId2"/>
    <p:sldId id="602" r:id="rId3"/>
    <p:sldId id="604" r:id="rId4"/>
    <p:sldId id="598" r:id="rId5"/>
    <p:sldId id="597" r:id="rId6"/>
    <p:sldId id="599" r:id="rId7"/>
    <p:sldId id="592" r:id="rId8"/>
    <p:sldId id="600" r:id="rId9"/>
    <p:sldId id="560" r:id="rId10"/>
    <p:sldId id="564" r:id="rId11"/>
    <p:sldId id="567" r:id="rId12"/>
    <p:sldId id="591" r:id="rId13"/>
    <p:sldId id="608" r:id="rId14"/>
    <p:sldId id="569" r:id="rId15"/>
    <p:sldId id="572" r:id="rId16"/>
    <p:sldId id="596" r:id="rId17"/>
    <p:sldId id="601" r:id="rId18"/>
    <p:sldId id="566" r:id="rId19"/>
    <p:sldId id="589" r:id="rId20"/>
    <p:sldId id="578" r:id="rId21"/>
    <p:sldId id="605" r:id="rId22"/>
    <p:sldId id="529" r:id="rId23"/>
    <p:sldId id="579" r:id="rId24"/>
    <p:sldId id="581" r:id="rId25"/>
    <p:sldId id="583" r:id="rId26"/>
    <p:sldId id="585" r:id="rId27"/>
    <p:sldId id="587" r:id="rId28"/>
    <p:sldId id="593" r:id="rId29"/>
    <p:sldId id="607" r:id="rId30"/>
    <p:sldId id="594" r:id="rId31"/>
    <p:sldId id="609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Largent" initials="TL" lastIdx="3" clrIdx="0">
    <p:extLst>
      <p:ext uri="{19B8F6BF-5375-455C-9EA6-DF929625EA0E}">
        <p15:presenceInfo xmlns:p15="http://schemas.microsoft.com/office/powerpoint/2012/main" userId="S::tlargent@rainbowmwd.com::3233cc92-e194-446d-9077-8df9070cd4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5923" autoAdjust="0"/>
  </p:normalViewPr>
  <p:slideViewPr>
    <p:cSldViewPr snapToGrid="0">
      <p:cViewPr varScale="1">
        <p:scale>
          <a:sx n="82" d="100"/>
          <a:sy n="82" d="100"/>
        </p:scale>
        <p:origin x="638" y="58"/>
      </p:cViewPr>
      <p:guideLst/>
    </p:cSldViewPr>
  </p:slideViewPr>
  <p:outlineViewPr>
    <p:cViewPr>
      <p:scale>
        <a:sx n="33" d="100"/>
        <a:sy n="33" d="100"/>
      </p:scale>
      <p:origin x="0" y="-104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4EE5F1-D542-4626-9D4C-8F2C9C4DFE0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ABA42E-C90A-4106-9748-BAD1A7DA0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0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8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5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each column here, explaining each row and how it feeds into the next year….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A42E-C90A-4106-9748-BAD1A7DA02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loved this slide, add to prop 218 notice</a:t>
            </a:r>
          </a:p>
        </p:txBody>
      </p:sp>
    </p:spTree>
    <p:extLst>
      <p:ext uri="{BB962C8B-B14F-4D97-AF65-F5344CB8AC3E}">
        <p14:creationId xmlns:p14="http://schemas.microsoft.com/office/powerpoint/2010/main" val="711142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customer bill would go up $20 per month for a ¾” 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A42E-C90A-4106-9748-BAD1A7DA02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customer bill would go up $18 per month for a ¾” meter.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A42E-C90A-4106-9748-BAD1A7DA02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21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customer bill would go up $16 per month for a ¾” meter.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A42E-C90A-4106-9748-BAD1A7DA02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5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A42E-C90A-4106-9748-BAD1A7DA02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97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4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this is worst case scenario with rates as it assumes we receive $0 in Developer fees for 5 years…</a:t>
            </a:r>
          </a:p>
        </p:txBody>
      </p:sp>
    </p:spTree>
    <p:extLst>
      <p:ext uri="{BB962C8B-B14F-4D97-AF65-F5344CB8AC3E}">
        <p14:creationId xmlns:p14="http://schemas.microsoft.com/office/powerpoint/2010/main" val="122422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each column here, explaining each row and how it feeds into the next year….Board asked about the rates available. I told them that I didn’t have a rate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A42E-C90A-4106-9748-BAD1A7DA02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1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EDU’s gained here (call out) (FY 2023 to-date)</a:t>
            </a:r>
          </a:p>
        </p:txBody>
      </p:sp>
    </p:spTree>
    <p:extLst>
      <p:ext uri="{BB962C8B-B14F-4D97-AF65-F5344CB8AC3E}">
        <p14:creationId xmlns:p14="http://schemas.microsoft.com/office/powerpoint/2010/main" val="4058061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practices would be to be at the Ideal Target in case of inflation spike, emergency, and unknown events happening </a:t>
            </a:r>
            <a:r>
              <a:rPr lang="en-US" dirty="0" err="1"/>
              <a:t>simutaniously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83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62D9-72C5-4C3A-B19A-48925C3C6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3DCE8-6D94-4D3D-A3D9-4FF2E23D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6041E-BFAD-481F-80D5-9250A593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E754A-462C-4155-A6EB-0F60F17B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1101D-1BC2-40B7-B2FC-354A54C8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4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6456-1C8E-4BBA-9FDD-FC6F4DE0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6EB31-F24B-4221-AB0E-0C344670B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1AE6-0848-40A3-AABD-DA7AC14A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F929-3AE8-4C0B-809D-433A27BD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FDFC6-C0B4-453D-90AC-80E12DCF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2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5E9B2-78E6-4F75-BE15-59EFD48B2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7E94-7DB0-450C-A2E5-510E9D4A3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3D7E-DD7F-42F9-946D-A3AFAD23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5536-ABF4-4EBD-853D-9FAFF5AE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11E46-B8DC-44A8-897C-76A5A4D8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F3715C-6C69-459A-9F8C-BF16A63D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1" y="6390283"/>
            <a:ext cx="55626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E968FE-3B63-40C5-BF75-80AFB21F3B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8AF7D-39E7-47F1-B284-2DFA832BE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71563"/>
            <a:ext cx="10515600" cy="388937"/>
          </a:xfrm>
        </p:spPr>
        <p:txBody>
          <a:bodyPr/>
          <a:lstStyle>
            <a:lvl1pPr marL="0" indent="0">
              <a:buNone/>
              <a:defRPr b="1">
                <a:solidFill>
                  <a:srgbClr val="6032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2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A5D7-0970-4F5A-A760-87AF31E2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25FC-01FD-42D2-AEE5-824069107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3579-DEED-43A4-90C0-1202D0BE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9FA2B-B333-4C23-BA19-3103D00B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8A8A0-34B9-4043-836C-C8F5B856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7BCC-73B8-4CFC-8985-994BC03F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ACD3B-40BF-42AA-B6A9-1544B11E0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A66C0-094A-4323-BC83-51DD51DF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50C27-0ED8-4506-A58E-B7C35C9A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35811-0582-4A56-9F6F-C65C4C63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5798-FC36-4902-A24B-1452948E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4DD5-9AC8-4282-B7B5-5E48974D2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88D72-5679-4A4E-A1A8-19C72F206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B3493-A270-4883-AD1B-48B4B41C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57F47-02CB-4931-8697-5230D059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4F955-7360-4734-9F3B-89703FD5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AA6C-DF99-40BA-858E-A80F91C2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6CB84-6C45-4205-B339-F48ACF9C9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5C3F9-933A-44DB-AF40-7EAD2B460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8ED54-F472-4730-A81A-57DEF648D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68DE6-4B0D-4D33-BC6D-5FB41DE64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DB303-6267-4F09-89CB-C7955ADA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BE930-2227-485F-8060-88DC966E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8D75B-AEB8-40FB-8819-4A8BE13A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0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5ADB-95BF-43C0-8F6E-E6CF9E58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D0A07-76C6-4391-AB0C-9CCC41F3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342BE-17B4-4D2D-A640-3FFC7EE2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ABCB5-DEB3-4EF3-822D-ADF66552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4BB87-524F-4695-BCFD-20186BD4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5BE16-A312-4C2D-95D7-379943AF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5F48A-315A-4DCA-B07A-5B2EE6DF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E45E-FA19-450B-8F66-27E60E42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A9A4-477A-4D4A-A3B2-54F83D6E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ADE76-34D9-4A38-9859-6C26AF420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52AE5-C363-4DCF-99B3-E23D5C02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AE73F-5B68-4328-84FC-35324976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F1F47-FA58-4A8F-9B04-319562C3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C6C-2055-43F8-853A-D14078A0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0731F-9E24-4FB5-867F-033096A56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8C0CD-A4E2-4528-B39D-72C942449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00175-3BA7-4813-B52F-DDBBE814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E7A8D-C1E2-4ABA-8863-192FED07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0CC92-8C26-4E84-9689-015F8849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71187-F9A1-46C6-A79A-776F529B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26BF1-071E-4413-A285-5E8AF0BE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A823-4315-4114-941F-5F2636046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AAE05-FF9C-4551-92DC-3D74ABF3DFD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3BE6-AC93-4428-85EF-116F47546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DBE1B-BC49-4A6B-8AAF-D4151A677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70ACC-C606-4276-9127-269485A8F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nbowmw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BDFF9E-8157-4562-9C08-E3341FAAACB5}"/>
              </a:ext>
            </a:extLst>
          </p:cNvPr>
          <p:cNvSpPr/>
          <p:nvPr/>
        </p:nvSpPr>
        <p:spPr>
          <a:xfrm>
            <a:off x="1315738" y="1286934"/>
            <a:ext cx="9560525" cy="296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3232">
              <a:spcAft>
                <a:spcPts val="600"/>
              </a:spcAft>
            </a:pPr>
            <a:r>
              <a:rPr lang="en-US" sz="3432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PROPOSED ADJUSTMENTS OF WATER AND WASTEWATER RATES</a:t>
            </a:r>
          </a:p>
          <a:p>
            <a:pPr algn="ctr" defTabSz="713232">
              <a:spcAft>
                <a:spcPts val="600"/>
              </a:spcAft>
            </a:pPr>
            <a:r>
              <a:rPr lang="en-US" sz="3432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Hearing for June 27, 2023</a:t>
            </a:r>
          </a:p>
          <a:p>
            <a:pPr algn="ctr" defTabSz="713232">
              <a:spcAft>
                <a:spcPts val="600"/>
              </a:spcAft>
            </a:pPr>
            <a:endParaRPr lang="en-US" sz="3432" b="1" kern="12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defTabSz="713232">
              <a:spcAft>
                <a:spcPts val="600"/>
              </a:spcAft>
            </a:pPr>
            <a:r>
              <a:rPr lang="en-US" sz="3432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Open Rate Hearing April 25, 2023</a:t>
            </a:r>
            <a:endParaRPr lang="en-US" sz="4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DBD95-A5D3-4778-8368-FFCF32FE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92" y="4676552"/>
            <a:ext cx="3347201" cy="9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6115-6ADA-CC9E-82C5-473CB0D8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Rate Comparison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CCB71-D2DC-200C-A2D9-6BD23D840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Wastewater Monthly Bill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0723F-AA8C-3628-BB55-B588C51DA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1576" y="1460500"/>
            <a:ext cx="8806443" cy="5115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B9A372-3FE4-6961-6C4C-F67F89B0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70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A2A2-8732-4504-A40C-2F0B8920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b="1" dirty="0"/>
              <a:t>Water</a:t>
            </a:r>
            <a:r>
              <a:rPr lang="en-US" dirty="0"/>
              <a:t> Financial 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BA0FB-EBE0-4130-945E-B8DE67923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 Rates-Cash Flow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6DA95-99F6-4AB0-A08A-931D77214E42}"/>
              </a:ext>
            </a:extLst>
          </p:cNvPr>
          <p:cNvSpPr txBox="1"/>
          <p:nvPr/>
        </p:nvSpPr>
        <p:spPr>
          <a:xfrm>
            <a:off x="9057710" y="2321004"/>
            <a:ext cx="2769741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Net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 flow through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CA55B-CDAF-8E6B-4B02-0DA60AEB5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7014" y="1502599"/>
            <a:ext cx="8259215" cy="454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D0268-C07E-24BC-F7AB-FB9C7AFB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4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227E9-A619-4FA6-AE64-755010D3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00" y="0"/>
            <a:ext cx="88713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0DF71-FD26-B55D-4351-3655DD506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36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E7D5E0-3852-36BD-A105-82AE7C076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1039" y="1561833"/>
            <a:ext cx="8259215" cy="4541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0A2A2-8732-4504-A40C-2F0B8920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b="1" dirty="0"/>
              <a:t>Water</a:t>
            </a:r>
            <a:r>
              <a:rPr lang="en-US" dirty="0"/>
              <a:t> Financial 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BA0FB-EBE0-4130-945E-B8DE67923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 Rates-Reserve Balances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B0F0E-583F-36ED-89FB-16787FF21B86}"/>
              </a:ext>
            </a:extLst>
          </p:cNvPr>
          <p:cNvSpPr txBox="1"/>
          <p:nvPr/>
        </p:nvSpPr>
        <p:spPr>
          <a:xfrm>
            <a:off x="9176803" y="2211784"/>
            <a:ext cx="2769741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Wholesale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Efficiency Projects, $9.7M funded through loan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6DA95-99F6-4AB0-A08A-931D77214E42}"/>
              </a:ext>
            </a:extLst>
          </p:cNvPr>
          <p:cNvSpPr txBox="1"/>
          <p:nvPr/>
        </p:nvSpPr>
        <p:spPr>
          <a:xfrm>
            <a:off x="9347365" y="2027117"/>
            <a:ext cx="276974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 panose="020F0502020204030204"/>
              </a:rPr>
              <a:t>Current Rates do not provide enough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for capital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F9779-8CC3-ADF4-8CF9-947FBB23D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3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ACCA-F30C-48D2-84F3-59AAA726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Financial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C28B-412F-474B-9076-BEE7D106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7501"/>
            <a:ext cx="10898171" cy="458715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87E33-983D-41C3-9D7B-5649A5BFA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71563"/>
            <a:ext cx="5937504" cy="3889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Water Reserves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FEB9B0-FFA3-A25B-78D7-D3F5B1189DD5}"/>
              </a:ext>
            </a:extLst>
          </p:cNvPr>
          <p:cNvGraphicFramePr>
            <a:graphicFrameLocks noGrp="1"/>
          </p:cNvGraphicFramePr>
          <p:nvPr/>
        </p:nvGraphicFramePr>
        <p:xfrm>
          <a:off x="1000025" y="1772378"/>
          <a:ext cx="8917582" cy="35774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82542">
                  <a:extLst>
                    <a:ext uri="{9D8B030D-6E8A-4147-A177-3AD203B41FA5}">
                      <a16:colId xmlns:a16="http://schemas.microsoft.com/office/drawing/2014/main" val="3486966667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13090221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779225880"/>
                    </a:ext>
                  </a:extLst>
                </a:gridCol>
              </a:tblGrid>
              <a:tr h="560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Water Reserves</a:t>
                      </a:r>
                    </a:p>
                  </a:txBody>
                  <a:tcPr marL="0" marR="0" marT="0" marB="0" anchor="ctr">
                    <a:solidFill>
                      <a:srgbClr val="492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Minimum</a:t>
                      </a:r>
                      <a:endParaRPr lang="en-US" sz="1200" u="none" strike="noStrike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492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Ideal Target</a:t>
                      </a:r>
                      <a:endParaRPr lang="en-US" sz="1200" u="none" strike="noStrike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492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34435"/>
                  </a:ext>
                </a:extLst>
              </a:tr>
              <a:tr h="60337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Operating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days of O&amp;M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days of O&amp;M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328795"/>
                  </a:ext>
                </a:extLst>
              </a:tr>
              <a:tr h="60337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Water Capital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Year of 5-Year Average CIP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 Years of 5-Year Average CIP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864599"/>
                  </a:ext>
                </a:extLst>
              </a:tr>
              <a:tr h="60337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Rate Stabilization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 of Rate Revenues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 of Rate Revenues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437519"/>
                  </a:ext>
                </a:extLst>
              </a:tr>
              <a:tr h="60337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New Water Resource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No Minimum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No 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556391"/>
                  </a:ext>
                </a:extLst>
              </a:tr>
              <a:tr h="60337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Liability Self-Insurance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$100k </a:t>
                      </a:r>
                      <a:r>
                        <a:rPr lang="en-US" sz="1600" i="1" dirty="0"/>
                        <a:t>(Fixed Amount)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/>
                        <a:t>$100k </a:t>
                      </a:r>
                      <a:r>
                        <a:rPr lang="en-US" sz="1600" i="1" dirty="0"/>
                        <a:t>(Fixed Amount)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0413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294CEF-A637-2662-E640-B6833D7C37D9}"/>
              </a:ext>
            </a:extLst>
          </p:cNvPr>
          <p:cNvGraphicFramePr>
            <a:graphicFrameLocks noGrp="1"/>
          </p:cNvGraphicFramePr>
          <p:nvPr/>
        </p:nvGraphicFramePr>
        <p:xfrm>
          <a:off x="1000026" y="5496350"/>
          <a:ext cx="8917582" cy="53177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81324">
                  <a:extLst>
                    <a:ext uri="{9D8B030D-6E8A-4147-A177-3AD203B41FA5}">
                      <a16:colId xmlns:a16="http://schemas.microsoft.com/office/drawing/2014/main" val="1714842289"/>
                    </a:ext>
                  </a:extLst>
                </a:gridCol>
                <a:gridCol w="3553123">
                  <a:extLst>
                    <a:ext uri="{9D8B030D-6E8A-4147-A177-3AD203B41FA5}">
                      <a16:colId xmlns:a16="http://schemas.microsoft.com/office/drawing/2014/main" val="1065651243"/>
                    </a:ext>
                  </a:extLst>
                </a:gridCol>
                <a:gridCol w="2783135">
                  <a:extLst>
                    <a:ext uri="{9D8B030D-6E8A-4147-A177-3AD203B41FA5}">
                      <a16:colId xmlns:a16="http://schemas.microsoft.com/office/drawing/2014/main" val="1227807286"/>
                    </a:ext>
                  </a:extLst>
                </a:gridCol>
              </a:tblGrid>
              <a:tr h="531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2024 Requirement ($)</a:t>
                      </a:r>
                    </a:p>
                  </a:txBody>
                  <a:tcPr marL="228600" marR="0" marT="0" marB="0" anchor="ctr">
                    <a:solidFill>
                      <a:srgbClr val="E7D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$17.2M</a:t>
                      </a:r>
                    </a:p>
                  </a:txBody>
                  <a:tcPr anchor="ctr">
                    <a:solidFill>
                      <a:srgbClr val="E7D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$30.8M</a:t>
                      </a:r>
                    </a:p>
                  </a:txBody>
                  <a:tcPr anchor="ctr">
                    <a:solidFill>
                      <a:srgbClr val="E7D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0908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DFF8A0-802B-3399-643D-A80C2922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8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E7D5E0-3852-36BD-A105-82AE7C076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59799" y="1946103"/>
            <a:ext cx="7233817" cy="387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0A2A2-8732-4504-A40C-2F0B8920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Financial 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BA0FB-EBE0-4130-945E-B8DE67923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Proposed Water Financial Plan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45E217-8825-29A7-3C06-3CB251BDB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4" y="1894185"/>
            <a:ext cx="4379494" cy="4054228"/>
          </a:xfrm>
        </p:spPr>
        <p:txBody>
          <a:bodyPr>
            <a:normAutofit/>
          </a:bodyPr>
          <a:lstStyle/>
          <a:p>
            <a:r>
              <a:rPr lang="en-US" sz="2400" dirty="0"/>
              <a:t>FY2024-FY2028 Revenue adjustments of 8-9% each year</a:t>
            </a:r>
          </a:p>
          <a:p>
            <a:pPr lvl="1"/>
            <a:r>
              <a:rPr lang="en-US" dirty="0"/>
              <a:t>Net positive cash flow each year</a:t>
            </a:r>
          </a:p>
          <a:p>
            <a:pPr lvl="1"/>
            <a:r>
              <a:rPr lang="en-US" dirty="0"/>
              <a:t>Sufficiently fund capital needs</a:t>
            </a:r>
          </a:p>
          <a:p>
            <a:pPr lvl="1"/>
            <a:r>
              <a:rPr lang="en-US" dirty="0"/>
              <a:t>Re-establishes healthy reserves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B25DB-9804-C8ED-7776-307A8946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9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2A7FF-A4D5-64C8-81FD-921F6A4748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323" y="157163"/>
            <a:ext cx="10515600" cy="388937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Water Capital Projects: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2E249-9E46-856B-8B22-48D3603E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55" y="78581"/>
            <a:ext cx="8104036" cy="670083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CFB7EF-CF7C-9AC8-B1DB-FA48172F6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375" y="1738265"/>
            <a:ext cx="2807480" cy="2154725"/>
          </a:xfrm>
        </p:spPr>
        <p:txBody>
          <a:bodyPr>
            <a:normAutofit/>
          </a:bodyPr>
          <a:lstStyle/>
          <a:p>
            <a:r>
              <a:rPr lang="en-US" sz="2400" dirty="0"/>
              <a:t>Rice Canyon Transmission Line  has extended into FY 24 with an additional budget request of $1.5M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BA303-F21B-C67E-F4EA-3368481C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0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2A7FF-A4D5-64C8-81FD-921F6A4748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071" y="683584"/>
            <a:ext cx="10515600" cy="388937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Water Projection: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E509A-6D42-9B87-4B59-9BF31A99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7" y="1206280"/>
            <a:ext cx="10809790" cy="4580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16114-6344-2D95-192E-C7268131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96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D5EA-D603-4C86-B518-111D4CA6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68FE-3B63-40C5-BF75-80AFB21F3B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FA9B0-584D-F5AC-C1B4-D0B0ACA98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20" y="437723"/>
            <a:ext cx="10034338" cy="63176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EB3F64-FB9B-BC1F-9578-97E203B5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1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C28B-412F-474B-9076-BEE7D106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16" y="6091264"/>
            <a:ext cx="9437168" cy="664144"/>
          </a:xfrm>
        </p:spPr>
        <p:txBody>
          <a:bodyPr>
            <a:normAutofit/>
          </a:bodyPr>
          <a:lstStyle/>
          <a:p>
            <a:r>
              <a:rPr lang="en-US" sz="2000" dirty="0"/>
              <a:t>Greatly impacted by weather and changes in usage</a:t>
            </a:r>
          </a:p>
          <a:p>
            <a:pPr lvl="1"/>
            <a:r>
              <a:rPr lang="en-US" sz="1600" dirty="0"/>
              <a:t>~63-67% of water usage is generated by 24% of customers (Agriculture)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D5EA-D603-4C86-B518-111D4CA6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68FE-3B63-40C5-BF75-80AFB21F3B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56C4C-609B-5153-4B93-8E2ABF09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98" y="162797"/>
            <a:ext cx="9146218" cy="57219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AD2505-CD43-B9D9-AC68-B46D9362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C28B-412F-474B-9076-BEE7D106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418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The District hired an independent third-party, IB Consulting, to conduct a rate study for RMWD. Study focused on full cost of service recovery for water and wastewater services through rates. </a:t>
            </a:r>
          </a:p>
          <a:p>
            <a:pPr marL="0" lvl="0" indent="0">
              <a:buNone/>
            </a:pPr>
            <a:r>
              <a:rPr lang="en-US" dirty="0"/>
              <a:t>A new rate study was needed due to…</a:t>
            </a:r>
          </a:p>
          <a:p>
            <a:r>
              <a:rPr lang="en-US" sz="2400" dirty="0"/>
              <a:t>Inflation resurgence and supply chain challenges significantly adding to the cost of capital projects</a:t>
            </a:r>
          </a:p>
          <a:p>
            <a:pPr lvl="0"/>
            <a:r>
              <a:rPr lang="en-US" sz="2400" dirty="0"/>
              <a:t>Necessary investments in aging pipes, pumps, treatment facilities and other infrastructure</a:t>
            </a:r>
          </a:p>
          <a:p>
            <a:pPr lvl="0"/>
            <a:r>
              <a:rPr lang="en-US" sz="2400" dirty="0"/>
              <a:t>Operating and energy cost escalations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b="1" dirty="0"/>
              <a:t>Commitment to Transparency: </a:t>
            </a:r>
            <a:r>
              <a:rPr lang="en-US" dirty="0"/>
              <a:t>RMWD’s full Cost of Service Study will be available on the District’s website </a:t>
            </a:r>
            <a:r>
              <a:rPr lang="en-US" u="sng" dirty="0">
                <a:hlinkClick r:id="rId3"/>
              </a:rPr>
              <a:t>www.rainbowmwd.com</a:t>
            </a:r>
            <a:endParaRPr lang="en-US" u="sng" dirty="0"/>
          </a:p>
          <a:p>
            <a:pPr marL="0" lvl="0" indent="0">
              <a:buNone/>
            </a:pPr>
            <a:endParaRPr lang="en-US" u="sng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87E33-983D-41C3-9D7B-5649A5BFA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28662"/>
            <a:ext cx="8296836" cy="85883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COST OF SERVICE RATE STUDY NEEDED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D6EF2-E507-AE6A-F161-1FCD14A3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11" y="6005636"/>
            <a:ext cx="2858089" cy="8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73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FD1D-40FF-6571-73CB-97F3B34E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RATE DESIGN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32F6-0EC5-8F30-8C26-5D4C00002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significant portion of the District’s costs are fixed. </a:t>
            </a:r>
          </a:p>
          <a:p>
            <a:pPr lvl="1"/>
            <a:r>
              <a:rPr lang="en-US" dirty="0"/>
              <a:t>It is difficult to recover all fixed costs on a fixed charge </a:t>
            </a:r>
          </a:p>
          <a:p>
            <a:pPr lvl="1"/>
            <a:r>
              <a:rPr lang="en-US" dirty="0"/>
              <a:t>Study will recalibrate the revenue recovery between fixed and variable </a:t>
            </a:r>
          </a:p>
          <a:p>
            <a:pPr lvl="1"/>
            <a:r>
              <a:rPr lang="en-US" dirty="0"/>
              <a:t>Fixed cost recovery is trending upwards to 40% or more at other districts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Decreasing demands will increase fixed cost recovery </a:t>
            </a:r>
          </a:p>
          <a:p>
            <a:pPr lvl="1"/>
            <a:r>
              <a:rPr lang="en-US" dirty="0"/>
              <a:t>The more the district delays increasing fixed cost recovery, the sooner it will happen naturally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B6524-3EF9-EF7B-CC9F-A64FA713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68FE-3B63-40C5-BF75-80AFB21F3B0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EA3F6-11AA-2AB6-985C-0BB112268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72F76-2492-9106-10C4-C91B6188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319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FD1D-40FF-6571-73CB-97F3B34E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STUDY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32F6-0EC5-8F30-8C26-5D4C00002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Comprehensive Cost of Services study determined: </a:t>
            </a:r>
          </a:p>
          <a:p>
            <a:pPr lvl="0"/>
            <a:r>
              <a:rPr lang="en-US" b="1" dirty="0"/>
              <a:t>Current Rates would provide inadequate revenues to operate, maintain, and replace system assets to meet current and long-term needs of the RMWD. </a:t>
            </a:r>
          </a:p>
          <a:p>
            <a:pPr lvl="0"/>
            <a:r>
              <a:rPr lang="en-US" dirty="0"/>
              <a:t>Revenue requirement increases of 8% over the 5-year study period are needed to meet the District’s future financial obligations to ensure safe and reliable water supplies are available 24 hours a day – 365 days per year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B6524-3EF9-EF7B-CC9F-A64FA713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68FE-3B63-40C5-BF75-80AFB21F3B0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A38B2-5F6A-D2B7-DA38-BFDBC184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723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14" y="1118069"/>
            <a:ext cx="11405993" cy="1271604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Options 1-5: Revenue Adjustment Projections</a:t>
            </a: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D30EE-DA1D-7E93-9F1E-8E749BBB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2F2BC-7594-2B61-8FF7-DDD36A8D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14" y="1928260"/>
            <a:ext cx="11598620" cy="25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16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17E4-5E4A-8EE6-42EB-AAF9878A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48" y="156409"/>
            <a:ext cx="3052541" cy="4605713"/>
          </a:xfrm>
        </p:spPr>
        <p:txBody>
          <a:bodyPr>
            <a:normAutofit/>
          </a:bodyPr>
          <a:lstStyle/>
          <a:p>
            <a:r>
              <a:rPr lang="en-US" sz="1800" dirty="0"/>
              <a:t>Scenario 1: </a:t>
            </a:r>
            <a:br>
              <a:rPr lang="en-US" sz="1800" dirty="0"/>
            </a:br>
            <a:r>
              <a:rPr lang="en-US" sz="2000" b="1" dirty="0"/>
              <a:t>Fixed Cost Recovery = 42.2%;</a:t>
            </a:r>
            <a:br>
              <a:rPr lang="en-US" sz="2000" b="1" dirty="0"/>
            </a:br>
            <a:r>
              <a:rPr lang="en-US" sz="2000" b="1" dirty="0"/>
              <a:t>9% Revenue Adjustments </a:t>
            </a:r>
            <a:br>
              <a:rPr lang="en-US" sz="2000" b="1" dirty="0"/>
            </a:br>
            <a:r>
              <a:rPr lang="en-US" sz="2000" b="1" dirty="0"/>
              <a:t>Sales 12,738 AF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1800" b="1" i="1" dirty="0"/>
              <a:t>Advantages: </a:t>
            </a:r>
            <a:br>
              <a:rPr lang="en-US" sz="1800" b="1" i="1" dirty="0"/>
            </a:br>
            <a:r>
              <a:rPr lang="en-US" sz="1800" b="1" i="1" dirty="0"/>
              <a:t>More stable revenue recovery</a:t>
            </a:r>
            <a:br>
              <a:rPr lang="en-US" sz="1800" b="1" i="1" dirty="0"/>
            </a:br>
            <a:r>
              <a:rPr lang="en-US" sz="1800" b="1" i="1" dirty="0"/>
              <a:t>Less impactful on Agriculture</a:t>
            </a:r>
            <a:br>
              <a:rPr lang="en-US" sz="1800" b="1" i="1" dirty="0"/>
            </a:br>
            <a:r>
              <a:rPr lang="en-US" sz="1800" b="1" i="1" dirty="0"/>
              <a:t>Delays risk of Scenario 4 and 5</a:t>
            </a:r>
            <a:br>
              <a:rPr lang="en-US" sz="1800" b="1" i="1" dirty="0"/>
            </a:br>
            <a:br>
              <a:rPr lang="en-US" sz="1800" b="1" i="1" dirty="0"/>
            </a:br>
            <a:br>
              <a:rPr lang="en-US" sz="1800" b="1" i="1" dirty="0"/>
            </a:br>
            <a:r>
              <a:rPr lang="en-US" sz="1800" b="1" i="1" dirty="0"/>
              <a:t>Disadvantages:</a:t>
            </a:r>
            <a:br>
              <a:rPr lang="en-US" sz="1800" b="1" i="1" dirty="0"/>
            </a:br>
            <a:r>
              <a:rPr lang="en-US" sz="1800" b="1" i="1" dirty="0"/>
              <a:t>More impactful on Residential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64BF9-F720-014F-C5C2-0C8115E0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120" y="14091"/>
            <a:ext cx="6279703" cy="3355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CE7E8-EAE3-45B2-9FF8-DC84334DC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120" y="3429000"/>
            <a:ext cx="6279703" cy="3365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8095E-0090-9854-AEEE-D2CBDE52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95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17E4-5E4A-8EE6-42EB-AAF9878A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3557"/>
            <a:ext cx="3841868" cy="4055791"/>
          </a:xfrm>
        </p:spPr>
        <p:txBody>
          <a:bodyPr>
            <a:normAutofit/>
          </a:bodyPr>
          <a:lstStyle/>
          <a:p>
            <a:r>
              <a:rPr lang="en-US" sz="1800" dirty="0"/>
              <a:t>Scenario 2: </a:t>
            </a:r>
            <a:br>
              <a:rPr lang="en-US" sz="1800" dirty="0"/>
            </a:br>
            <a:r>
              <a:rPr lang="en-US" sz="2000" b="1" dirty="0"/>
              <a:t>Fixed Cost Recovery = 39.9% </a:t>
            </a:r>
            <a:br>
              <a:rPr lang="en-US" sz="2000" b="1" dirty="0"/>
            </a:br>
            <a:r>
              <a:rPr lang="en-US" sz="2000" b="1" dirty="0"/>
              <a:t>8% Revenue Adjustments </a:t>
            </a:r>
            <a:br>
              <a:rPr lang="en-US" sz="2000" b="1" dirty="0"/>
            </a:br>
            <a:r>
              <a:rPr lang="en-US" sz="2000" b="1" dirty="0"/>
              <a:t>Sales 12,738 AF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i="1" dirty="0"/>
              <a:t>Advantages: </a:t>
            </a:r>
            <a:br>
              <a:rPr lang="en-US" sz="2000" b="1" i="1" dirty="0"/>
            </a:br>
            <a:r>
              <a:rPr lang="en-US" sz="2000" b="1" i="1" dirty="0"/>
              <a:t>More stable revenue recovery</a:t>
            </a:r>
            <a:br>
              <a:rPr lang="en-US" sz="2000" b="1" i="1" dirty="0"/>
            </a:br>
            <a:r>
              <a:rPr lang="en-US" sz="2000" b="1" i="1" dirty="0"/>
              <a:t>Less impactful on Agriculture</a:t>
            </a:r>
            <a:br>
              <a:rPr lang="en-US" sz="2000" b="1" i="1" dirty="0"/>
            </a:br>
            <a:r>
              <a:rPr lang="en-US" sz="2000" b="1" i="1" dirty="0"/>
              <a:t>Delays risk of Scenario 4 and 5</a:t>
            </a:r>
            <a:br>
              <a:rPr lang="en-US" sz="2000" b="1" i="1" dirty="0"/>
            </a:br>
            <a:br>
              <a:rPr lang="en-US" sz="2000" b="1" i="1" dirty="0"/>
            </a:br>
            <a:r>
              <a:rPr lang="en-US" sz="2000" b="1" i="1" dirty="0"/>
              <a:t>Disadvantages:</a:t>
            </a:r>
            <a:br>
              <a:rPr lang="en-US" sz="2000" b="1" i="1" dirty="0"/>
            </a:br>
            <a:r>
              <a:rPr lang="en-US" sz="2000" b="1" i="1" dirty="0"/>
              <a:t>More impactful on Residential</a:t>
            </a:r>
            <a:endParaRPr lang="en-US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BDF351-3F8F-6A37-DC00-40441C94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45" y="44376"/>
            <a:ext cx="6248588" cy="3338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C21F2A-5A62-C19D-96C5-67DF6881E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44" y="3429000"/>
            <a:ext cx="6229402" cy="333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DE5994-B1D5-F720-03F5-F3775D1E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03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17E4-5E4A-8EE6-42EB-AAF9878A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81809"/>
            <a:ext cx="3331676" cy="4342041"/>
          </a:xfrm>
        </p:spPr>
        <p:txBody>
          <a:bodyPr>
            <a:normAutofit/>
          </a:bodyPr>
          <a:lstStyle/>
          <a:p>
            <a:r>
              <a:rPr lang="en-US" sz="2000" dirty="0"/>
              <a:t>Scenario 3: </a:t>
            </a:r>
            <a:br>
              <a:rPr lang="en-US" sz="2000" dirty="0"/>
            </a:br>
            <a:r>
              <a:rPr lang="en-US" sz="2000" b="1" dirty="0"/>
              <a:t>Fixed Cost Recovery = 37.7%</a:t>
            </a:r>
            <a:br>
              <a:rPr lang="en-US" sz="2000" b="1" dirty="0"/>
            </a:br>
            <a:r>
              <a:rPr lang="en-US" sz="2000" b="1" dirty="0"/>
              <a:t>8% Revenue Adjustments </a:t>
            </a:r>
            <a:br>
              <a:rPr lang="en-US" sz="2000" b="1" dirty="0"/>
            </a:br>
            <a:r>
              <a:rPr lang="en-US" sz="2000" b="1" dirty="0"/>
              <a:t>Sales 12,738 AF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i="1" dirty="0"/>
              <a:t>Advantages: </a:t>
            </a:r>
            <a:br>
              <a:rPr lang="en-US" sz="2000" b="1" i="1" dirty="0"/>
            </a:br>
            <a:r>
              <a:rPr lang="en-US" sz="2000" b="1" i="1" dirty="0"/>
              <a:t>~Less stable revenue recovery than Scenario 1 &amp; 2</a:t>
            </a:r>
            <a:br>
              <a:rPr lang="en-US" sz="2000" b="1" i="1" dirty="0"/>
            </a:br>
            <a:r>
              <a:rPr lang="en-US" sz="2000" b="1" i="1" dirty="0"/>
              <a:t>~Less impactful on Residential</a:t>
            </a:r>
            <a:br>
              <a:rPr lang="en-US" sz="2000" b="1" i="1" dirty="0"/>
            </a:br>
            <a:br>
              <a:rPr lang="en-US" sz="2000" b="1" i="1" dirty="0"/>
            </a:br>
            <a:r>
              <a:rPr lang="en-US" sz="2000" b="1" i="1" dirty="0"/>
              <a:t>Disadvantages:</a:t>
            </a:r>
            <a:br>
              <a:rPr lang="en-US" sz="2000" b="1" i="1" dirty="0"/>
            </a:br>
            <a:r>
              <a:rPr lang="en-US" sz="2000" b="1" i="1" dirty="0"/>
              <a:t>~More impactful on Agriculture</a:t>
            </a:r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CF1F6-CCDF-6D1C-867B-78F02804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8" y="51958"/>
            <a:ext cx="6211330" cy="3318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F00B1B-82ED-71C8-01A7-D2AF4DCF0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38" y="3429000"/>
            <a:ext cx="6211330" cy="3328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DCFE2-CA19-0C80-64AA-8AAD3EBA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37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17E4-5E4A-8EE6-42EB-AAF9878A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1802"/>
            <a:ext cx="3094621" cy="4936296"/>
          </a:xfrm>
        </p:spPr>
        <p:txBody>
          <a:bodyPr>
            <a:normAutofit/>
          </a:bodyPr>
          <a:lstStyle/>
          <a:p>
            <a:r>
              <a:rPr lang="en-US" sz="2000" dirty="0"/>
              <a:t>Scenario 4: </a:t>
            </a:r>
            <a:br>
              <a:rPr lang="en-US" sz="2000" dirty="0"/>
            </a:br>
            <a:r>
              <a:rPr lang="en-US" sz="2000" b="1" dirty="0"/>
              <a:t>Fixed Cost Recovery = 41.6% 12% Revenue Adjustments Sales 8,000 AF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i="1" dirty="0"/>
              <a:t>This scenario models the impact of agriculture sales dropping by 50%: </a:t>
            </a:r>
            <a:br>
              <a:rPr lang="en-US" sz="2000" b="1" i="1" dirty="0"/>
            </a:br>
            <a:br>
              <a:rPr lang="en-US" sz="2000" b="1" i="1" dirty="0"/>
            </a:br>
            <a:r>
              <a:rPr lang="en-US" sz="2000" b="1" i="1" dirty="0"/>
              <a:t>Advantages: </a:t>
            </a:r>
            <a:br>
              <a:rPr lang="en-US" sz="2000" b="1" i="1" dirty="0"/>
            </a:br>
            <a:r>
              <a:rPr lang="en-US" sz="2000" b="1" i="1" dirty="0"/>
              <a:t>~none</a:t>
            </a:r>
            <a:br>
              <a:rPr lang="en-US" sz="2000" b="1" i="1" dirty="0"/>
            </a:br>
            <a:br>
              <a:rPr lang="en-US" sz="2000" b="1" i="1" dirty="0"/>
            </a:br>
            <a:r>
              <a:rPr lang="en-US" sz="2000" b="1" i="1" dirty="0"/>
              <a:t>Disadvantages:</a:t>
            </a:r>
            <a:br>
              <a:rPr lang="en-US" sz="2000" b="1" i="1" dirty="0"/>
            </a:br>
            <a:r>
              <a:rPr lang="en-US" sz="2000" b="1" i="1" dirty="0"/>
              <a:t>~Impactful on Residential</a:t>
            </a:r>
            <a:br>
              <a:rPr lang="en-US" sz="2000" b="1" i="1" dirty="0"/>
            </a:br>
            <a:br>
              <a:rPr lang="en-US" sz="2000" b="1" i="1" dirty="0"/>
            </a:br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A3C2D-5927-D3CF-2EDC-11AD88AA3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76" y="46921"/>
            <a:ext cx="6294403" cy="3363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28A86-D9EA-FDBF-899B-B54618DB3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795" y="3475922"/>
            <a:ext cx="6281519" cy="3363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C0D58-78EA-F241-002E-EE6777C1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989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17E4-5E4A-8EE6-42EB-AAF9878A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66975"/>
            <a:ext cx="3096285" cy="4682799"/>
          </a:xfrm>
        </p:spPr>
        <p:txBody>
          <a:bodyPr>
            <a:normAutofit/>
          </a:bodyPr>
          <a:lstStyle/>
          <a:p>
            <a:r>
              <a:rPr lang="en-US" sz="2000" dirty="0"/>
              <a:t>Scenario 5: </a:t>
            </a:r>
            <a:br>
              <a:rPr lang="en-US" sz="2000" dirty="0"/>
            </a:br>
            <a:r>
              <a:rPr lang="en-US" sz="2000" b="1" dirty="0"/>
              <a:t>Fixed Cost Recovery = 42.5%</a:t>
            </a:r>
            <a:br>
              <a:rPr lang="en-US" sz="2000" b="1" dirty="0"/>
            </a:br>
            <a:r>
              <a:rPr lang="en-US" sz="2000" b="1" dirty="0"/>
              <a:t>16% Revenue Adjustments </a:t>
            </a:r>
            <a:br>
              <a:rPr lang="en-US" sz="2000" b="1" dirty="0"/>
            </a:br>
            <a:r>
              <a:rPr lang="en-US" sz="2000" b="1" dirty="0"/>
              <a:t>Sales 5,000 AF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i="1" dirty="0"/>
              <a:t>This scenario models the impact of no Agriculture sales</a:t>
            </a:r>
            <a:br>
              <a:rPr lang="en-US" sz="2000" b="1" i="1" dirty="0"/>
            </a:br>
            <a:br>
              <a:rPr lang="en-US" sz="2000" b="1" i="1" dirty="0"/>
            </a:br>
            <a:r>
              <a:rPr lang="en-US" sz="2000" b="1" i="1" dirty="0"/>
              <a:t>Advantages: </a:t>
            </a:r>
            <a:br>
              <a:rPr lang="en-US" sz="2000" b="1" i="1" dirty="0"/>
            </a:br>
            <a:r>
              <a:rPr lang="en-US" sz="2000" b="1" i="1" dirty="0"/>
              <a:t>~none</a:t>
            </a:r>
            <a:br>
              <a:rPr lang="en-US" sz="2000" b="1" i="1" dirty="0"/>
            </a:br>
            <a:br>
              <a:rPr lang="en-US" sz="2000" b="1" i="1" dirty="0"/>
            </a:br>
            <a:r>
              <a:rPr lang="en-US" sz="2000" b="1" i="1" dirty="0"/>
              <a:t>Disadvantages:</a:t>
            </a:r>
            <a:br>
              <a:rPr lang="en-US" sz="2000" b="1" i="1" dirty="0"/>
            </a:br>
            <a:r>
              <a:rPr lang="en-US" sz="2000" b="1" i="1" dirty="0"/>
              <a:t>~Impactful on Residential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89781-E0B5-6C59-1488-A7ED0B57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261" y="1398239"/>
            <a:ext cx="6312951" cy="3372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ED90D-F9DD-5BC8-5E43-D62B7B09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558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01" y="400785"/>
            <a:ext cx="11405993" cy="1271604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Options 1-5: Revenue Adjustment Projections</a:t>
            </a: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63132-49CC-E07C-1616-6AF1577A5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3" y="847636"/>
            <a:ext cx="10224154" cy="2379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0BAA2D-EAD4-AE92-9FA5-0C909D1E670C}"/>
              </a:ext>
            </a:extLst>
          </p:cNvPr>
          <p:cNvSpPr txBox="1"/>
          <p:nvPr/>
        </p:nvSpPr>
        <p:spPr>
          <a:xfrm>
            <a:off x="288701" y="3630724"/>
            <a:ext cx="1151964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highlight>
                  <a:srgbClr val="FFFF00"/>
                </a:highlight>
              </a:rPr>
              <a:t>Staff recommends Scenario 2</a:t>
            </a:r>
          </a:p>
          <a:p>
            <a:pPr lvl="1"/>
            <a:r>
              <a:rPr lang="en-US" sz="1800" dirty="0"/>
              <a:t>Advantages: </a:t>
            </a:r>
            <a:br>
              <a:rPr lang="en-US" sz="1800" b="1" dirty="0"/>
            </a:br>
            <a:r>
              <a:rPr lang="en-US" sz="1800" b="1" dirty="0"/>
              <a:t>More stable revenue recovery</a:t>
            </a:r>
            <a:br>
              <a:rPr lang="en-US" sz="1800" b="1" dirty="0"/>
            </a:br>
            <a:r>
              <a:rPr lang="en-US" sz="1800" b="1" dirty="0"/>
              <a:t>Less impactful on Agriculture</a:t>
            </a:r>
            <a:br>
              <a:rPr lang="en-US" sz="1800" b="1" dirty="0"/>
            </a:br>
            <a:r>
              <a:rPr lang="en-US" sz="1800" b="1" dirty="0"/>
              <a:t>Delays risk of Scenario 4 and 5 which </a:t>
            </a:r>
            <a:r>
              <a:rPr lang="en-US" b="1" dirty="0"/>
              <a:t>would have a significant impact on residential in the long run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dirty="0"/>
              <a:t>Disadvantages:</a:t>
            </a:r>
            <a:br>
              <a:rPr lang="en-US" sz="1800" b="1" dirty="0"/>
            </a:br>
            <a:r>
              <a:rPr lang="en-US" sz="1800" b="1" dirty="0"/>
              <a:t>More impactful on Residential in the short term</a:t>
            </a:r>
            <a:endParaRPr lang="en-US" dirty="0">
              <a:effectLst/>
              <a:highlight>
                <a:srgbClr val="FFFF00"/>
              </a:highlight>
            </a:endParaRP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E66E3-77EF-A057-E165-867D79DA7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92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C28B-412F-474B-9076-BEE7D106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7500"/>
            <a:ext cx="11103321" cy="4541838"/>
          </a:xfrm>
        </p:spPr>
        <p:txBody>
          <a:bodyPr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provide a safe, and reliable water supply 24/7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continuous 24/7 – 365 wastewater collection services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 operating deficit and build up reserves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Leverage technology to benefit our customers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of aging infrastructure to reduce breaks and emergency shutdowns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u="sng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87E33-983D-41C3-9D7B-5649A5BFA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28662"/>
            <a:ext cx="8296836" cy="858837"/>
          </a:xfrm>
        </p:spPr>
        <p:txBody>
          <a:bodyPr>
            <a:normAutofit/>
          </a:bodyPr>
          <a:lstStyle/>
          <a:p>
            <a:r>
              <a:rPr lang="en-US" sz="4000" dirty="0"/>
              <a:t>BENEFITS OF RATE INCREASE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C57D9E-04C5-0DF1-E923-C419478A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0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C28B-412F-474B-9076-BEE7D106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8" y="2316162"/>
            <a:ext cx="10515600" cy="4541838"/>
          </a:xfrm>
        </p:spPr>
        <p:txBody>
          <a:bodyPr>
            <a:normAutofit/>
          </a:bodyPr>
          <a:lstStyle/>
          <a:p>
            <a:r>
              <a:rPr lang="en-US" dirty="0"/>
              <a:t>Water Sales – 12,700 AF</a:t>
            </a:r>
          </a:p>
          <a:p>
            <a:r>
              <a:rPr lang="en-US" dirty="0"/>
              <a:t>Account Growth – 0%</a:t>
            </a:r>
          </a:p>
          <a:p>
            <a:pPr lvl="1"/>
            <a:r>
              <a:rPr lang="en-US" dirty="0"/>
              <a:t>Recommend 0% growth during this uncertain climate</a:t>
            </a:r>
          </a:p>
          <a:p>
            <a:r>
              <a:rPr lang="en-US" dirty="0"/>
              <a:t>Developer Fees – $0</a:t>
            </a:r>
          </a:p>
          <a:p>
            <a:pPr lvl="1"/>
            <a:r>
              <a:rPr lang="en-US" dirty="0"/>
              <a:t>If developer fees are received, rate increases will be lower, assuming no other changes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87E33-983D-41C3-9D7B-5649A5BFA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55662"/>
            <a:ext cx="5712069" cy="731838"/>
          </a:xfrm>
        </p:spPr>
        <p:txBody>
          <a:bodyPr>
            <a:normAutofit/>
          </a:bodyPr>
          <a:lstStyle/>
          <a:p>
            <a:r>
              <a:rPr lang="en-US" sz="4000" dirty="0"/>
              <a:t>KEY ASSUMPTIONS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780C4-422E-66F4-83F5-3C88D670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11" y="6005636"/>
            <a:ext cx="2858089" cy="8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955091-F861-4D58-A1D8-C8E73703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13DCBD-65E5-4C1E-8DD4-45BDAFCACBCB}"/>
              </a:ext>
            </a:extLst>
          </p:cNvPr>
          <p:cNvSpPr txBox="1"/>
          <p:nvPr/>
        </p:nvSpPr>
        <p:spPr>
          <a:xfrm>
            <a:off x="300789" y="1328207"/>
            <a:ext cx="10782809" cy="547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Staff recommends the following: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Open the Rate Hearing for June 27, 2023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Wastewater: Option 2 for Proposition 218 Rate Notices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Water: Option 2 for Proposition 218 Rate Notices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Rate notices need to be sent out no later than May 13, 2023, to all property owners within the district for a June 25, 2023, rate hearing.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432AD-5DA2-0211-4DEC-9DED0FF4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83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7232-4EF9-AA4A-4B51-8DD2A5EC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1248D-EF57-E926-EB79-E3660FB1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6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C28B-412F-474B-9076-BEE7D106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418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Cost Escalations</a:t>
            </a:r>
          </a:p>
          <a:p>
            <a:pPr lvl="1"/>
            <a:r>
              <a:rPr lang="en-US" dirty="0"/>
              <a:t>Salaries – 6%; Benefits – 3%</a:t>
            </a:r>
          </a:p>
          <a:p>
            <a:pPr lvl="1"/>
            <a:r>
              <a:rPr lang="en-US" dirty="0"/>
              <a:t>Capital Construction</a:t>
            </a:r>
          </a:p>
          <a:p>
            <a:pPr lvl="2"/>
            <a:r>
              <a:rPr lang="en-US" dirty="0"/>
              <a:t>FY 2024 &amp; 2025 – 7.2%</a:t>
            </a:r>
          </a:p>
          <a:p>
            <a:pPr lvl="2"/>
            <a:r>
              <a:rPr lang="en-US" dirty="0"/>
              <a:t>FY 2026 and beyond - 3.93% </a:t>
            </a:r>
            <a:r>
              <a:rPr lang="en-US" sz="1900" i="1" dirty="0"/>
              <a:t>(based on 5-Yr average ENR Construction Cost Index)</a:t>
            </a:r>
          </a:p>
          <a:p>
            <a:pPr lvl="1"/>
            <a:r>
              <a:rPr lang="en-US" dirty="0"/>
              <a:t>General</a:t>
            </a:r>
          </a:p>
          <a:p>
            <a:pPr lvl="2"/>
            <a:r>
              <a:rPr lang="en-US" dirty="0"/>
              <a:t>FY 2024 &amp; 2025 – 7.71%</a:t>
            </a:r>
          </a:p>
          <a:p>
            <a:pPr lvl="2"/>
            <a:r>
              <a:rPr lang="en-US" dirty="0"/>
              <a:t>FY 2026 and beyond – 4.03% </a:t>
            </a:r>
            <a:r>
              <a:rPr lang="en-US" sz="1900" i="1" dirty="0"/>
              <a:t>(based on 5-Yr average CPI – SD)</a:t>
            </a:r>
          </a:p>
          <a:p>
            <a:pPr lvl="1"/>
            <a:r>
              <a:rPr lang="en-US" dirty="0"/>
              <a:t>Energy – 5%</a:t>
            </a:r>
          </a:p>
          <a:p>
            <a:pPr lvl="1"/>
            <a:r>
              <a:rPr lang="en-US" dirty="0"/>
              <a:t>Pass-Through</a:t>
            </a:r>
          </a:p>
          <a:p>
            <a:pPr lvl="2"/>
            <a:r>
              <a:rPr lang="en-US" dirty="0"/>
              <a:t>SDCWA Purchased Water – </a:t>
            </a:r>
            <a:r>
              <a:rPr lang="en-US" sz="1600" i="1" dirty="0"/>
              <a:t>Accounts for about 58% of total operating costs (entirely outside of the District’s control)</a:t>
            </a:r>
            <a:endParaRPr lang="en-US" dirty="0"/>
          </a:p>
          <a:p>
            <a:pPr lvl="2"/>
            <a:r>
              <a:rPr lang="en-US" dirty="0"/>
              <a:t>Wastewater Treatment Costs (Oceanside) 6% – </a:t>
            </a:r>
            <a:r>
              <a:rPr lang="en-US" sz="1600" i="1" dirty="0"/>
              <a:t>Account for about 35% of total operating costs (entirely outside of the District’s control)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87E33-983D-41C3-9D7B-5649A5BFA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28663"/>
            <a:ext cx="5712069" cy="731838"/>
          </a:xfrm>
        </p:spPr>
        <p:txBody>
          <a:bodyPr>
            <a:normAutofit/>
          </a:bodyPr>
          <a:lstStyle/>
          <a:p>
            <a:r>
              <a:rPr lang="en-US" sz="4000" dirty="0"/>
              <a:t>KEY ASSUMPTIONS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DCE8F2-F896-F6CD-7678-6814651C1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11" y="6005636"/>
            <a:ext cx="2858089" cy="8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C28B-412F-474B-9076-BEE7D106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499"/>
            <a:ext cx="10515600" cy="480278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Rates are re-evaluated with each budget cycle.</a:t>
            </a:r>
          </a:p>
          <a:p>
            <a:pPr lvl="1"/>
            <a:r>
              <a:rPr lang="en-US" dirty="0"/>
              <a:t>Revenue requirements (rates) are reviewed annually and approved with the budget process based on the prior year actual financial results and the projected sales and expenses for the upcoming year.</a:t>
            </a:r>
          </a:p>
          <a:p>
            <a:pPr lvl="1"/>
            <a:r>
              <a:rPr lang="en-US" dirty="0"/>
              <a:t>Rates will be set to increase </a:t>
            </a:r>
            <a:r>
              <a:rPr lang="en-US" b="1" dirty="0"/>
              <a:t>up to </a:t>
            </a:r>
            <a:r>
              <a:rPr lang="en-US" dirty="0"/>
              <a:t>the approved rate each year. 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87E33-983D-41C3-9D7B-5649A5BFA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755040"/>
            <a:ext cx="5984631" cy="704483"/>
          </a:xfrm>
        </p:spPr>
        <p:txBody>
          <a:bodyPr>
            <a:noAutofit/>
          </a:bodyPr>
          <a:lstStyle/>
          <a:p>
            <a:r>
              <a:rPr lang="en-US" sz="4000" dirty="0"/>
              <a:t>KEY ASSUMPTIONS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FDB0A-FF25-5A39-7BCE-FF2C93E1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11" y="6005636"/>
            <a:ext cx="2858089" cy="8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9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498FC86-FC3F-F288-E85E-9DAB294A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438"/>
          </a:xfrm>
        </p:spPr>
        <p:txBody>
          <a:bodyPr/>
          <a:lstStyle/>
          <a:p>
            <a:r>
              <a:rPr lang="en-US" dirty="0"/>
              <a:t>Current </a:t>
            </a:r>
            <a:r>
              <a:rPr lang="en-US" b="1" u="sng" dirty="0"/>
              <a:t>Wastewater</a:t>
            </a:r>
            <a:r>
              <a:rPr lang="en-US" dirty="0"/>
              <a:t> Financial Position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46F0920-7301-97C6-AB00-2AE789C52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71563"/>
            <a:ext cx="10515600" cy="3889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 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DF6B3-EDC0-6857-EFCB-BB74846D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25" y="1978642"/>
            <a:ext cx="8254699" cy="3987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CD851F-7F4A-D584-545D-C8E5115C0E44}"/>
              </a:ext>
            </a:extLst>
          </p:cNvPr>
          <p:cNvSpPr txBox="1"/>
          <p:nvPr/>
        </p:nvSpPr>
        <p:spPr>
          <a:xfrm>
            <a:off x="9201845" y="1778001"/>
            <a:ext cx="276974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Operating costs are currently outpacing revenues each year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/>
              <a:t>FY 2023 ~ </a:t>
            </a:r>
            <a:r>
              <a:rPr lang="en-US" sz="2400" dirty="0">
                <a:solidFill>
                  <a:srgbClr val="FF0000"/>
                </a:solidFill>
              </a:rPr>
              <a:t>($765K)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b="1" i="1" dirty="0"/>
              <a:t>Current rates do not include funding for capital projects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A2B20-46F3-DB31-2E21-0D82E0B3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11" y="6005636"/>
            <a:ext cx="2858089" cy="8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38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2A7FF-A4D5-64C8-81FD-921F6A4748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686" y="641257"/>
            <a:ext cx="10515600" cy="388937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Wastewater Capital Projects: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E1E6F-CCDC-9F16-F1C8-FCBD5EEE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86" y="1030194"/>
            <a:ext cx="10989779" cy="34894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E3541E-357C-34D5-CFBA-FEDB4DE7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02" y="5051269"/>
            <a:ext cx="11710146" cy="1681226"/>
          </a:xfrm>
        </p:spPr>
        <p:txBody>
          <a:bodyPr>
            <a:normAutofit/>
          </a:bodyPr>
          <a:lstStyle/>
          <a:p>
            <a:r>
              <a:rPr lang="en-US" sz="2400" dirty="0"/>
              <a:t>LS1 has extended into FY 24 with an additional budget request of $2.5M</a:t>
            </a:r>
          </a:p>
          <a:p>
            <a:r>
              <a:rPr lang="en-US" sz="2400" dirty="0"/>
              <a:t>Forecasted spend in current year has been reduced by $2.5M and will be allocated to FY 24 </a:t>
            </a:r>
          </a:p>
          <a:p>
            <a:r>
              <a:rPr lang="en-US" sz="2400" dirty="0"/>
              <a:t>This is a net budget increase of $2.5M for LS1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DDB2B-B087-50A9-CA26-8A19E77F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11" y="6005636"/>
            <a:ext cx="2858089" cy="8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2A7FF-A4D5-64C8-81FD-921F6A4748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512" y="354386"/>
            <a:ext cx="10515600" cy="388937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Wastewater Projection: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50880-E19C-B95B-5110-5B2E2BA81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4" y="1236568"/>
            <a:ext cx="11794751" cy="352508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848FDA-5CDA-7FBE-DFE1-CC99F630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24" y="5254900"/>
            <a:ext cx="11710146" cy="1394355"/>
          </a:xfrm>
        </p:spPr>
        <p:txBody>
          <a:bodyPr>
            <a:normAutofit/>
          </a:bodyPr>
          <a:lstStyle/>
          <a:p>
            <a:r>
              <a:rPr lang="en-US" sz="2400" dirty="0"/>
              <a:t>Proposing Debt Financing of $5M to replenish reserves while new rates catch up</a:t>
            </a:r>
          </a:p>
          <a:p>
            <a:r>
              <a:rPr lang="en-US" sz="2400" dirty="0" err="1"/>
              <a:t>Citro</a:t>
            </a:r>
            <a:r>
              <a:rPr lang="en-US" sz="2400" dirty="0"/>
              <a:t> CFD funds are expected in April 2024</a:t>
            </a:r>
          </a:p>
          <a:p>
            <a:r>
              <a:rPr lang="en-US" sz="2400" dirty="0"/>
              <a:t>Additional Debt Financing is planned if Developer Fees remain stagnant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5808C-0611-0B89-55D6-BFC36B50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4964-B677-4359-BD6A-A5E1A63F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Wastewater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7194F-4797-416E-8A80-1B24FA75F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31" y="1537091"/>
            <a:ext cx="10515600" cy="5190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Revenue Adjustments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Single-Family $/EDU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D9844-A42D-4287-B192-A448F7C81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Revenue Increases &amp; Rates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5FE896AC-608A-6CD2-29D1-16CA103C6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58495"/>
              </p:ext>
            </p:extLst>
          </p:nvPr>
        </p:nvGraphicFramePr>
        <p:xfrm>
          <a:off x="867074" y="4361771"/>
          <a:ext cx="10917935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7231">
                  <a:extLst>
                    <a:ext uri="{9D8B030D-6E8A-4147-A177-3AD203B41FA5}">
                      <a16:colId xmlns:a16="http://schemas.microsoft.com/office/drawing/2014/main" val="2454552210"/>
                    </a:ext>
                  </a:extLst>
                </a:gridCol>
                <a:gridCol w="1361784">
                  <a:extLst>
                    <a:ext uri="{9D8B030D-6E8A-4147-A177-3AD203B41FA5}">
                      <a16:colId xmlns:a16="http://schemas.microsoft.com/office/drawing/2014/main" val="4051568192"/>
                    </a:ext>
                  </a:extLst>
                </a:gridCol>
                <a:gridCol w="1361784">
                  <a:extLst>
                    <a:ext uri="{9D8B030D-6E8A-4147-A177-3AD203B41FA5}">
                      <a16:colId xmlns:a16="http://schemas.microsoft.com/office/drawing/2014/main" val="589868132"/>
                    </a:ext>
                  </a:extLst>
                </a:gridCol>
                <a:gridCol w="1361784">
                  <a:extLst>
                    <a:ext uri="{9D8B030D-6E8A-4147-A177-3AD203B41FA5}">
                      <a16:colId xmlns:a16="http://schemas.microsoft.com/office/drawing/2014/main" val="3853528828"/>
                    </a:ext>
                  </a:extLst>
                </a:gridCol>
                <a:gridCol w="1361784">
                  <a:extLst>
                    <a:ext uri="{9D8B030D-6E8A-4147-A177-3AD203B41FA5}">
                      <a16:colId xmlns:a16="http://schemas.microsoft.com/office/drawing/2014/main" val="2976291520"/>
                    </a:ext>
                  </a:extLst>
                </a:gridCol>
                <a:gridCol w="1361784">
                  <a:extLst>
                    <a:ext uri="{9D8B030D-6E8A-4147-A177-3AD203B41FA5}">
                      <a16:colId xmlns:a16="http://schemas.microsoft.com/office/drawing/2014/main" val="290482470"/>
                    </a:ext>
                  </a:extLst>
                </a:gridCol>
                <a:gridCol w="1361784">
                  <a:extLst>
                    <a:ext uri="{9D8B030D-6E8A-4147-A177-3AD203B41FA5}">
                      <a16:colId xmlns:a16="http://schemas.microsoft.com/office/drawing/2014/main" val="385536769"/>
                    </a:ext>
                  </a:extLst>
                </a:gridCol>
              </a:tblGrid>
              <a:tr h="3067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7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Deferred CIP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$55.07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$69.04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$74.22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$79.79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$85.78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$92.22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675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Planned CIP </a:t>
                      </a:r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(Debt Financed)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$55.07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$66.57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$75.23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$85.01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$96.07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$108.56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9711588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2483D402-292A-F9C1-B2D1-10F9B8209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94798"/>
              </p:ext>
            </p:extLst>
          </p:nvPr>
        </p:nvGraphicFramePr>
        <p:xfrm>
          <a:off x="867074" y="2010732"/>
          <a:ext cx="1051560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45455221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589868132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853528828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297629152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290482470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85536769"/>
                    </a:ext>
                  </a:extLst>
                </a:gridCol>
              </a:tblGrid>
              <a:tr h="3067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7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Deferred CIP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22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Planned CIP </a:t>
                      </a:r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(Debt Financed)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7115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BC45E8-B94F-8A37-62DC-72265A447247}"/>
              </a:ext>
            </a:extLst>
          </p:cNvPr>
          <p:cNvSpPr txBox="1"/>
          <p:nvPr/>
        </p:nvSpPr>
        <p:spPr>
          <a:xfrm>
            <a:off x="737231" y="5882054"/>
            <a:ext cx="9740270" cy="121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Staff is recommending Option 2</a:t>
            </a:r>
          </a:p>
          <a:p>
            <a:r>
              <a:rPr lang="en-US" i="1" dirty="0"/>
              <a:t>If developer fees are received, rate increases will be lower, assuming no other changes.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58C77-899E-759E-C4B2-1658FBE1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54" y="6229350"/>
            <a:ext cx="210794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15945</TotalTime>
  <Words>1520</Words>
  <Application>Microsoft Office PowerPoint</Application>
  <PresentationFormat>Widescreen</PresentationFormat>
  <Paragraphs>265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Wastewater Financial Position</vt:lpstr>
      <vt:lpstr>PowerPoint Presentation</vt:lpstr>
      <vt:lpstr>PowerPoint Presentation</vt:lpstr>
      <vt:lpstr>Wastewater Options</vt:lpstr>
      <vt:lpstr>Regional Rate Comparison</vt:lpstr>
      <vt:lpstr>Current Water Financial Position</vt:lpstr>
      <vt:lpstr>PowerPoint Presentation</vt:lpstr>
      <vt:lpstr>Current Water Financial Position</vt:lpstr>
      <vt:lpstr>Current Financial Position</vt:lpstr>
      <vt:lpstr>Water Financial Position</vt:lpstr>
      <vt:lpstr>PowerPoint Presentation</vt:lpstr>
      <vt:lpstr>PowerPoint Presentation</vt:lpstr>
      <vt:lpstr>PowerPoint Presentation</vt:lpstr>
      <vt:lpstr>PowerPoint Presentation</vt:lpstr>
      <vt:lpstr>WATER RATE DESIGN CATEGORIES</vt:lpstr>
      <vt:lpstr>RATE STUDY RESULT</vt:lpstr>
      <vt:lpstr>Options 1-5: Revenue Adjustment Projections  </vt:lpstr>
      <vt:lpstr>Scenario 1:  Fixed Cost Recovery = 42.2%; 9% Revenue Adjustments  Sales 12,738 AF  Advantages:  More stable revenue recovery Less impactful on Agriculture Delays risk of Scenario 4 and 5   Disadvantages: More impactful on Residential</vt:lpstr>
      <vt:lpstr>Scenario 2:  Fixed Cost Recovery = 39.9%  8% Revenue Adjustments  Sales 12,738 AF  Advantages:  More stable revenue recovery Less impactful on Agriculture Delays risk of Scenario 4 and 5  Disadvantages: More impactful on Residential</vt:lpstr>
      <vt:lpstr>Scenario 3:  Fixed Cost Recovery = 37.7% 8% Revenue Adjustments  Sales 12,738 AF  Advantages:  ~Less stable revenue recovery than Scenario 1 &amp; 2 ~Less impactful on Residential  Disadvantages: ~More impactful on Agriculture</vt:lpstr>
      <vt:lpstr>Scenario 4:  Fixed Cost Recovery = 41.6% 12% Revenue Adjustments Sales 8,000 AF  This scenario models the impact of agriculture sales dropping by 50%:   Advantages:  ~none  Disadvantages: ~Impactful on Residential  </vt:lpstr>
      <vt:lpstr>Scenario 5:  Fixed Cost Recovery = 42.5% 16% Revenue Adjustments  Sales 5,000 AF  This scenario models the impact of no Agriculture sales  Advantages:  ~none  Disadvantages: ~Impactful on Residential</vt:lpstr>
      <vt:lpstr>Options 1-5: Revenue Adjustment Projections  </vt:lpstr>
      <vt:lpstr>PowerPoint Presentation</vt:lpstr>
      <vt:lpstr>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Largent</dc:creator>
  <cp:lastModifiedBy>Dawn Washburn</cp:lastModifiedBy>
  <cp:revision>211</cp:revision>
  <cp:lastPrinted>2023-04-25T18:15:33Z</cp:lastPrinted>
  <dcterms:created xsi:type="dcterms:W3CDTF">2020-05-11T21:56:54Z</dcterms:created>
  <dcterms:modified xsi:type="dcterms:W3CDTF">2023-04-26T14:50:28Z</dcterms:modified>
</cp:coreProperties>
</file>