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7"/>
  </p:notesMasterIdLst>
  <p:sldIdLst>
    <p:sldId id="259" r:id="rId2"/>
    <p:sldId id="271" r:id="rId3"/>
    <p:sldId id="277" r:id="rId4"/>
    <p:sldId id="270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D6D"/>
    <a:srgbClr val="0966AF"/>
    <a:srgbClr val="F16022"/>
    <a:srgbClr val="1B2E5C"/>
    <a:srgbClr val="97D8E9"/>
    <a:srgbClr val="FEBF0F"/>
    <a:srgbClr val="4FC6E0"/>
    <a:srgbClr val="204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44"/>
    <p:restoredTop sz="90068"/>
  </p:normalViewPr>
  <p:slideViewPr>
    <p:cSldViewPr snapToGrid="0">
      <p:cViewPr varScale="1">
        <p:scale>
          <a:sx n="102" d="100"/>
          <a:sy n="102" d="100"/>
        </p:scale>
        <p:origin x="5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71399-4CEA-F64B-ADAA-54B0DFF2365F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A2F4D-5C1C-834B-BEFA-52EB684A70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338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248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883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10C6138-4F1C-B547-FF9F-43C23101FD89}"/>
              </a:ext>
            </a:extLst>
          </p:cNvPr>
          <p:cNvSpPr/>
          <p:nvPr userDrawn="1"/>
        </p:nvSpPr>
        <p:spPr>
          <a:xfrm>
            <a:off x="-6066" y="0"/>
            <a:ext cx="12323572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2000">
                <a:schemeClr val="bg1"/>
              </a:gs>
              <a:gs pos="7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AFF06F-2190-A605-D21D-F371A0D5DB4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23913" y="997981"/>
            <a:ext cx="6666099" cy="2387600"/>
          </a:xfrm>
        </p:spPr>
        <p:txBody>
          <a:bodyPr anchor="b">
            <a:noAutofit/>
          </a:bodyPr>
          <a:lstStyle>
            <a:lvl1pPr algn="l">
              <a:defRPr sz="60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C7A02-17FB-4744-C320-2BD4F260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8535"/>
            <a:ext cx="2743200" cy="365125"/>
          </a:xfrm>
        </p:spPr>
        <p:txBody>
          <a:bodyPr/>
          <a:lstStyle/>
          <a:p>
            <a:fld id="{995F338A-136C-B34F-ACDB-415D35B73F89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4D2E7-A35F-8C89-C36E-EB7C80EB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1D46A-C403-A7D8-869D-A80A30B9A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A logo with a sun and waves&#10;&#10;Description automatically generated">
            <a:extLst>
              <a:ext uri="{FF2B5EF4-FFF2-40B4-BE49-F238E27FC236}">
                <a16:creationId xmlns:a16="http://schemas.microsoft.com/office/drawing/2014/main" id="{37834BAB-8B32-86AD-EA59-DF54324ADE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19991" y="4292553"/>
            <a:ext cx="3328577" cy="1902044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CE1F118-421A-CA40-513E-DF516D9EA5B1}"/>
              </a:ext>
            </a:extLst>
          </p:cNvPr>
          <p:cNvCxnSpPr>
            <a:cxnSpLocks/>
          </p:cNvCxnSpPr>
          <p:nvPr userDrawn="1"/>
        </p:nvCxnSpPr>
        <p:spPr>
          <a:xfrm>
            <a:off x="838200" y="3372134"/>
            <a:ext cx="6651812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7E974C75-2A2B-16BD-1E96-4834378B8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913" y="3477656"/>
            <a:ext cx="6666099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966A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50400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ingle Corner Rectangle 5">
            <a:extLst>
              <a:ext uri="{FF2B5EF4-FFF2-40B4-BE49-F238E27FC236}">
                <a16:creationId xmlns:a16="http://schemas.microsoft.com/office/drawing/2014/main" id="{C9C126FC-C15A-113C-E470-0EB41E330AF2}"/>
              </a:ext>
            </a:extLst>
          </p:cNvPr>
          <p:cNvSpPr/>
          <p:nvPr userDrawn="1"/>
        </p:nvSpPr>
        <p:spPr>
          <a:xfrm>
            <a:off x="0" y="365125"/>
            <a:ext cx="11711354" cy="1147152"/>
          </a:xfrm>
          <a:prstGeom prst="round1Rect">
            <a:avLst/>
          </a:prstGeom>
          <a:gradFill>
            <a:gsLst>
              <a:gs pos="62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22000">
                <a:srgbClr val="204C90">
                  <a:lumMod val="10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8E154F-548C-B0B2-B215-0C5E762D1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81FC7F-FF33-8B49-D70A-80CAFE800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74C1-83AA-724F-8DDD-9268FE845052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8CC172-E997-0716-F60F-607604989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D31F0-B895-70F0-EE7A-5650FB77D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5527EF1-7351-3F7D-E505-9DEE773BC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E23572A-E778-79D4-3347-436AEC5908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8000"/>
          </a:blip>
          <a:srcRect l="-144" r="40633"/>
          <a:stretch/>
        </p:blipFill>
        <p:spPr>
          <a:xfrm>
            <a:off x="9155430" y="5636799"/>
            <a:ext cx="3036570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22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78C70D-67B1-8E65-69EC-736D7C5A27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71628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8" name="Round Single Corner Rectangle 7">
            <a:extLst>
              <a:ext uri="{FF2B5EF4-FFF2-40B4-BE49-F238E27FC236}">
                <a16:creationId xmlns:a16="http://schemas.microsoft.com/office/drawing/2014/main" id="{B262A401-AD5B-0CE6-E386-2258158E0935}"/>
              </a:ext>
            </a:extLst>
          </p:cNvPr>
          <p:cNvSpPr/>
          <p:nvPr userDrawn="1"/>
        </p:nvSpPr>
        <p:spPr>
          <a:xfrm rot="10800000">
            <a:off x="6742906" y="0"/>
            <a:ext cx="5449094" cy="6356350"/>
          </a:xfrm>
          <a:prstGeom prst="round1Rect">
            <a:avLst/>
          </a:prstGeom>
          <a:gradFill>
            <a:gsLst>
              <a:gs pos="31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88AEB-29D0-A15E-1C6A-F928CB584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54341" y="2069690"/>
            <a:ext cx="4099460" cy="3999321"/>
          </a:xfrm>
        </p:spPr>
        <p:txBody>
          <a:bodyPr/>
          <a:lstStyle>
            <a:lvl1pPr marL="0" indent="0">
              <a:buNone/>
              <a:defRPr sz="1600">
                <a:solidFill>
                  <a:srgbClr val="1B2E5C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FEA6EC-AB82-F49D-DD8F-E94A8EF39F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2294" y="6361236"/>
            <a:ext cx="2743200" cy="365125"/>
          </a:xfrm>
        </p:spPr>
        <p:txBody>
          <a:bodyPr/>
          <a:lstStyle/>
          <a:p>
            <a:fld id="{6305AC6C-7EC7-5145-80FE-2B1CBC0907CB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26DA5-4D83-5C29-07E5-963464AA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54DE5-D21F-D3A3-87F9-06308CF8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F9FB64F-F795-FFC4-DBCC-6DF3771DBA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54340" y="817002"/>
            <a:ext cx="4099460" cy="105425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1BE6760-D43D-DE7F-E777-57DFE552314D}"/>
              </a:ext>
            </a:extLst>
          </p:cNvPr>
          <p:cNvCxnSpPr>
            <a:cxnSpLocks/>
          </p:cNvCxnSpPr>
          <p:nvPr userDrawn="1"/>
        </p:nvCxnSpPr>
        <p:spPr>
          <a:xfrm flipV="1">
            <a:off x="7254340" y="1868271"/>
            <a:ext cx="4099460" cy="2982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766B53FB-915C-E92B-8330-F11889DAA2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8000"/>
          </a:blip>
          <a:srcRect l="-144" r="40633"/>
          <a:stretch/>
        </p:blipFill>
        <p:spPr>
          <a:xfrm>
            <a:off x="9155430" y="5254030"/>
            <a:ext cx="3036570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426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8389FC0-5D5A-3651-138D-C26B422DE045}"/>
              </a:ext>
            </a:extLst>
          </p:cNvPr>
          <p:cNvSpPr/>
          <p:nvPr userDrawn="1"/>
        </p:nvSpPr>
        <p:spPr>
          <a:xfrm rot="10800000">
            <a:off x="-6066" y="0"/>
            <a:ext cx="12296678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2000">
                <a:schemeClr val="bg1"/>
              </a:gs>
              <a:gs pos="7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9BACE2-825C-4E86-B2A8-68309F29E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64783D-5B4A-F741-83C6-344A72C7AC47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C94922-6C02-2FF5-F2F6-9368B11A0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913925-BA6C-82AE-CFF6-B86C83EF8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1B073CA-E1DB-6646-8627-B9A066EC1A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E17C329-285A-512B-B1FE-9DD10EC3D6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4473" y="3652870"/>
            <a:ext cx="10515600" cy="60789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pic>
        <p:nvPicPr>
          <p:cNvPr id="5" name="Picture 4" descr="A logo with a sun and waves&#10;&#10;Description automatically generated">
            <a:extLst>
              <a:ext uri="{FF2B5EF4-FFF2-40B4-BE49-F238E27FC236}">
                <a16:creationId xmlns:a16="http://schemas.microsoft.com/office/drawing/2014/main" id="{8EFA0F9A-E681-975C-8095-D69833ABAC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55232" y="464597"/>
            <a:ext cx="4947678" cy="2827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8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97D370-1644-EA20-36B0-0F576613D1DE}"/>
              </a:ext>
            </a:extLst>
          </p:cNvPr>
          <p:cNvSpPr/>
          <p:nvPr userDrawn="1"/>
        </p:nvSpPr>
        <p:spPr>
          <a:xfrm>
            <a:off x="-6066" y="-1"/>
            <a:ext cx="12198066" cy="3106271"/>
          </a:xfrm>
          <a:prstGeom prst="rect">
            <a:avLst/>
          </a:prstGeom>
          <a:gradFill flip="none" rotWithShape="1">
            <a:gsLst>
              <a:gs pos="33000">
                <a:srgbClr val="0966AF">
                  <a:alpha val="84244"/>
                </a:srgbClr>
              </a:gs>
              <a:gs pos="84000">
                <a:schemeClr val="bg1"/>
              </a:gs>
              <a:gs pos="56000">
                <a:srgbClr val="97D8E9">
                  <a:alpha val="42409"/>
                </a:srgbClr>
              </a:gs>
              <a:gs pos="8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458D5F-E17A-719B-FD1E-2D4E10B2E4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CC692-A0C9-EB4B-8A51-124CEDACFF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42E0C2-7856-2959-8B03-40C27CA59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6B88-87BA-2641-8BAF-C8FCD863772D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8FC86-C04E-47A8-1A10-DB6B90BC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C8479-224A-930F-4886-0851C9BB6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5E63AF7-0B64-23FF-EF8D-8905A327FFCA}"/>
              </a:ext>
            </a:extLst>
          </p:cNvPr>
          <p:cNvCxnSpPr>
            <a:cxnSpLocks/>
          </p:cNvCxnSpPr>
          <p:nvPr userDrawn="1"/>
        </p:nvCxnSpPr>
        <p:spPr>
          <a:xfrm>
            <a:off x="846994" y="1288927"/>
            <a:ext cx="10506806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81BF62DD-D18D-625A-62BB-E5807DE77EFF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560718" y="1817738"/>
            <a:ext cx="5631282" cy="43513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A6E7DA9-3501-A5D8-8B2B-3A144215A7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303" r="32792"/>
          <a:stretch/>
        </p:blipFill>
        <p:spPr>
          <a:xfrm>
            <a:off x="8931166" y="223122"/>
            <a:ext cx="326083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38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CA64277-E16C-7F5C-34ED-CECE4FF4F175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4000">
                <a:schemeClr val="bg1"/>
              </a:gs>
              <a:gs pos="85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CC1671-4521-2A7A-F5FC-FD897B45E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95401"/>
            <a:ext cx="10515600" cy="6580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3D858-2704-F7F1-3F5C-94D8405F4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6771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B4A6B1-A111-F4DB-5556-205C1C13B1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6770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95451-D7AA-2A3F-767A-8C8BBC61EF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53235"/>
            <a:ext cx="5183188" cy="3836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036ECF7-2998-AFC9-588E-E353BAF03877}"/>
              </a:ext>
            </a:extLst>
          </p:cNvPr>
          <p:cNvCxnSpPr>
            <a:cxnSpLocks/>
          </p:cNvCxnSpPr>
          <p:nvPr userDrawn="1"/>
        </p:nvCxnSpPr>
        <p:spPr>
          <a:xfrm>
            <a:off x="846994" y="1463738"/>
            <a:ext cx="10506806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7A6C3-F378-0F47-C911-FF0AA2899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8940D-990F-8592-37FE-66BC76EEC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ED73DB-8D22-3C96-C74C-1674E5E08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53235"/>
            <a:ext cx="5157787" cy="3836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01579A-BCC3-617F-0619-C44E9462A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06B1-6AC8-C547-97A4-7242AEDA87E2}" type="datetime1">
              <a:rPr lang="en-US" smtClean="0"/>
              <a:t>5/28/2024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4D86E75-C816-0D3B-23E7-D81AAD2BE8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245" r="-3357"/>
          <a:stretch/>
        </p:blipFill>
        <p:spPr>
          <a:xfrm>
            <a:off x="0" y="5228031"/>
            <a:ext cx="424092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50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10C6138-4F1C-B547-FF9F-43C23101FD89}"/>
              </a:ext>
            </a:extLst>
          </p:cNvPr>
          <p:cNvSpPr/>
          <p:nvPr userDrawn="1"/>
        </p:nvSpPr>
        <p:spPr>
          <a:xfrm>
            <a:off x="-6066" y="0"/>
            <a:ext cx="12323572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2000">
                <a:schemeClr val="bg1"/>
              </a:gs>
              <a:gs pos="7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AFF06F-2190-A605-D21D-F371A0D5DB4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23913" y="997981"/>
            <a:ext cx="6666099" cy="2387600"/>
          </a:xfrm>
        </p:spPr>
        <p:txBody>
          <a:bodyPr anchor="b">
            <a:noAutofit/>
          </a:bodyPr>
          <a:lstStyle>
            <a:lvl1pPr algn="l">
              <a:defRPr sz="60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C7A02-17FB-4744-C320-2BD4F260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8535"/>
            <a:ext cx="2743200" cy="365125"/>
          </a:xfrm>
        </p:spPr>
        <p:txBody>
          <a:bodyPr/>
          <a:lstStyle/>
          <a:p>
            <a:fld id="{995F338A-136C-B34F-ACDB-415D35B73F89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4D2E7-A35F-8C89-C36E-EB7C80EB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1D46A-C403-A7D8-869D-A80A30B9A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A logo with a sun and waves&#10;&#10;Description automatically generated">
            <a:extLst>
              <a:ext uri="{FF2B5EF4-FFF2-40B4-BE49-F238E27FC236}">
                <a16:creationId xmlns:a16="http://schemas.microsoft.com/office/drawing/2014/main" id="{37834BAB-8B32-86AD-EA59-DF54324ADE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19991" y="4292553"/>
            <a:ext cx="3328577" cy="1902044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CE1F118-421A-CA40-513E-DF516D9EA5B1}"/>
              </a:ext>
            </a:extLst>
          </p:cNvPr>
          <p:cNvCxnSpPr>
            <a:cxnSpLocks/>
          </p:cNvCxnSpPr>
          <p:nvPr userDrawn="1"/>
        </p:nvCxnSpPr>
        <p:spPr>
          <a:xfrm>
            <a:off x="838200" y="3372134"/>
            <a:ext cx="6651812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7E974C75-2A2B-16BD-1E96-4834378B8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913" y="3477656"/>
            <a:ext cx="6666099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966A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 descr="A white logo with a sun and waves&#10;&#10;Description automatically generated">
            <a:extLst>
              <a:ext uri="{FF2B5EF4-FFF2-40B4-BE49-F238E27FC236}">
                <a16:creationId xmlns:a16="http://schemas.microsoft.com/office/drawing/2014/main" id="{F43393FC-CC56-9761-6D42-027B3AE6AB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41000"/>
          </a:blip>
          <a:srcRect l="27241" t="-1197" r="867" b="-1625"/>
          <a:stretch/>
        </p:blipFill>
        <p:spPr>
          <a:xfrm>
            <a:off x="-6066" y="4670704"/>
            <a:ext cx="4023361" cy="1685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7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 Single Corner Rectangle 8">
            <a:extLst>
              <a:ext uri="{FF2B5EF4-FFF2-40B4-BE49-F238E27FC236}">
                <a16:creationId xmlns:a16="http://schemas.microsoft.com/office/drawing/2014/main" id="{BB41F3DA-E501-B197-46F1-5B070E24627F}"/>
              </a:ext>
            </a:extLst>
          </p:cNvPr>
          <p:cNvSpPr/>
          <p:nvPr userDrawn="1"/>
        </p:nvSpPr>
        <p:spPr>
          <a:xfrm>
            <a:off x="0" y="471488"/>
            <a:ext cx="5029200" cy="6386511"/>
          </a:xfrm>
          <a:prstGeom prst="round1Rect">
            <a:avLst/>
          </a:prstGeom>
          <a:gradFill flip="none" rotWithShape="1">
            <a:gsLst>
              <a:gs pos="62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22000">
                <a:srgbClr val="204C90">
                  <a:lumMod val="10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FEA6EC-AB82-F49D-DD8F-E94A8EF39F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2294" y="6361236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305AC6C-7EC7-5145-80FE-2B1CBC0907CB}" type="datetime1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26DA5-4D83-5C29-07E5-963464AA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54DE5-D21F-D3A3-87F9-06308CF8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F9FB64F-F795-FFC4-DBCC-6DF3771DBA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7780" y="1045465"/>
            <a:ext cx="4099460" cy="105425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1BE6760-D43D-DE7F-E777-57DFE552314D}"/>
              </a:ext>
            </a:extLst>
          </p:cNvPr>
          <p:cNvCxnSpPr>
            <a:cxnSpLocks/>
          </p:cNvCxnSpPr>
          <p:nvPr userDrawn="1"/>
        </p:nvCxnSpPr>
        <p:spPr>
          <a:xfrm flipV="1">
            <a:off x="487780" y="2096734"/>
            <a:ext cx="4099460" cy="2982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88AEB-29D0-A15E-1C6A-F928CB584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7781" y="2298153"/>
            <a:ext cx="4099460" cy="3999321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8D83B433-67C0-53B8-5C1B-9301649944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67311" y="1045465"/>
            <a:ext cx="5821300" cy="49372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91EE74E-40A2-AFBF-ECBC-77B7197D08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245" r="-3357"/>
          <a:stretch/>
        </p:blipFill>
        <p:spPr>
          <a:xfrm>
            <a:off x="0" y="5539554"/>
            <a:ext cx="424092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469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561052A-9689-E985-64EE-94A5B8AD30DA}"/>
              </a:ext>
            </a:extLst>
          </p:cNvPr>
          <p:cNvSpPr/>
          <p:nvPr userDrawn="1"/>
        </p:nvSpPr>
        <p:spPr>
          <a:xfrm>
            <a:off x="3563471" y="14643"/>
            <a:ext cx="8628527" cy="6858000"/>
          </a:xfrm>
          <a:prstGeom prst="rect">
            <a:avLst/>
          </a:prstGeom>
          <a:gradFill flip="none" rotWithShape="1">
            <a:gsLst>
              <a:gs pos="47000">
                <a:srgbClr val="0966AF">
                  <a:alpha val="80000"/>
                </a:srgbClr>
              </a:gs>
              <a:gs pos="100000">
                <a:schemeClr val="bg1"/>
              </a:gs>
              <a:gs pos="85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AA86F2-565E-900F-58C7-76AC36435A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528" y="573680"/>
            <a:ext cx="6167272" cy="717235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24CF0-5AF9-2E71-0B27-5E15CC3921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4038" y="6374666"/>
            <a:ext cx="2743200" cy="365125"/>
          </a:xfrm>
        </p:spPr>
        <p:txBody>
          <a:bodyPr/>
          <a:lstStyle>
            <a:lvl1pPr>
              <a:defRPr>
                <a:solidFill>
                  <a:srgbClr val="1B2E5C"/>
                </a:solidFill>
              </a:defRPr>
            </a:lvl1pPr>
          </a:lstStyle>
          <a:p>
            <a:fld id="{2E248986-3079-8847-BFAC-9AC07298F152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6FDC85BC-2D4A-2455-F522-E903DA5342C6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618565"/>
            <a:ext cx="4725185" cy="54191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8B25725-5A83-101D-641C-327811DF072E}"/>
              </a:ext>
            </a:extLst>
          </p:cNvPr>
          <p:cNvCxnSpPr>
            <a:cxnSpLocks/>
          </p:cNvCxnSpPr>
          <p:nvPr userDrawn="1"/>
        </p:nvCxnSpPr>
        <p:spPr>
          <a:xfrm flipV="1">
            <a:off x="5186528" y="1288927"/>
            <a:ext cx="6167272" cy="1988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EAC57298-D02E-E1C3-4CCF-177C5C9F1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6528" y="1449305"/>
            <a:ext cx="6167272" cy="56771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9404C075-30E8-7F39-7D0C-B5B5E267E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6528" y="2121377"/>
            <a:ext cx="6167272" cy="3836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D9A55-54CE-D7BB-E481-2BEF88EDD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A7F1CE-A246-323E-1E68-981F77F1C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8611" y="6370992"/>
            <a:ext cx="533400" cy="365125"/>
          </a:xfrm>
        </p:spPr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4" name="Picture 3" descr="A white logo with a sun and waves&#10;&#10;Description automatically generated">
            <a:extLst>
              <a:ext uri="{FF2B5EF4-FFF2-40B4-BE49-F238E27FC236}">
                <a16:creationId xmlns:a16="http://schemas.microsoft.com/office/drawing/2014/main" id="{45BD9723-5496-D344-038D-BEEEC122A6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41000"/>
          </a:blip>
          <a:srcRect l="-706" t="-1197" r="19530" b="-1625"/>
          <a:stretch/>
        </p:blipFill>
        <p:spPr>
          <a:xfrm>
            <a:off x="7649026" y="4893906"/>
            <a:ext cx="4542972" cy="1685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67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61FC8A3-ABC0-105A-9E39-2114F4682FF0}"/>
              </a:ext>
            </a:extLst>
          </p:cNvPr>
          <p:cNvSpPr/>
          <p:nvPr userDrawn="1"/>
        </p:nvSpPr>
        <p:spPr>
          <a:xfrm>
            <a:off x="0" y="2285999"/>
            <a:ext cx="12191998" cy="4572001"/>
          </a:xfrm>
          <a:prstGeom prst="rect">
            <a:avLst/>
          </a:prstGeom>
          <a:gradFill flip="none" rotWithShape="1">
            <a:gsLst>
              <a:gs pos="47000">
                <a:srgbClr val="0966AF">
                  <a:alpha val="80000"/>
                </a:srgbClr>
              </a:gs>
              <a:gs pos="100000">
                <a:schemeClr val="bg1"/>
              </a:gs>
              <a:gs pos="85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5A1C1D-FB2E-7D5E-3FF8-61A9742621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81037"/>
            <a:ext cx="9852212" cy="514286"/>
          </a:xfrm>
        </p:spPr>
        <p:txBody>
          <a:bodyPr/>
          <a:lstStyle>
            <a:lvl1pPr>
              <a:defRPr b="1" i="0"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80D1E-7E5A-2438-F810-6C00B16F9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75965"/>
            <a:ext cx="3115235" cy="35009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7809D-45ED-43B1-B70C-0CD5511F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93D6-0EF0-A14A-9126-265C614F6C27}" type="datetime1">
              <a:rPr lang="en-US" smtClean="0"/>
              <a:t>5/28/2024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2C328FE-B329-6722-3B78-CEACB4454614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61634"/>
            <a:ext cx="10650411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F580667C-AC70-98F9-0EC2-B592BEF2EBB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38381" y="2675965"/>
            <a:ext cx="3115235" cy="35009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288E40E7-1CDB-0435-4222-5A531C3DA07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38565" y="2675965"/>
            <a:ext cx="3115235" cy="35009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71A9A40-5A4B-E5F9-924C-AF7241349943}"/>
              </a:ext>
            </a:extLst>
          </p:cNvPr>
          <p:cNvSpPr/>
          <p:nvPr userDrawn="1"/>
        </p:nvSpPr>
        <p:spPr>
          <a:xfrm>
            <a:off x="9224683" y="1419686"/>
            <a:ext cx="1143000" cy="1143000"/>
          </a:xfrm>
          <a:prstGeom prst="ellipse">
            <a:avLst/>
          </a:prstGeom>
          <a:gradFill>
            <a:gsLst>
              <a:gs pos="13000">
                <a:srgbClr val="FFC000">
                  <a:alpha val="97000"/>
                </a:srgbClr>
              </a:gs>
              <a:gs pos="100000">
                <a:srgbClr val="F1602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AE4609E-C3F6-C39B-571E-6582FDE01433}"/>
              </a:ext>
            </a:extLst>
          </p:cNvPr>
          <p:cNvSpPr/>
          <p:nvPr userDrawn="1"/>
        </p:nvSpPr>
        <p:spPr>
          <a:xfrm>
            <a:off x="5524498" y="1419686"/>
            <a:ext cx="1143000" cy="1143000"/>
          </a:xfrm>
          <a:prstGeom prst="ellipse">
            <a:avLst/>
          </a:prstGeom>
          <a:gradFill>
            <a:gsLst>
              <a:gs pos="13000">
                <a:srgbClr val="FFC000">
                  <a:alpha val="97000"/>
                </a:srgbClr>
              </a:gs>
              <a:gs pos="100000">
                <a:srgbClr val="F1602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1C696B4-32E5-934C-C935-E51AE7515C7C}"/>
              </a:ext>
            </a:extLst>
          </p:cNvPr>
          <p:cNvSpPr/>
          <p:nvPr userDrawn="1"/>
        </p:nvSpPr>
        <p:spPr>
          <a:xfrm>
            <a:off x="1824317" y="1419686"/>
            <a:ext cx="1143000" cy="1143000"/>
          </a:xfrm>
          <a:prstGeom prst="ellipse">
            <a:avLst/>
          </a:prstGeom>
          <a:gradFill>
            <a:gsLst>
              <a:gs pos="13000">
                <a:srgbClr val="FFC000">
                  <a:alpha val="97000"/>
                </a:srgbClr>
              </a:gs>
              <a:gs pos="100000">
                <a:srgbClr val="F1602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001FD-0A00-0FAB-3A34-E057B9E74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6098D-EF89-FCA8-FFDB-C82DE4631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CCEEA9C-B7DA-B7D8-6817-7A94E5D6C1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245" r="-3357"/>
          <a:stretch/>
        </p:blipFill>
        <p:spPr>
          <a:xfrm>
            <a:off x="0" y="5539554"/>
            <a:ext cx="424092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40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09CA07A-314E-26D1-D90D-E572BA68A4DF}"/>
              </a:ext>
            </a:extLst>
          </p:cNvPr>
          <p:cNvSpPr/>
          <p:nvPr userDrawn="1"/>
        </p:nvSpPr>
        <p:spPr>
          <a:xfrm>
            <a:off x="0" y="0"/>
            <a:ext cx="12198066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4000">
                <a:schemeClr val="bg1"/>
              </a:gs>
              <a:gs pos="6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16F94F-CAC7-5C32-EBD4-BD960E050B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94662" y="1334422"/>
            <a:ext cx="6659137" cy="2484869"/>
          </a:xfrm>
        </p:spPr>
        <p:txBody>
          <a:bodyPr anchor="b"/>
          <a:lstStyle>
            <a:lvl1pPr algn="r">
              <a:defRPr sz="60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22988-F1AA-DBBE-F02E-E2F71D242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966AF"/>
                </a:solidFill>
              </a:defRPr>
            </a:lvl1pPr>
          </a:lstStyle>
          <a:p>
            <a:fld id="{B3E92197-CD4B-B441-864B-5DA04B4D5298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C9E96-E2A6-9D71-62F8-648F8F370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966A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F96D3-C1A8-1296-1C19-14C7D7F42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966AF"/>
                </a:solidFill>
              </a:defRPr>
            </a:lvl1pPr>
          </a:lstStyle>
          <a:p>
            <a:fld id="{71B073CA-E1DB-6646-8627-B9A066EC1A4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A logo with a sun and waves&#10;&#10;Description automatically generated">
            <a:extLst>
              <a:ext uri="{FF2B5EF4-FFF2-40B4-BE49-F238E27FC236}">
                <a16:creationId xmlns:a16="http://schemas.microsoft.com/office/drawing/2014/main" id="{C970E0AE-CB1A-8B11-6D47-6976307A85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9989" y="4317864"/>
            <a:ext cx="3737038" cy="21354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B52688D-EB75-B3A5-1BF9-3E9014D2D169}"/>
              </a:ext>
            </a:extLst>
          </p:cNvPr>
          <p:cNvCxnSpPr>
            <a:cxnSpLocks/>
          </p:cNvCxnSpPr>
          <p:nvPr userDrawn="1"/>
        </p:nvCxnSpPr>
        <p:spPr>
          <a:xfrm>
            <a:off x="4558553" y="3819291"/>
            <a:ext cx="6930058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88CC5-66BE-D9A1-26B6-A57A5D055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4662" y="4020997"/>
            <a:ext cx="6659138" cy="591339"/>
          </a:xfrm>
        </p:spPr>
        <p:txBody>
          <a:bodyPr/>
          <a:lstStyle>
            <a:lvl1pPr marL="0" indent="0" algn="r">
              <a:buNone/>
              <a:defRPr sz="2400">
                <a:solidFill>
                  <a:srgbClr val="0966A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970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Single Corner Rectangle 11">
            <a:extLst>
              <a:ext uri="{FF2B5EF4-FFF2-40B4-BE49-F238E27FC236}">
                <a16:creationId xmlns:a16="http://schemas.microsoft.com/office/drawing/2014/main" id="{CAEDC916-57DF-BB4D-7F78-FB7E9D5E985E}"/>
              </a:ext>
            </a:extLst>
          </p:cNvPr>
          <p:cNvSpPr/>
          <p:nvPr userDrawn="1"/>
        </p:nvSpPr>
        <p:spPr>
          <a:xfrm>
            <a:off x="0" y="365125"/>
            <a:ext cx="11711354" cy="1147152"/>
          </a:xfrm>
          <a:prstGeom prst="round1Rect">
            <a:avLst/>
          </a:prstGeom>
          <a:gradFill>
            <a:gsLst>
              <a:gs pos="62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22000">
                <a:srgbClr val="204C90">
                  <a:lumMod val="10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CC1671-4521-2A7A-F5FC-FD897B45E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8337"/>
            <a:ext cx="10515600" cy="82391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3D858-2704-F7F1-3F5C-94D8405F4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966A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ED73DB-8D22-3C96-C74C-1674E5E08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B4A6B1-A111-F4DB-5556-205C1C13B1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966A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95451-D7AA-2A3F-767A-8C8BBC61EF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01579A-BCC3-617F-0619-C44E9462A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01DC-7CC6-4F45-B2A3-7E71C06D6525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7A6C3-F378-0F47-C911-FF0AA2899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8940D-990F-8592-37FE-66BC76EEC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106F7BC-C090-9C96-90BE-07C033E044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8000"/>
          </a:blip>
          <a:srcRect l="-144" r="40633"/>
          <a:stretch/>
        </p:blipFill>
        <p:spPr>
          <a:xfrm>
            <a:off x="9155430" y="5636799"/>
            <a:ext cx="3036570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84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4A27CF-F095-4AC4-211C-BA2BA1CE1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607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07B4E-475B-711A-8286-B5000B9FC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FB707-68C8-9207-99FA-C3CA7E6B25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1B2E5C"/>
                </a:solidFill>
                <a:latin typeface="Helvetica" pitchFamily="2" charset="0"/>
              </a:defRPr>
            </a:lvl1pPr>
          </a:lstStyle>
          <a:p>
            <a:fld id="{CE6FC62D-82D1-F943-B2A0-0CD620E791E5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D0235-5627-4F3C-852A-9C3B8A412B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39000" y="634853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1B2E5C"/>
                </a:solidFill>
                <a:latin typeface="Helvetica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F7F6F-2198-4F81-CFD4-3E2EA8B19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8611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1B2E5C"/>
                </a:solidFill>
                <a:latin typeface="RM Connect" pitchFamily="2" charset="0"/>
              </a:defRPr>
            </a:lvl1pPr>
          </a:lstStyle>
          <a:p>
            <a:fld id="{71B073CA-E1DB-6646-8627-B9A066EC1A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81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8" r:id="rId3"/>
    <p:sldLayoutId id="2147483661" r:id="rId4"/>
    <p:sldLayoutId id="2147483660" r:id="rId5"/>
    <p:sldLayoutId id="2147483656" r:id="rId6"/>
    <p:sldLayoutId id="2147483650" r:id="rId7"/>
    <p:sldLayoutId id="2147483651" r:id="rId8"/>
    <p:sldLayoutId id="2147483653" r:id="rId9"/>
    <p:sldLayoutId id="2147483654" r:id="rId10"/>
    <p:sldLayoutId id="2147483657" r:id="rId11"/>
    <p:sldLayoutId id="2147483659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rgbClr val="204C90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EB3E8-718C-7F6F-E529-B8E9BBD15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7732" y="3230147"/>
            <a:ext cx="7354451" cy="203253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Budget Cuts and Revised Rate Review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02D31A-9704-6977-8625-E27A7EE9A173}"/>
              </a:ext>
            </a:extLst>
          </p:cNvPr>
          <p:cNvSpPr txBox="1"/>
          <p:nvPr/>
        </p:nvSpPr>
        <p:spPr>
          <a:xfrm>
            <a:off x="5225597" y="5620635"/>
            <a:ext cx="58587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FY 2024-2025 Budget </a:t>
            </a:r>
          </a:p>
        </p:txBody>
      </p:sp>
    </p:spTree>
    <p:extLst>
      <p:ext uri="{BB962C8B-B14F-4D97-AF65-F5344CB8AC3E}">
        <p14:creationId xmlns:p14="http://schemas.microsoft.com/office/powerpoint/2010/main" val="305263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Budget Workshops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B723AA4-5B81-83BA-F1A6-134F65943870}"/>
              </a:ext>
            </a:extLst>
          </p:cNvPr>
          <p:cNvSpPr txBox="1">
            <a:spLocks/>
          </p:cNvSpPr>
          <p:nvPr/>
        </p:nvSpPr>
        <p:spPr>
          <a:xfrm>
            <a:off x="242490" y="1636990"/>
            <a:ext cx="11707020" cy="4858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u="sng" dirty="0"/>
              <a:t>Schedule and Topics</a:t>
            </a:r>
          </a:p>
          <a:p>
            <a:r>
              <a:rPr lang="en-US" u="sng" dirty="0"/>
              <a:t>March 2024 </a:t>
            </a:r>
            <a:r>
              <a:rPr lang="en-US" dirty="0"/>
              <a:t>– 5 Year CIP </a:t>
            </a:r>
          </a:p>
          <a:p>
            <a:r>
              <a:rPr lang="en-US" u="sng" dirty="0"/>
              <a:t>April 2024</a:t>
            </a:r>
            <a:r>
              <a:rPr lang="en-US" dirty="0"/>
              <a:t>  -  Overall Financial Plan, Polices, &amp; Actions</a:t>
            </a:r>
          </a:p>
          <a:p>
            <a:r>
              <a:rPr lang="en-US" u="sng" dirty="0"/>
              <a:t>May 2024 </a:t>
            </a:r>
            <a:r>
              <a:rPr lang="en-US" dirty="0"/>
              <a:t>– FY25 Budget and Rates Review</a:t>
            </a:r>
          </a:p>
          <a:p>
            <a:pPr lvl="1"/>
            <a:r>
              <a:rPr lang="en-US" dirty="0"/>
              <a:t>Option 1 – 4.5% &amp; 4.5% (7/1/24 &amp; 1/1/25) + 3.6% (MWD 1/1/25)</a:t>
            </a:r>
          </a:p>
          <a:p>
            <a:pPr lvl="1"/>
            <a:r>
              <a:rPr lang="en-US" dirty="0"/>
              <a:t>Option 2 – 6.5% (7/1/24) + 3.6% (MWD 1/1/25)</a:t>
            </a:r>
          </a:p>
          <a:p>
            <a:pPr lvl="1"/>
            <a:r>
              <a:rPr lang="en-US" b="1" dirty="0">
                <a:highlight>
                  <a:srgbClr val="FFFF00"/>
                </a:highlight>
              </a:rPr>
              <a:t>Board Direction </a:t>
            </a:r>
            <a:r>
              <a:rPr lang="en-US" b="1" dirty="0"/>
              <a:t>– Option 2 but with </a:t>
            </a:r>
            <a:r>
              <a:rPr lang="en-US" b="1" i="1" u="sng" dirty="0"/>
              <a:t>reductions</a:t>
            </a:r>
            <a:r>
              <a:rPr lang="en-US" b="1" dirty="0"/>
              <a:t> to be brought back</a:t>
            </a:r>
          </a:p>
          <a:p>
            <a:r>
              <a:rPr lang="en-US" b="1" u="sng" dirty="0">
                <a:highlight>
                  <a:srgbClr val="FFFF00"/>
                </a:highlight>
              </a:rPr>
              <a:t>Today’s Meeting</a:t>
            </a:r>
            <a:r>
              <a:rPr lang="en-US" b="1" dirty="0">
                <a:highlight>
                  <a:srgbClr val="FFFF00"/>
                </a:highlight>
              </a:rPr>
              <a:t> </a:t>
            </a:r>
            <a:r>
              <a:rPr lang="en-US" b="1" dirty="0"/>
              <a:t>-  Review proposed </a:t>
            </a:r>
            <a:r>
              <a:rPr lang="en-US" b="1" i="1" u="sng" dirty="0"/>
              <a:t>budget cuts and revised rates</a:t>
            </a:r>
          </a:p>
          <a:p>
            <a:r>
              <a:rPr lang="en-US" u="sng" dirty="0"/>
              <a:t>June 2024 </a:t>
            </a:r>
            <a:r>
              <a:rPr lang="en-US" dirty="0"/>
              <a:t>–FY25 Budget and Rates Adoption</a:t>
            </a:r>
          </a:p>
          <a:p>
            <a:pPr lvl="1"/>
            <a:r>
              <a:rPr lang="en-US" dirty="0"/>
              <a:t>Cash Reserve Policy</a:t>
            </a:r>
          </a:p>
        </p:txBody>
      </p:sp>
    </p:spTree>
    <p:extLst>
      <p:ext uri="{BB962C8B-B14F-4D97-AF65-F5344CB8AC3E}">
        <p14:creationId xmlns:p14="http://schemas.microsoft.com/office/powerpoint/2010/main" val="2077792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Budget Reductions &amp; Revised Rates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FA68228-320F-3551-7C6F-E43FDC80A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593933"/>
              </p:ext>
            </p:extLst>
          </p:nvPr>
        </p:nvGraphicFramePr>
        <p:xfrm>
          <a:off x="131975" y="1517715"/>
          <a:ext cx="11981468" cy="5160464"/>
        </p:xfrm>
        <a:graphic>
          <a:graphicData uri="http://schemas.openxmlformats.org/drawingml/2006/table">
            <a:tbl>
              <a:tblPr/>
              <a:tblGrid>
                <a:gridCol w="1958693">
                  <a:extLst>
                    <a:ext uri="{9D8B030D-6E8A-4147-A177-3AD203B41FA5}">
                      <a16:colId xmlns:a16="http://schemas.microsoft.com/office/drawing/2014/main" val="94554463"/>
                    </a:ext>
                  </a:extLst>
                </a:gridCol>
                <a:gridCol w="1070115">
                  <a:extLst>
                    <a:ext uri="{9D8B030D-6E8A-4147-A177-3AD203B41FA5}">
                      <a16:colId xmlns:a16="http://schemas.microsoft.com/office/drawing/2014/main" val="1071432348"/>
                    </a:ext>
                  </a:extLst>
                </a:gridCol>
                <a:gridCol w="783477">
                  <a:extLst>
                    <a:ext uri="{9D8B030D-6E8A-4147-A177-3AD203B41FA5}">
                      <a16:colId xmlns:a16="http://schemas.microsoft.com/office/drawing/2014/main" val="3186214875"/>
                    </a:ext>
                  </a:extLst>
                </a:gridCol>
                <a:gridCol w="754814">
                  <a:extLst>
                    <a:ext uri="{9D8B030D-6E8A-4147-A177-3AD203B41FA5}">
                      <a16:colId xmlns:a16="http://schemas.microsoft.com/office/drawing/2014/main" val="1848798421"/>
                    </a:ext>
                  </a:extLst>
                </a:gridCol>
                <a:gridCol w="812141">
                  <a:extLst>
                    <a:ext uri="{9D8B030D-6E8A-4147-A177-3AD203B41FA5}">
                      <a16:colId xmlns:a16="http://schemas.microsoft.com/office/drawing/2014/main" val="2470935344"/>
                    </a:ext>
                  </a:extLst>
                </a:gridCol>
                <a:gridCol w="1270762">
                  <a:extLst>
                    <a:ext uri="{9D8B030D-6E8A-4147-A177-3AD203B41FA5}">
                      <a16:colId xmlns:a16="http://schemas.microsoft.com/office/drawing/2014/main" val="1750123704"/>
                    </a:ext>
                  </a:extLst>
                </a:gridCol>
                <a:gridCol w="1203879">
                  <a:extLst>
                    <a:ext uri="{9D8B030D-6E8A-4147-A177-3AD203B41FA5}">
                      <a16:colId xmlns:a16="http://schemas.microsoft.com/office/drawing/2014/main" val="2712256372"/>
                    </a:ext>
                  </a:extLst>
                </a:gridCol>
                <a:gridCol w="1003233">
                  <a:extLst>
                    <a:ext uri="{9D8B030D-6E8A-4147-A177-3AD203B41FA5}">
                      <a16:colId xmlns:a16="http://schemas.microsoft.com/office/drawing/2014/main" val="4215720758"/>
                    </a:ext>
                  </a:extLst>
                </a:gridCol>
                <a:gridCol w="3124354">
                  <a:extLst>
                    <a:ext uri="{9D8B030D-6E8A-4147-A177-3AD203B41FA5}">
                      <a16:colId xmlns:a16="http://schemas.microsoft.com/office/drawing/2014/main" val="4030774551"/>
                    </a:ext>
                  </a:extLst>
                </a:gridCol>
              </a:tblGrid>
              <a:tr h="294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Budget Cut Item</a:t>
                      </a:r>
                    </a:p>
                  </a:txBody>
                  <a:tcPr marL="6550" marR="6550" marT="65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Department</a:t>
                      </a:r>
                    </a:p>
                  </a:txBody>
                  <a:tcPr marL="6550" marR="6550" marT="65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Type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From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To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Difference (Savings)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Sewer Savings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Water Savings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Notes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8161307"/>
                  </a:ext>
                </a:extLst>
              </a:tr>
              <a:tr h="1109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CalPERS Liability (UAL)Payment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Finance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Operating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$1,250,000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$1,025,000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$225,000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$42,750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$182,250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Previously planned additional $428k contribution reduced to $203k.  Will reevaluate higher contributions in future years to accelerate debt payment if funding available. Future savings reduced from $3.3M to $1.4M and 10 year repayment to 13 years.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358908"/>
                  </a:ext>
                </a:extLst>
              </a:tr>
              <a:tr h="560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New District HQ/Rehabilitation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Administration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Capital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$600,000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$500,000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$100,000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$100,000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Planning costs/studies for new HQ eliminated from FY25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470820"/>
                  </a:ext>
                </a:extLst>
              </a:tr>
              <a:tr h="2802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Document Scanning Project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HR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Operating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$34,968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$34,968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$6,644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$28,324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Deferred. Will reevaluate in FY26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6758469"/>
                  </a:ext>
                </a:extLst>
              </a:tr>
              <a:tr h="2802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Software integration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IT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Operating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$50,000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$50,000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$9,500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$40,500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Deferred. Will reevaluate in FY26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953924"/>
                  </a:ext>
                </a:extLst>
              </a:tr>
              <a:tr h="2802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Ops Interns (2)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Operations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Operating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$49,388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$49,388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$49,388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Deferred. Will reevaluate in FY26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2566"/>
                  </a:ext>
                </a:extLst>
              </a:tr>
              <a:tr h="560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Masterplan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Engineering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Capital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$350,000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$100,000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$250,000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$250,000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Implementation Delayed and Cost Shifted to FY26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7381814"/>
                  </a:ext>
                </a:extLst>
              </a:tr>
              <a:tr h="294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Engineer (1 FTE)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Engineering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Operating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$221,980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$221,980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$42,176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$179,804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Deferred. Will reevaluate in FY26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6358740"/>
                  </a:ext>
                </a:extLst>
              </a:tr>
              <a:tr h="294308"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Total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$931,336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$101,070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$830,266 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4377679"/>
                  </a:ext>
                </a:extLst>
              </a:tr>
              <a:tr h="294308"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4868051"/>
                  </a:ext>
                </a:extLst>
              </a:tr>
              <a:tr h="31840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Previous Rate Increase Necessary on July 1, 2024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6.5%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9478318"/>
                  </a:ext>
                </a:extLst>
              </a:tr>
              <a:tr h="280292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Reduction in Rate Increase due to Budget Cuts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sng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-2.0%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50" b="0" i="0" u="sng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1847402"/>
                  </a:ext>
                </a:extLst>
              </a:tr>
              <a:tr h="280292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Revised Proposed Rate Increase on July 1, 2024*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4.5%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* + MWD pass-through rate of 3.6% on 1/1/25</a:t>
                      </a: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57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143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Recommendation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AEE8B-3B0C-D3C4-5837-79E76D2C122D}"/>
              </a:ext>
            </a:extLst>
          </p:cNvPr>
          <p:cNvSpPr txBox="1">
            <a:spLocks/>
          </p:cNvSpPr>
          <p:nvPr/>
        </p:nvSpPr>
        <p:spPr>
          <a:xfrm>
            <a:off x="361309" y="2213788"/>
            <a:ext cx="11229767" cy="41717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That the Board direct staff to bring back the FY2024-25 draft budget and rate actions in June 2024 for final adoption that reflect the proposed budget cuts in Exhibit A and a 4.5% water rate increase on July 1, 2024</a:t>
            </a:r>
          </a:p>
        </p:txBody>
      </p:sp>
    </p:spTree>
    <p:extLst>
      <p:ext uri="{BB962C8B-B14F-4D97-AF65-F5344CB8AC3E}">
        <p14:creationId xmlns:p14="http://schemas.microsoft.com/office/powerpoint/2010/main" val="71802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554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5635</TotalTime>
  <Words>421</Words>
  <Application>Microsoft Office PowerPoint</Application>
  <PresentationFormat>Widescreen</PresentationFormat>
  <Paragraphs>101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Helvetica</vt:lpstr>
      <vt:lpstr>RM Connect</vt:lpstr>
      <vt:lpstr>Office Theme</vt:lpstr>
      <vt:lpstr>Budget Cuts and Revised Rate Review  </vt:lpstr>
      <vt:lpstr>Budget Workshops</vt:lpstr>
      <vt:lpstr>Budget Reductions &amp; Revised Rates</vt:lpstr>
      <vt:lpstr>Recommendation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Weber</dc:creator>
  <cp:lastModifiedBy>Rick Aragon</cp:lastModifiedBy>
  <cp:revision>65</cp:revision>
  <dcterms:created xsi:type="dcterms:W3CDTF">2023-11-21T00:51:32Z</dcterms:created>
  <dcterms:modified xsi:type="dcterms:W3CDTF">2024-05-28T18:11:37Z</dcterms:modified>
</cp:coreProperties>
</file>