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316" r:id="rId2"/>
    <p:sldId id="285" r:id="rId3"/>
    <p:sldId id="306" r:id="rId4"/>
    <p:sldId id="324" r:id="rId5"/>
    <p:sldId id="325" r:id="rId6"/>
    <p:sldId id="298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pos="1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F57"/>
    <a:srgbClr val="FFA500"/>
    <a:srgbClr val="5198B2"/>
    <a:srgbClr val="008BCA"/>
    <a:srgbClr val="FF6347"/>
    <a:srgbClr val="FF7F50"/>
    <a:srgbClr val="FF8C00"/>
    <a:srgbClr val="F0750F"/>
    <a:srgbClr val="F48020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42" autoAdjust="0"/>
    <p:restoredTop sz="83665" autoAdjust="0"/>
  </p:normalViewPr>
  <p:slideViewPr>
    <p:cSldViewPr snapToGrid="0" snapToObjects="1">
      <p:cViewPr varScale="1">
        <p:scale>
          <a:sx n="92" d="100"/>
          <a:sy n="92" d="100"/>
        </p:scale>
        <p:origin x="648" y="96"/>
      </p:cViewPr>
      <p:guideLst>
        <p:guide pos="7512"/>
        <p:guide orient="horz" pos="1056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r">
              <a:defRPr sz="1300"/>
            </a:lvl1pPr>
          </a:lstStyle>
          <a:p>
            <a:fld id="{00FB06EA-7953-A54E-B8D0-B0A64666E685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r">
              <a:defRPr sz="1300"/>
            </a:lvl1pPr>
          </a:lstStyle>
          <a:p>
            <a:fld id="{DEE8C93F-5E48-3A40-A373-49DEB4766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3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6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6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7A2A0-2E75-4693-B656-61D2273A4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461900-5D31-C390-C6C6-9CC0E4C1F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96F6F5-D789-7004-EDFF-41520E481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6FC1F-B65A-3072-762D-26A975BE1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6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C68DF-AEA3-78BB-C08B-F67224048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9357E-CC60-F2D5-9CF9-ECC8F06CA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4F496-89C1-B7E8-0369-F3CADD8D1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7061E-A843-4284-0ABF-1ED4D9BB8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4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5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rgbClr val="008BCA"/>
            </a:gs>
            <a:gs pos="100000">
              <a:srgbClr val="273F57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5400">
            <a:solidFill>
              <a:srgbClr val="51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FFA50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1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D460E-EB9C-ED4E-8E1B-DB7ACEAAF66D}"/>
              </a:ext>
            </a:extLst>
          </p:cNvPr>
          <p:cNvSpPr/>
          <p:nvPr userDrawn="1"/>
        </p:nvSpPr>
        <p:spPr>
          <a:xfrm rot="10800000">
            <a:off x="667263" y="0"/>
            <a:ext cx="4015947" cy="6858000"/>
          </a:xfrm>
          <a:prstGeom prst="rect">
            <a:avLst/>
          </a:prstGeom>
          <a:gradFill>
            <a:gsLst>
              <a:gs pos="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694" y="1964724"/>
            <a:ext cx="6238105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7500" y="6389730"/>
            <a:ext cx="52711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FE183127-C0BC-7640-A574-B6B41625062C}"/>
              </a:ext>
            </a:extLst>
          </p:cNvPr>
          <p:cNvSpPr/>
          <p:nvPr userDrawn="1"/>
        </p:nvSpPr>
        <p:spPr>
          <a:xfrm>
            <a:off x="-292099" y="482214"/>
            <a:ext cx="11890976" cy="1111507"/>
          </a:xfrm>
          <a:prstGeom prst="round2DiagRect">
            <a:avLst/>
          </a:prstGeom>
          <a:solidFill>
            <a:srgbClr val="273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1545"/>
            <a:ext cx="10515600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728D07-E99A-8945-860B-766F5C1DA0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91512" y="1964724"/>
            <a:ext cx="3295138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1pPr>
            <a:lvl2pPr marL="457200" indent="0" algn="l">
              <a:buClr>
                <a:srgbClr val="2AAABE"/>
              </a:buClr>
              <a:buFont typeface="Arial" panose="020B0604020202020204" pitchFamily="34" charset="0"/>
              <a:buNone/>
              <a:defRPr b="0" i="0"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3577D1AC-693F-7F85-D616-66026AC7C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499305" y="1374388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B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000">
              <a:srgbClr val="008BCA"/>
            </a:gs>
            <a:gs pos="92000">
              <a:srgbClr val="273F5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8575">
            <a:solidFill>
              <a:srgbClr val="51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FFA50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C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rgbClr val="008BC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8575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273F57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488"/>
            <a:ext cx="10515599" cy="3361038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0" y="551121"/>
            <a:ext cx="10692713" cy="1111507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24A0DE-9F6F-454A-988E-A577EED97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65313"/>
            <a:ext cx="9590903" cy="630237"/>
          </a:xfrm>
        </p:spPr>
        <p:txBody>
          <a:bodyPr/>
          <a:lstStyle>
            <a:lvl1pPr marL="0" indent="0">
              <a:buNone/>
              <a:defRPr b="0" i="0">
                <a:solidFill>
                  <a:srgbClr val="0065B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12F318-707E-DD43-B8D3-383B73B8EAE6}"/>
              </a:ext>
            </a:extLst>
          </p:cNvPr>
          <p:cNvCxnSpPr/>
          <p:nvPr userDrawn="1"/>
        </p:nvCxnSpPr>
        <p:spPr>
          <a:xfrm>
            <a:off x="615777" y="2495550"/>
            <a:ext cx="9973962" cy="0"/>
          </a:xfrm>
          <a:prstGeom prst="line">
            <a:avLst/>
          </a:prstGeom>
          <a:ln w="25400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E07532D-6A91-2E4D-923A-3008E2559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1800" y="6436254"/>
            <a:ext cx="5274734" cy="421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EE18118-84DE-9149-A0E8-BA733057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465" y="6402387"/>
            <a:ext cx="480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4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23656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8292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4300" y="6389730"/>
            <a:ext cx="54743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534344"/>
            <a:ext cx="10692713" cy="1111507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253" y="2089664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7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9897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389730"/>
            <a:ext cx="53981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gradFill>
                  <a:gsLst>
                    <a:gs pos="49000">
                      <a:srgbClr val="0065B0">
                        <a:alpha val="89000"/>
                      </a:srgbClr>
                    </a:gs>
                    <a:gs pos="99000">
                      <a:srgbClr val="2AAABE"/>
                    </a:gs>
                  </a:gsLst>
                  <a:lin ang="4500000" scaled="0"/>
                </a:gra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253" y="1821269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63E2D-505D-594C-B737-27B1BC9AA2C7}"/>
              </a:ext>
            </a:extLst>
          </p:cNvPr>
          <p:cNvCxnSpPr/>
          <p:nvPr userDrawn="1"/>
        </p:nvCxnSpPr>
        <p:spPr>
          <a:xfrm>
            <a:off x="697839" y="1393582"/>
            <a:ext cx="9973962" cy="0"/>
          </a:xfrm>
          <a:prstGeom prst="line">
            <a:avLst/>
          </a:prstGeom>
          <a:ln w="2540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52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640CA-A1B0-DF4C-803B-3F4746ACA2A6}"/>
              </a:ext>
            </a:extLst>
          </p:cNvPr>
          <p:cNvSpPr/>
          <p:nvPr userDrawn="1"/>
        </p:nvSpPr>
        <p:spPr>
          <a:xfrm>
            <a:off x="-16475" y="205277"/>
            <a:ext cx="4060937" cy="6136053"/>
          </a:xfrm>
          <a:prstGeom prst="rect">
            <a:avLst/>
          </a:prstGeom>
          <a:solidFill>
            <a:schemeClr val="bg1">
              <a:lumMod val="85000"/>
              <a:alpha val="919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2100" y="6389730"/>
            <a:ext cx="65665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60" y="1041904"/>
            <a:ext cx="3030415" cy="1301400"/>
          </a:xfrm>
          <a:noFill/>
        </p:spPr>
        <p:txBody>
          <a:bodyPr>
            <a:normAutofit/>
          </a:bodyPr>
          <a:lstStyle>
            <a:lvl1pPr>
              <a:defRPr sz="2800" b="0" i="0">
                <a:gradFill>
                  <a:gsLst>
                    <a:gs pos="33000">
                      <a:srgbClr val="0065B0">
                        <a:alpha val="89000"/>
                      </a:srgbClr>
                    </a:gs>
                    <a:gs pos="82000">
                      <a:srgbClr val="2AAABE"/>
                    </a:gs>
                  </a:gsLst>
                  <a:lin ang="3600000" scaled="0"/>
                </a:gra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1157" y="1034372"/>
            <a:ext cx="6932641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63E2D-505D-594C-B737-27B1BC9AA2C7}"/>
              </a:ext>
            </a:extLst>
          </p:cNvPr>
          <p:cNvCxnSpPr>
            <a:cxnSpLocks/>
          </p:cNvCxnSpPr>
          <p:nvPr userDrawn="1"/>
        </p:nvCxnSpPr>
        <p:spPr>
          <a:xfrm>
            <a:off x="333631" y="2343304"/>
            <a:ext cx="3074220" cy="0"/>
          </a:xfrm>
          <a:prstGeom prst="line">
            <a:avLst/>
          </a:prstGeom>
          <a:ln w="2540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55CAFDBA-F3D9-3C03-34A7-32A6023E8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009359" y="1325196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1D7309-36C2-B641-8B39-E8E4097F38AF}"/>
              </a:ext>
            </a:extLst>
          </p:cNvPr>
          <p:cNvSpPr/>
          <p:nvPr userDrawn="1"/>
        </p:nvSpPr>
        <p:spPr>
          <a:xfrm>
            <a:off x="0" y="2125604"/>
            <a:ext cx="4421156" cy="4382285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640CA-A1B0-DF4C-803B-3F4746ACA2A6}"/>
              </a:ext>
            </a:extLst>
          </p:cNvPr>
          <p:cNvSpPr/>
          <p:nvPr userDrawn="1"/>
        </p:nvSpPr>
        <p:spPr>
          <a:xfrm>
            <a:off x="4421157" y="2125605"/>
            <a:ext cx="7864628" cy="4303558"/>
          </a:xfrm>
          <a:prstGeom prst="rect">
            <a:avLst/>
          </a:prstGeom>
          <a:solidFill>
            <a:schemeClr val="bg1">
              <a:lumMod val="85000"/>
              <a:alpha val="36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79866" y="3041847"/>
            <a:ext cx="6932641" cy="2919046"/>
          </a:xfrm>
        </p:spPr>
        <p:txBody>
          <a:bodyPr>
            <a:normAutofit/>
          </a:bodyPr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A0E5A88-F6D3-2545-B658-D0A227610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7324" y="2391249"/>
            <a:ext cx="6932641" cy="469860"/>
          </a:xfrm>
        </p:spPr>
        <p:txBody>
          <a:bodyPr/>
          <a:lstStyle>
            <a:lvl1pPr marL="0" indent="0">
              <a:buNone/>
              <a:defRPr b="0" i="0">
                <a:solidFill>
                  <a:srgbClr val="0065B0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7DD0F0-6D7D-AA4D-966B-582F3E3E139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5097" y="3060400"/>
            <a:ext cx="3540562" cy="2919046"/>
          </a:xfrm>
        </p:spPr>
        <p:txBody>
          <a:bodyPr>
            <a:normAutofit/>
          </a:bodyPr>
          <a:lstStyle>
            <a:lvl1pPr marL="2286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4D7EB87-F1CC-B549-9205-9746CF821D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096" y="2391249"/>
            <a:ext cx="3641427" cy="46986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C7A769A-E2A3-7344-92BA-3E6EF57A9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096" y="1403616"/>
            <a:ext cx="10122955" cy="493819"/>
          </a:xfrm>
          <a:noFill/>
        </p:spPr>
        <p:txBody>
          <a:bodyPr>
            <a:normAutofit/>
          </a:bodyPr>
          <a:lstStyle>
            <a:lvl1pPr>
              <a:defRPr sz="2800" b="0" i="0">
                <a:solidFill>
                  <a:srgbClr val="2AAABE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B3A092-D67C-344F-AC3C-4B8AFB184C68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11521"/>
            <a:ext cx="10242291" cy="0"/>
          </a:xfrm>
          <a:prstGeom prst="line">
            <a:avLst/>
          </a:prstGeom>
          <a:ln w="1905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F07C1D5-7419-C349-9399-B21E4A6B5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096" y="705947"/>
            <a:ext cx="10121900" cy="459829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gradFill>
                  <a:gsLst>
                    <a:gs pos="0">
                      <a:srgbClr val="0065B0"/>
                    </a:gs>
                    <a:gs pos="99000">
                      <a:srgbClr val="2AAABE"/>
                    </a:gs>
                  </a:gsLst>
                  <a:lin ang="2700000" scaled="1"/>
                </a:gradFill>
                <a:latin typeface="Gotham-Medium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6101" y="6389730"/>
            <a:ext cx="63125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Book" pitchFamily="50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39B5AC01-85C9-E957-E4F0-35CF1B382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840180" y="2192712"/>
            <a:ext cx="3909206" cy="43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2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MWD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D460E-EB9C-ED4E-8E1B-DB7ACEAAF66D}"/>
              </a:ext>
            </a:extLst>
          </p:cNvPr>
          <p:cNvSpPr/>
          <p:nvPr userDrawn="1"/>
        </p:nvSpPr>
        <p:spPr>
          <a:xfrm rot="10800000">
            <a:off x="-1" y="0"/>
            <a:ext cx="2558535" cy="6858000"/>
          </a:xfrm>
          <a:prstGeom prst="rect">
            <a:avLst/>
          </a:prstGeom>
          <a:gradFill>
            <a:gsLst>
              <a:gs pos="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978" y="1964724"/>
            <a:ext cx="8375822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FE183127-C0BC-7640-A574-B6B41625062C}"/>
              </a:ext>
            </a:extLst>
          </p:cNvPr>
          <p:cNvSpPr/>
          <p:nvPr userDrawn="1"/>
        </p:nvSpPr>
        <p:spPr>
          <a:xfrm>
            <a:off x="-304799" y="482214"/>
            <a:ext cx="11903676" cy="1111507"/>
          </a:xfrm>
          <a:prstGeom prst="round2DiagRect">
            <a:avLst/>
          </a:prstGeom>
          <a:solidFill>
            <a:srgbClr val="273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1545"/>
            <a:ext cx="10515600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36EFC-4167-2741-AD46-293ADF39665E}"/>
              </a:ext>
            </a:extLst>
          </p:cNvPr>
          <p:cNvSpPr/>
          <p:nvPr userDrawn="1"/>
        </p:nvSpPr>
        <p:spPr>
          <a:xfrm>
            <a:off x="0" y="6324257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7720C10-336E-C847-836C-0D48F69A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00" y="6389730"/>
            <a:ext cx="54489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71BDD1-368C-4740-BE7B-50EBCB76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81FCA0A0-6CAE-7C8F-DB62-87986C12E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081180" y="1355177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9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188E3-F7B8-9549-BD7C-DE6A0B8E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3DC3D-F658-9947-932F-7863A25AA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9BC9-29AE-8043-8913-883FBD5FA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19555-B2CE-3C43-AABF-3B537D71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CLEARSOURCE REPORT 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ECEA0-EF2E-B84C-8A35-5BD5588A1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CC40-5687-854F-BF7E-BCFAE62760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0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89877B-39B1-816E-949D-AF8DB5446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6100" y="2637250"/>
            <a:ext cx="6435968" cy="1751501"/>
          </a:xfrm>
        </p:spPr>
        <p:txBody>
          <a:bodyPr/>
          <a:lstStyle/>
          <a:p>
            <a:r>
              <a:rPr lang="en-US" dirty="0"/>
              <a:t>Groundwater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230887-70BB-0743-429D-81010FBB05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2388"/>
            <a:ext cx="406400" cy="365125"/>
          </a:xfrm>
        </p:spPr>
        <p:txBody>
          <a:bodyPr/>
          <a:lstStyle/>
          <a:p>
            <a:fld id="{BA6ECC40-5687-854F-BF7E-BCFAE627606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0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F0E86-2FC7-8CB6-0027-7FDF8017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5067"/>
            <a:ext cx="4010891" cy="114018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Proxima Nova"/>
              </a:rPr>
              <a:t>Groundwater </a:t>
            </a:r>
            <a:br>
              <a:rPr lang="en-US" dirty="0">
                <a:solidFill>
                  <a:schemeClr val="tx2"/>
                </a:solidFill>
                <a:latin typeface="Proxima Nova"/>
              </a:rPr>
            </a:br>
            <a:r>
              <a:rPr lang="en-US" dirty="0">
                <a:solidFill>
                  <a:schemeClr val="tx2"/>
                </a:solidFill>
                <a:latin typeface="Proxima Nova"/>
              </a:rPr>
              <a:t>Well Info Request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D0A93F-9AD3-3FE1-8788-86D2CE1388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50990" y="657461"/>
            <a:ext cx="7954419" cy="553710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2"/>
                </a:solidFill>
                <a:latin typeface="Proxima Nova"/>
              </a:rPr>
              <a:t>Water Rights</a:t>
            </a:r>
          </a:p>
          <a:p>
            <a:r>
              <a:rPr lang="en-US" dirty="0">
                <a:solidFill>
                  <a:schemeClr val="tx2"/>
                </a:solidFill>
                <a:latin typeface="Proxima Nova"/>
              </a:rPr>
              <a:t>2003 – Latest known correspondence w/CA SWRCB regarding “native” water rights application by Rainbow. Failed application in late 1970’s/early 1980’s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Direct diversion of 7.2 </a:t>
            </a:r>
            <a:r>
              <a:rPr lang="en-US" dirty="0" err="1">
                <a:solidFill>
                  <a:schemeClr val="tx2"/>
                </a:solidFill>
                <a:latin typeface="Proxima Nova"/>
              </a:rPr>
              <a:t>cfs</a:t>
            </a:r>
            <a:r>
              <a:rPr lang="en-US" dirty="0">
                <a:solidFill>
                  <a:schemeClr val="tx2"/>
                </a:solidFill>
                <a:latin typeface="Proxima Nova"/>
              </a:rPr>
              <a:t>, 3,000 AF annually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Requires extensive study concluding that water is available, environmental impacts are fully mitigated, all challenges resolved</a:t>
            </a:r>
          </a:p>
          <a:p>
            <a:r>
              <a:rPr lang="en-US" dirty="0">
                <a:solidFill>
                  <a:schemeClr val="tx2"/>
                </a:solidFill>
                <a:latin typeface="Proxima Nova"/>
              </a:rPr>
              <a:t>2016 (West Yost) – Rainbow completed a comprehensive study on the capture of </a:t>
            </a:r>
            <a:r>
              <a:rPr lang="en-US" u="sng" dirty="0">
                <a:solidFill>
                  <a:schemeClr val="tx2"/>
                </a:solidFill>
                <a:latin typeface="Proxima Nova"/>
              </a:rPr>
              <a:t>return</a:t>
            </a:r>
            <a:r>
              <a:rPr lang="en-US" dirty="0">
                <a:solidFill>
                  <a:schemeClr val="tx2"/>
                </a:solidFill>
                <a:latin typeface="Proxima Nova"/>
              </a:rPr>
              <a:t> flows, that is, water imported to the area by Rainbow that returns to the groundwater basin.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Septic, Ag runoff, etc.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Well established rights by water importing agencies</a:t>
            </a:r>
          </a:p>
          <a:p>
            <a:r>
              <a:rPr lang="en-US" dirty="0">
                <a:solidFill>
                  <a:schemeClr val="tx2"/>
                </a:solidFill>
                <a:latin typeface="Proxima Nova"/>
              </a:rPr>
              <a:t>2023 (Hoch) – Rainbow update return flow analysis in a feasibility study that is currently undergoing USBR review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2.5 MGD capacity</a:t>
            </a:r>
          </a:p>
          <a:p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1"/>
            <a:endParaRPr lang="en-US" dirty="0">
              <a:solidFill>
                <a:schemeClr val="tx2"/>
              </a:solidFill>
              <a:latin typeface="Proxima Nova"/>
            </a:endParaRPr>
          </a:p>
          <a:p>
            <a:endParaRPr lang="en-US" dirty="0">
              <a:latin typeface="Proxima Nova"/>
            </a:endParaRPr>
          </a:p>
        </p:txBody>
      </p:sp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E43FA63F-4BC6-68C6-EBF0-A687B319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9" y="805579"/>
            <a:ext cx="2447345" cy="141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8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E43FA63F-4BC6-68C6-EBF0-A687B319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9" y="319273"/>
            <a:ext cx="2447345" cy="14144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31ED81-23E7-8D4C-E53C-FCB66F965225}"/>
              </a:ext>
            </a:extLst>
          </p:cNvPr>
          <p:cNvSpPr txBox="1">
            <a:spLocks/>
          </p:cNvSpPr>
          <p:nvPr/>
        </p:nvSpPr>
        <p:spPr>
          <a:xfrm>
            <a:off x="4259539" y="506785"/>
            <a:ext cx="7595764" cy="1484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gradFill>
                  <a:gsLst>
                    <a:gs pos="33000">
                      <a:srgbClr val="0065B0">
                        <a:alpha val="89000"/>
                      </a:srgbClr>
                    </a:gs>
                    <a:gs pos="82000">
                      <a:srgbClr val="2AAABE"/>
                    </a:gs>
                  </a:gsLst>
                  <a:lin ang="3600000" scaled="0"/>
                </a:gradFill>
                <a:latin typeface="Gotham-Medium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Alternative1 (1A and 1B) – RMWD Project</a:t>
            </a:r>
            <a:endParaRPr lang="en-US" sz="3200" b="1" dirty="0">
              <a:solidFill>
                <a:schemeClr val="tx2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3200" dirty="0">
                <a:solidFill>
                  <a:schemeClr val="tx2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- $78-$86M Capital Costs</a:t>
            </a:r>
          </a:p>
          <a:p>
            <a:r>
              <a:rPr lang="en-US" sz="3200" dirty="0">
                <a:solidFill>
                  <a:schemeClr val="tx2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- $3,300/AF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C86EAB-3F71-E75D-14EF-5EB0BD0A3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2" y="1991553"/>
            <a:ext cx="5941144" cy="454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FE60F-6F43-E8ED-3834-FA165DD22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267" y="1991552"/>
            <a:ext cx="5953616" cy="45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8AD79-3A94-3F5D-D035-38BC19FE1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B868B-219F-CEB2-2066-71927EE9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FE26C3C2-FB1C-CCE2-DC97-E950ECA4A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9" y="319273"/>
            <a:ext cx="2447345" cy="14144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1395FA-C5E4-74FA-4C6D-54DD04BF9595}"/>
              </a:ext>
            </a:extLst>
          </p:cNvPr>
          <p:cNvSpPr txBox="1">
            <a:spLocks/>
          </p:cNvSpPr>
          <p:nvPr/>
        </p:nvSpPr>
        <p:spPr>
          <a:xfrm>
            <a:off x="219130" y="2033430"/>
            <a:ext cx="3760588" cy="23619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gradFill>
                  <a:gsLst>
                    <a:gs pos="33000">
                      <a:srgbClr val="0065B0">
                        <a:alpha val="89000"/>
                      </a:srgbClr>
                    </a:gs>
                    <a:gs pos="82000">
                      <a:srgbClr val="2AAABE"/>
                    </a:gs>
                  </a:gsLst>
                  <a:lin ang="3600000" scaled="0"/>
                </a:gradFill>
                <a:latin typeface="Gotham-Medium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Alternative 2 (1A and 1B) – RMWD/</a:t>
            </a:r>
            <a:r>
              <a:rPr lang="en-US" sz="2400" dirty="0" err="1">
                <a:solidFill>
                  <a:schemeClr val="tx2"/>
                </a:solidFill>
              </a:rPr>
              <a:t>O’side</a:t>
            </a:r>
            <a:r>
              <a:rPr lang="en-US" sz="2400" dirty="0">
                <a:solidFill>
                  <a:schemeClr val="tx2"/>
                </a:solidFill>
              </a:rPr>
              <a:t> Project</a:t>
            </a:r>
            <a:endParaRPr lang="en-US" sz="2400" b="1" dirty="0">
              <a:solidFill>
                <a:schemeClr val="tx2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2400" dirty="0">
                <a:solidFill>
                  <a:schemeClr val="tx2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- $70-$78M Capital Costs</a:t>
            </a:r>
          </a:p>
          <a:p>
            <a:r>
              <a:rPr lang="en-US" sz="2400" dirty="0">
                <a:solidFill>
                  <a:schemeClr val="tx2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- $2,100/AF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A64B5B-9C8A-B0B8-6AEC-DA185CD41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273" y="394456"/>
            <a:ext cx="7585363" cy="58154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715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A87AC-5A68-FDCA-B5D0-677DF7E68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49F94-5E89-D7EC-F9F0-2C598BE8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0A401FF2-BC57-A922-A7A9-0417F0493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9" y="319273"/>
            <a:ext cx="2447345" cy="14144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706828-DDC0-A3EC-A363-FAD91F11D460}"/>
              </a:ext>
            </a:extLst>
          </p:cNvPr>
          <p:cNvSpPr txBox="1">
            <a:spLocks/>
          </p:cNvSpPr>
          <p:nvPr/>
        </p:nvSpPr>
        <p:spPr>
          <a:xfrm>
            <a:off x="183969" y="2346751"/>
            <a:ext cx="3760588" cy="6266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gradFill>
                  <a:gsLst>
                    <a:gs pos="33000">
                      <a:srgbClr val="0065B0">
                        <a:alpha val="89000"/>
                      </a:srgbClr>
                    </a:gs>
                    <a:gs pos="82000">
                      <a:srgbClr val="2AAABE"/>
                    </a:gs>
                  </a:gsLst>
                  <a:lin ang="3600000" scaled="0"/>
                </a:gradFill>
                <a:latin typeface="Gotham-Medium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</a:rPr>
              <a:t>Current Activities</a:t>
            </a:r>
            <a:endParaRPr lang="en-US" sz="2400" dirty="0">
              <a:solidFill>
                <a:schemeClr val="tx2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3657D94-BF38-1668-3960-CAFF5A345E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50990" y="735827"/>
            <a:ext cx="7954419" cy="448040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solidFill>
                  <a:schemeClr val="tx2"/>
                </a:solidFill>
                <a:latin typeface="Proxima Nova"/>
              </a:rPr>
              <a:t>Sept 2024 Board Meeting direction to not advance major activities at this time.</a:t>
            </a:r>
          </a:p>
          <a:p>
            <a:r>
              <a:rPr lang="en-US" dirty="0">
                <a:solidFill>
                  <a:schemeClr val="tx2"/>
                </a:solidFill>
                <a:latin typeface="Proxima Nova"/>
              </a:rPr>
              <a:t>Draft Final Feasibility Study complete</a:t>
            </a:r>
          </a:p>
          <a:p>
            <a:r>
              <a:rPr lang="en-US" dirty="0">
                <a:solidFill>
                  <a:schemeClr val="tx2"/>
                </a:solidFill>
                <a:latin typeface="Proxima Nova"/>
              </a:rPr>
              <a:t>USBR preliminary review of Feasibility Study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Updated w/financials from wholesaler switch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Comments expected in the next few months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Address comments and formally submit</a:t>
            </a:r>
          </a:p>
          <a:p>
            <a:r>
              <a:rPr lang="en-US" dirty="0">
                <a:solidFill>
                  <a:schemeClr val="tx2"/>
                </a:solidFill>
                <a:latin typeface="Proxima Nova"/>
              </a:rPr>
              <a:t>Approval of Feasibility Study places the Project in a favorable position for Federal Funding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Phased funding for planning, design, construction efforts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USBR Title XVI (25%), WaterSmart (50%), etc.</a:t>
            </a:r>
          </a:p>
          <a:p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1"/>
            <a:endParaRPr lang="en-US" dirty="0">
              <a:solidFill>
                <a:schemeClr val="tx2"/>
              </a:solidFill>
              <a:latin typeface="Proxima Nova"/>
            </a:endParaRPr>
          </a:p>
          <a:p>
            <a:endParaRPr lang="en-US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0436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D0A93F-9AD3-3FE1-8788-86D2CE1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latin typeface="Proxima Nov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-Medium"/>
              </a:rPr>
              <a:t>Discussion</a:t>
            </a:r>
            <a:endParaRPr lang="en-US" dirty="0"/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2BA7316A-2AEE-BAD0-E990-2BA183C1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45" y="2414442"/>
            <a:ext cx="4687840" cy="27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4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F SlideDeckTemplate 2021" id="{73AC3071-162C-A24D-93E3-1D8BB84C84A8}" vid="{F219C12A-8E40-BF4F-9664-558703852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24337</TotalTime>
  <Words>277</Words>
  <Application>Microsoft Office PowerPoint</Application>
  <PresentationFormat>Widescreen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GothamBook</vt:lpstr>
      <vt:lpstr>Gotham-Book</vt:lpstr>
      <vt:lpstr>Gotham-Medium</vt:lpstr>
      <vt:lpstr>Helvetica</vt:lpstr>
      <vt:lpstr>Proxima Nova</vt:lpstr>
      <vt:lpstr>Office Theme</vt:lpstr>
      <vt:lpstr>Groundwater Review</vt:lpstr>
      <vt:lpstr>Groundwater  Well Info Request</vt:lpstr>
      <vt:lpstr>PowerPoint Presentation</vt:lpstr>
      <vt:lpstr>PowerPoint Presentation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Bethel</dc:creator>
  <cp:lastModifiedBy>Jake Wiley</cp:lastModifiedBy>
  <cp:revision>504</cp:revision>
  <cp:lastPrinted>2024-11-22T19:10:22Z</cp:lastPrinted>
  <dcterms:created xsi:type="dcterms:W3CDTF">2022-01-13T02:25:26Z</dcterms:created>
  <dcterms:modified xsi:type="dcterms:W3CDTF">2025-01-07T19:32:27Z</dcterms:modified>
</cp:coreProperties>
</file>